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279" r:id="rId1"/>
  </p:sldMasterIdLst>
  <p:notesMasterIdLst>
    <p:notesMasterId r:id="rId47"/>
  </p:notesMasterIdLst>
  <p:handoutMasterIdLst>
    <p:handoutMasterId r:id="rId48"/>
  </p:handoutMasterIdLst>
  <p:sldIdLst>
    <p:sldId id="2253" r:id="rId2"/>
    <p:sldId id="2219" r:id="rId3"/>
    <p:sldId id="2220" r:id="rId4"/>
    <p:sldId id="2237" r:id="rId5"/>
    <p:sldId id="2221" r:id="rId6"/>
    <p:sldId id="2230" r:id="rId7"/>
    <p:sldId id="2231" r:id="rId8"/>
    <p:sldId id="2232" r:id="rId9"/>
    <p:sldId id="2288" r:id="rId10"/>
    <p:sldId id="2233" r:id="rId11"/>
    <p:sldId id="2234" r:id="rId12"/>
    <p:sldId id="2235" r:id="rId13"/>
    <p:sldId id="2236" r:id="rId14"/>
    <p:sldId id="2239" r:id="rId15"/>
    <p:sldId id="2240" r:id="rId16"/>
    <p:sldId id="2241" r:id="rId17"/>
    <p:sldId id="2261" r:id="rId18"/>
    <p:sldId id="2245" r:id="rId19"/>
    <p:sldId id="2266" r:id="rId20"/>
    <p:sldId id="2246" r:id="rId21"/>
    <p:sldId id="2268" r:id="rId22"/>
    <p:sldId id="2247" r:id="rId23"/>
    <p:sldId id="2248" r:id="rId24"/>
    <p:sldId id="2249" r:id="rId25"/>
    <p:sldId id="2223" r:id="rId26"/>
    <p:sldId id="2291" r:id="rId27"/>
    <p:sldId id="2308" r:id="rId28"/>
    <p:sldId id="2290" r:id="rId29"/>
    <p:sldId id="2294" r:id="rId30"/>
    <p:sldId id="2292" r:id="rId31"/>
    <p:sldId id="2224" r:id="rId32"/>
    <p:sldId id="2225" r:id="rId33"/>
    <p:sldId id="2307" r:id="rId34"/>
    <p:sldId id="2296" r:id="rId35"/>
    <p:sldId id="2302" r:id="rId36"/>
    <p:sldId id="2303" r:id="rId37"/>
    <p:sldId id="2298" r:id="rId38"/>
    <p:sldId id="2316" r:id="rId39"/>
    <p:sldId id="2305" r:id="rId40"/>
    <p:sldId id="2315" r:id="rId41"/>
    <p:sldId id="2312" r:id="rId42"/>
    <p:sldId id="2313" r:id="rId43"/>
    <p:sldId id="2227" r:id="rId44"/>
    <p:sldId id="2228" r:id="rId45"/>
    <p:sldId id="2309" r:id="rId46"/>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79" autoAdjust="0"/>
    <p:restoredTop sz="99489" autoAdjust="0"/>
  </p:normalViewPr>
  <p:slideViewPr>
    <p:cSldViewPr>
      <p:cViewPr varScale="1">
        <p:scale>
          <a:sx n="104" d="100"/>
          <a:sy n="104" d="100"/>
        </p:scale>
        <p:origin x="-400" y="-96"/>
      </p:cViewPr>
      <p:guideLst>
        <p:guide orient="horz" pos="2160"/>
        <p:guide pos="2880"/>
      </p:guideLst>
    </p:cSldViewPr>
  </p:slideViewPr>
  <p:outlineViewPr>
    <p:cViewPr>
      <p:scale>
        <a:sx n="33" d="100"/>
        <a:sy n="33" d="100"/>
      </p:scale>
      <p:origin x="136"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9" d="100"/>
          <a:sy n="69" d="100"/>
        </p:scale>
        <p:origin x="-2310"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4DA4-48F3-BE50-792890D3A3C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4DA4-48F3-BE50-792890D3A3C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4DA4-48F3-BE50-792890D3A3CB}"/>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4DA4-48F3-BE50-792890D3A3CB}"/>
              </c:ext>
            </c:extLst>
          </c:dPt>
          <c:dLbls>
            <c:dLbl>
              <c:idx val="0"/>
              <c:layout>
                <c:manualLayout>
                  <c:x val="0.0404040404040402"/>
                  <c:y val="0.0"/>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fld id="{30744070-2EC1-4C89-80C3-B2916A93D666}" type="CATEGORYNAME">
                      <a:rPr lang="en-US" sz="1600">
                        <a:solidFill>
                          <a:schemeClr val="tx1"/>
                        </a:solidFill>
                      </a:rPr>
                      <a:pPr>
                        <a:defRPr sz="900" b="0" i="0" u="none" strike="noStrike" kern="1200" baseline="0">
                          <a:solidFill>
                            <a:schemeClr val="tx1"/>
                          </a:solidFill>
                          <a:latin typeface="+mn-lt"/>
                          <a:ea typeface="+mn-ea"/>
                          <a:cs typeface="+mn-cs"/>
                        </a:defRPr>
                      </a:pPr>
                      <a:t>[CATEGORY NAME]</a:t>
                    </a:fld>
                    <a:r>
                      <a:rPr lang="en-US" baseline="0" dirty="0">
                        <a:solidFill>
                          <a:schemeClr val="tx1"/>
                        </a:solidFill>
                      </a:rPr>
                      <a:t>
</a:t>
                    </a:r>
                    <a:fld id="{4B2D7490-1F24-49F5-AD89-C0C457349DCD}" type="PERCENTAGE">
                      <a:rPr lang="en-US" sz="1600" baseline="0">
                        <a:solidFill>
                          <a:schemeClr val="tx1"/>
                        </a:solidFill>
                      </a:rPr>
                      <a:pPr>
                        <a:defRPr sz="900" b="0" i="0" u="none" strike="noStrike" kern="1200" baseline="0">
                          <a:solidFill>
                            <a:schemeClr val="tx1"/>
                          </a:solidFill>
                          <a:latin typeface="+mn-lt"/>
                          <a:ea typeface="+mn-ea"/>
                          <a:cs typeface="+mn-cs"/>
                        </a:defRPr>
                      </a:pPr>
                      <a:t>[PERCENTAGE]</a:t>
                    </a:fld>
                    <a:endParaRPr lang="en-US" baseline="0" dirty="0">
                      <a:solidFill>
                        <a:schemeClr val="tx1"/>
                      </a:solidFill>
                    </a:endParaRPr>
                  </a:p>
                </c:rich>
              </c:tx>
              <c:spPr>
                <a:solidFill>
                  <a:sysClr val="window" lastClr="FFFFFF"/>
                </a:solidFill>
                <a:ln>
                  <a:solidFill>
                    <a:sysClr val="windowText" lastClr="000000">
                      <a:lumMod val="25000"/>
                      <a:lumOff val="75000"/>
                    </a:sys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4DA4-48F3-BE50-792890D3A3CB}"/>
                </c:ext>
              </c:extLst>
            </c:dLbl>
            <c:dLbl>
              <c:idx val="1"/>
              <c:layout>
                <c:manualLayout>
                  <c:x val="-0.000744199010521984"/>
                  <c:y val="-0.0712790474361438"/>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fld id="{B417613D-1296-46AF-916E-67C0D39A73A2}" type="CATEGORYNAME">
                      <a:rPr lang="en-US" sz="1600">
                        <a:solidFill>
                          <a:schemeClr val="tx1"/>
                        </a:solidFill>
                      </a:rPr>
                      <a:pPr>
                        <a:defRPr sz="900" b="0" i="0" u="none" strike="noStrike" kern="1200" baseline="0">
                          <a:solidFill>
                            <a:schemeClr val="tx1"/>
                          </a:solidFill>
                          <a:latin typeface="+mn-lt"/>
                          <a:ea typeface="+mn-ea"/>
                          <a:cs typeface="+mn-cs"/>
                        </a:defRPr>
                      </a:pPr>
                      <a:t>[CATEGORY NAME]</a:t>
                    </a:fld>
                    <a:r>
                      <a:rPr lang="en-US" baseline="0" dirty="0">
                        <a:solidFill>
                          <a:schemeClr val="tx1"/>
                        </a:solidFill>
                      </a:rPr>
                      <a:t>
</a:t>
                    </a:r>
                    <a:fld id="{2CC6C2C4-003F-4DC1-8DBA-16657D83A4B0}" type="PERCENTAGE">
                      <a:rPr lang="en-US" sz="1600" baseline="0">
                        <a:solidFill>
                          <a:schemeClr val="tx1"/>
                        </a:solidFill>
                      </a:rPr>
                      <a:pPr>
                        <a:defRPr sz="900" b="0" i="0" u="none" strike="noStrike" kern="1200" baseline="0">
                          <a:solidFill>
                            <a:schemeClr val="tx1"/>
                          </a:solidFill>
                          <a:latin typeface="+mn-lt"/>
                          <a:ea typeface="+mn-ea"/>
                          <a:cs typeface="+mn-cs"/>
                        </a:defRPr>
                      </a:pPr>
                      <a:t>[PERCENTAGE]</a:t>
                    </a:fld>
                    <a:endParaRPr lang="en-US" baseline="0" dirty="0">
                      <a:solidFill>
                        <a:schemeClr val="tx1"/>
                      </a:solidFill>
                    </a:endParaRPr>
                  </a:p>
                </c:rich>
              </c:tx>
              <c:spPr>
                <a:solidFill>
                  <a:sysClr val="window" lastClr="FFFFFF"/>
                </a:solidFill>
                <a:ln>
                  <a:solidFill>
                    <a:sysClr val="windowText" lastClr="000000">
                      <a:lumMod val="25000"/>
                      <a:lumOff val="75000"/>
                    </a:sys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4603465496016535"/>
                      <c:h val="0.25281095960565902"/>
                    </c:manualLayout>
                  </c15:layout>
                  <c15:dlblFieldTable/>
                  <c15:showDataLabelsRange val="0"/>
                </c:ext>
                <c:ext xmlns:c16="http://schemas.microsoft.com/office/drawing/2014/chart" uri="{C3380CC4-5D6E-409C-BE32-E72D297353CC}">
                  <c16:uniqueId val="{00000003-4DA4-48F3-BE50-792890D3A3CB}"/>
                </c:ext>
              </c:extLst>
            </c:dLbl>
            <c:dLbl>
              <c:idx val="2"/>
              <c:layout>
                <c:manualLayout>
                  <c:x val="0.0607539859846949"/>
                  <c:y val="0.0701052220337159"/>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fld id="{49D21789-F7D4-4D4D-86D5-24419417CC65}" type="CATEGORYNAME">
                      <a:rPr lang="en-US" sz="1600">
                        <a:solidFill>
                          <a:schemeClr val="tx1"/>
                        </a:solidFill>
                      </a:rPr>
                      <a:pPr>
                        <a:defRPr sz="900" b="0" i="0" u="none" strike="noStrike" kern="1200" baseline="0">
                          <a:solidFill>
                            <a:schemeClr val="tx1"/>
                          </a:solidFill>
                          <a:latin typeface="+mn-lt"/>
                          <a:ea typeface="+mn-ea"/>
                          <a:cs typeface="+mn-cs"/>
                        </a:defRPr>
                      </a:pPr>
                      <a:t>[CATEGORY NAME]</a:t>
                    </a:fld>
                    <a:r>
                      <a:rPr lang="en-US" sz="1600" baseline="0" dirty="0">
                        <a:solidFill>
                          <a:schemeClr val="tx1"/>
                        </a:solidFill>
                      </a:rPr>
                      <a:t>
</a:t>
                    </a:r>
                    <a:fld id="{27E8F1DC-283D-453F-8213-4DCB1C337169}" type="PERCENTAGE">
                      <a:rPr lang="en-US" sz="1600" baseline="0">
                        <a:solidFill>
                          <a:schemeClr val="tx1"/>
                        </a:solidFill>
                      </a:rPr>
                      <a:pPr>
                        <a:defRPr sz="900" b="0" i="0" u="none" strike="noStrike" kern="1200" baseline="0">
                          <a:solidFill>
                            <a:schemeClr val="tx1"/>
                          </a:solidFill>
                          <a:latin typeface="+mn-lt"/>
                          <a:ea typeface="+mn-ea"/>
                          <a:cs typeface="+mn-cs"/>
                        </a:defRPr>
                      </a:pPr>
                      <a:t>[PERCENTAGE]</a:t>
                    </a:fld>
                    <a:endParaRPr lang="en-US" sz="1600" baseline="0" dirty="0">
                      <a:solidFill>
                        <a:schemeClr val="tx1"/>
                      </a:solidFill>
                    </a:endParaRPr>
                  </a:p>
                </c:rich>
              </c:tx>
              <c:spPr>
                <a:solidFill>
                  <a:sysClr val="window" lastClr="FFFFFF"/>
                </a:solidFill>
                <a:ln>
                  <a:solidFill>
                    <a:sysClr val="windowText" lastClr="000000">
                      <a:lumMod val="25000"/>
                      <a:lumOff val="75000"/>
                    </a:sys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23349627203679182"/>
                      <c:h val="0.22249695922156068"/>
                    </c:manualLayout>
                  </c15:layout>
                  <c15:dlblFieldTable/>
                  <c15:showDataLabelsRange val="0"/>
                </c:ext>
                <c:ext xmlns:c16="http://schemas.microsoft.com/office/drawing/2014/chart" uri="{C3380CC4-5D6E-409C-BE32-E72D297353CC}">
                  <c16:uniqueId val="{00000005-4DA4-48F3-BE50-792890D3A3CB}"/>
                </c:ext>
              </c:extLst>
            </c:dLbl>
            <c:dLbl>
              <c:idx val="3"/>
              <c:layout>
                <c:manualLayout>
                  <c:x val="0.00416673397271439"/>
                  <c:y val="0.0502887006476973"/>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r>
                      <a:rPr lang="en-US" sz="1600" dirty="0">
                        <a:solidFill>
                          <a:schemeClr val="tx1"/>
                        </a:solidFill>
                      </a:rPr>
                      <a:t>Model/Technique Factors</a:t>
                    </a:r>
                  </a:p>
                  <a:p>
                    <a:pPr>
                      <a:defRPr sz="900" b="0" i="0" u="none" strike="noStrike" kern="1200" baseline="0">
                        <a:solidFill>
                          <a:schemeClr val="tx1"/>
                        </a:solidFill>
                        <a:latin typeface="+mn-lt"/>
                        <a:ea typeface="+mn-ea"/>
                        <a:cs typeface="+mn-cs"/>
                      </a:defRPr>
                    </a:pPr>
                    <a:r>
                      <a:rPr lang="en-US" sz="1600" dirty="0">
                        <a:solidFill>
                          <a:schemeClr val="tx1"/>
                        </a:solidFill>
                      </a:rPr>
                      <a:t>15%</a:t>
                    </a:r>
                  </a:p>
                </c:rich>
              </c:tx>
              <c:spPr>
                <a:solidFill>
                  <a:sysClr val="window" lastClr="FFFFFF"/>
                </a:solidFill>
                <a:ln>
                  <a:solidFill>
                    <a:sysClr val="windowText" lastClr="000000">
                      <a:lumMod val="25000"/>
                      <a:lumOff val="75000"/>
                    </a:sysClr>
                  </a:solidFill>
                </a:ln>
                <a:effectLst/>
              </c:sp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36674703272710379"/>
                      <c:h val="0.1864224441457013"/>
                    </c:manualLayout>
                  </c15:layout>
                </c:ext>
                <c:ext xmlns:c16="http://schemas.microsoft.com/office/drawing/2014/chart" uri="{C3380CC4-5D6E-409C-BE32-E72D297353CC}">
                  <c16:uniqueId val="{00000007-4DA4-48F3-BE50-792890D3A3C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Sheet1!$A$1:$A$4</c:f>
              <c:strCache>
                <c:ptCount val="4"/>
                <c:pt idx="0">
                  <c:v>Client Factors</c:v>
                </c:pt>
                <c:pt idx="1">
                  <c:v>Relationship Factors</c:v>
                </c:pt>
                <c:pt idx="2">
                  <c:v>Hope Factors</c:v>
                </c:pt>
                <c:pt idx="3">
                  <c:v>Model/Technique factors</c:v>
                </c:pt>
              </c:strCache>
            </c:strRef>
          </c:cat>
          <c:val>
            <c:numRef>
              <c:f>Sheet1!$B$1:$B$4</c:f>
              <c:numCache>
                <c:formatCode>General</c:formatCode>
                <c:ptCount val="4"/>
                <c:pt idx="0">
                  <c:v>40.0</c:v>
                </c:pt>
                <c:pt idx="1">
                  <c:v>30.0</c:v>
                </c:pt>
                <c:pt idx="2">
                  <c:v>15.0</c:v>
                </c:pt>
                <c:pt idx="3">
                  <c:v>15.0</c:v>
                </c:pt>
              </c:numCache>
            </c:numRef>
          </c:val>
          <c:extLst xmlns:c16r2="http://schemas.microsoft.com/office/drawing/2015/06/chart">
            <c:ext xmlns:c16="http://schemas.microsoft.com/office/drawing/2014/chart" uri="{C3380CC4-5D6E-409C-BE32-E72D297353CC}">
              <c16:uniqueId val="{00000008-4DA4-48F3-BE50-792890D3A3CB}"/>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1440" tIns="45720" rIns="91440" bIns="45720" rtlCol="0"/>
          <a:lstStyle>
            <a:lvl1pPr algn="r">
              <a:defRPr sz="1200"/>
            </a:lvl1pPr>
          </a:lstStyle>
          <a:p>
            <a:pPr>
              <a:defRPr/>
            </a:pPr>
            <a:fld id="{CDFF933E-CAC2-47D3-8C64-A4AD6FC262AE}" type="datetimeFigureOut">
              <a:rPr lang="en-US"/>
              <a:pPr>
                <a:defRPr/>
              </a:pPr>
              <a:t>1/26/17</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769" y="8772669"/>
            <a:ext cx="3011699" cy="461804"/>
          </a:xfrm>
          <a:prstGeom prst="rect">
            <a:avLst/>
          </a:prstGeom>
        </p:spPr>
        <p:txBody>
          <a:bodyPr vert="horz" lIns="91440" tIns="45720" rIns="91440" bIns="45720" rtlCol="0" anchor="b"/>
          <a:lstStyle>
            <a:lvl1pPr algn="r">
              <a:defRPr sz="1200"/>
            </a:lvl1pPr>
          </a:lstStyle>
          <a:p>
            <a:pPr>
              <a:defRPr/>
            </a:pPr>
            <a:fld id="{161FFC56-5F7D-47E6-9A69-D3A3EDFA8929}" type="slidenum">
              <a:rPr lang="en-US"/>
              <a:pPr>
                <a:defRPr/>
              </a:pPr>
              <a:t>‹#›</a:t>
            </a:fld>
            <a:endParaRPr lang="en-US"/>
          </a:p>
        </p:txBody>
      </p:sp>
    </p:spTree>
    <p:extLst>
      <p:ext uri="{BB962C8B-B14F-4D97-AF65-F5344CB8AC3E}">
        <p14:creationId xmlns:p14="http://schemas.microsoft.com/office/powerpoint/2010/main" val="14629860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6147" name="Rectangle 3"/>
          <p:cNvSpPr>
            <a:spLocks noGrp="1" noChangeArrowheads="1"/>
          </p:cNvSpPr>
          <p:nvPr>
            <p:ph type="dt" idx="1"/>
          </p:nvPr>
        </p:nvSpPr>
        <p:spPr bwMode="auto">
          <a:xfrm>
            <a:off x="3936769" y="0"/>
            <a:ext cx="3011699"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93188"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95008" y="4387136"/>
            <a:ext cx="556006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72669"/>
            <a:ext cx="3011699"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936769" y="8772669"/>
            <a:ext cx="3011699"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28BE042-D8F1-4E1F-8000-CEEDC0CDD0E0}" type="slidenum">
              <a:rPr lang="en-US"/>
              <a:pPr>
                <a:defRPr/>
              </a:pPr>
              <a:t>‹#›</a:t>
            </a:fld>
            <a:endParaRPr lang="en-US"/>
          </a:p>
        </p:txBody>
      </p:sp>
    </p:spTree>
    <p:extLst>
      <p:ext uri="{BB962C8B-B14F-4D97-AF65-F5344CB8AC3E}">
        <p14:creationId xmlns:p14="http://schemas.microsoft.com/office/powerpoint/2010/main" val="30182321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xfrm>
            <a:off x="0" y="4387139"/>
            <a:ext cx="6950075" cy="4848939"/>
          </a:xfrm>
          <a:noFill/>
          <a:ln/>
        </p:spPr>
        <p:txBody>
          <a:bodyPr/>
          <a:lstStyle/>
          <a:p>
            <a:endParaRPr lang="en-US" sz="1100" b="0" dirty="0">
              <a:latin typeface="Arial" pitchFamily="34" charset="0"/>
            </a:endParaRPr>
          </a:p>
        </p:txBody>
      </p:sp>
      <p:sp>
        <p:nvSpPr>
          <p:cNvPr id="4" name="Slide Number Placeholder 3"/>
          <p:cNvSpPr>
            <a:spLocks noGrp="1"/>
          </p:cNvSpPr>
          <p:nvPr>
            <p:ph type="sldNum" sz="quarter" idx="5"/>
          </p:nvPr>
        </p:nvSpPr>
        <p:spPr/>
        <p:txBody>
          <a:bodyPr/>
          <a:lstStyle/>
          <a:p>
            <a:pPr>
              <a:defRPr/>
            </a:pPr>
            <a:fld id="{57798898-5F85-4D96-849B-E6E827F63525}" type="slidenum">
              <a:rPr lang="en-US" smtClean="0"/>
              <a:pPr>
                <a:defRPr/>
              </a:pPr>
              <a:t>1</a:t>
            </a:fld>
            <a:endParaRPr lang="en-US"/>
          </a:p>
        </p:txBody>
      </p:sp>
      <p:sp>
        <p:nvSpPr>
          <p:cNvPr id="5" name="Date Placeholder 4"/>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38385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10</a:t>
            </a:fld>
            <a:endParaRPr lang="en-US"/>
          </a:p>
        </p:txBody>
      </p:sp>
    </p:spTree>
    <p:extLst>
      <p:ext uri="{BB962C8B-B14F-4D97-AF65-F5344CB8AC3E}">
        <p14:creationId xmlns:p14="http://schemas.microsoft.com/office/powerpoint/2010/main" val="1983348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11</a:t>
            </a:fld>
            <a:endParaRPr lang="en-US"/>
          </a:p>
        </p:txBody>
      </p:sp>
    </p:spTree>
    <p:extLst>
      <p:ext uri="{BB962C8B-B14F-4D97-AF65-F5344CB8AC3E}">
        <p14:creationId xmlns:p14="http://schemas.microsoft.com/office/powerpoint/2010/main" val="2777193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12</a:t>
            </a:fld>
            <a:endParaRPr lang="en-US"/>
          </a:p>
        </p:txBody>
      </p:sp>
    </p:spTree>
    <p:extLst>
      <p:ext uri="{BB962C8B-B14F-4D97-AF65-F5344CB8AC3E}">
        <p14:creationId xmlns:p14="http://schemas.microsoft.com/office/powerpoint/2010/main" val="4074602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13</a:t>
            </a:fld>
            <a:endParaRPr lang="en-US"/>
          </a:p>
        </p:txBody>
      </p:sp>
    </p:spTree>
    <p:extLst>
      <p:ext uri="{BB962C8B-B14F-4D97-AF65-F5344CB8AC3E}">
        <p14:creationId xmlns:p14="http://schemas.microsoft.com/office/powerpoint/2010/main" val="4292521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14</a:t>
            </a:fld>
            <a:endParaRPr lang="en-US"/>
          </a:p>
        </p:txBody>
      </p:sp>
    </p:spTree>
    <p:extLst>
      <p:ext uri="{BB962C8B-B14F-4D97-AF65-F5344CB8AC3E}">
        <p14:creationId xmlns:p14="http://schemas.microsoft.com/office/powerpoint/2010/main" val="2105504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16</a:t>
            </a:fld>
            <a:endParaRPr lang="en-US"/>
          </a:p>
        </p:txBody>
      </p:sp>
    </p:spTree>
    <p:extLst>
      <p:ext uri="{BB962C8B-B14F-4D97-AF65-F5344CB8AC3E}">
        <p14:creationId xmlns:p14="http://schemas.microsoft.com/office/powerpoint/2010/main" val="3283706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0" y="4326256"/>
            <a:ext cx="6974208" cy="4782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n-US" sz="1100" dirty="0">
              <a:latin typeface="Arial" panose="020B0604020202020204" pitchFamily="34" charset="0"/>
              <a:ea typeface="ＭＳ Ｐゴシック" panose="020B0600070205080204" pitchFamily="34" charset="-128"/>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2F642E4-6AD0-40A6-94DA-ACC4AE727640}" type="slidenum">
              <a:rPr lang="en-US" altLang="en-US"/>
              <a:pPr eaLnBrk="1" hangingPunct="1"/>
              <a:t>17</a:t>
            </a:fld>
            <a:endParaRPr lang="en-US" altLang="en-US"/>
          </a:p>
        </p:txBody>
      </p:sp>
      <p:sp>
        <p:nvSpPr>
          <p:cNvPr id="5" name="Date Placeholder 4"/>
          <p:cNvSpPr>
            <a:spLocks noGrp="1"/>
          </p:cNvSpPr>
          <p:nvPr>
            <p:ph type="dt" sz="quarter" idx="1"/>
          </p:nvPr>
        </p:nvSpPr>
        <p:spPr/>
        <p:txBody>
          <a:bodyPr/>
          <a:lstStyle/>
          <a:p>
            <a:pPr>
              <a:defRPr/>
            </a:pPr>
            <a:endParaRPr lang="en-US"/>
          </a:p>
        </p:txBody>
      </p:sp>
    </p:spTree>
    <p:extLst>
      <p:ext uri="{BB962C8B-B14F-4D97-AF65-F5344CB8AC3E}">
        <p14:creationId xmlns:p14="http://schemas.microsoft.com/office/powerpoint/2010/main" val="3253800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18</a:t>
            </a:fld>
            <a:endParaRPr lang="en-US"/>
          </a:p>
        </p:txBody>
      </p:sp>
    </p:spTree>
    <p:extLst>
      <p:ext uri="{BB962C8B-B14F-4D97-AF65-F5344CB8AC3E}">
        <p14:creationId xmlns:p14="http://schemas.microsoft.com/office/powerpoint/2010/main" val="4182950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20</a:t>
            </a:fld>
            <a:endParaRPr lang="en-US"/>
          </a:p>
        </p:txBody>
      </p:sp>
    </p:spTree>
    <p:extLst>
      <p:ext uri="{BB962C8B-B14F-4D97-AF65-F5344CB8AC3E}">
        <p14:creationId xmlns:p14="http://schemas.microsoft.com/office/powerpoint/2010/main" val="1626875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C402B4C-EE0D-469D-B158-BC23C856E8A3}" type="slidenum">
              <a:rPr lang="en-US" altLang="en-US">
                <a:solidFill>
                  <a:srgbClr val="000000"/>
                </a:solidFill>
              </a:rPr>
              <a:pPr eaLnBrk="1" hangingPunct="1"/>
              <a:t>21</a:t>
            </a:fld>
            <a:endParaRPr lang="en-US" altLang="en-US">
              <a:solidFill>
                <a:srgbClr val="000000"/>
              </a:solidFill>
            </a:endParaRPr>
          </a:p>
        </p:txBody>
      </p:sp>
      <p:sp>
        <p:nvSpPr>
          <p:cNvPr id="40963" name="Rectangle 2"/>
          <p:cNvSpPr>
            <a:spLocks noGrp="1" noRot="1" noChangeAspect="1" noChangeArrowheads="1" noTextEdit="1"/>
          </p:cNvSpPr>
          <p:nvPr>
            <p:ph type="sldImg"/>
          </p:nvPr>
        </p:nvSpPr>
        <p:spPr>
          <a:xfrm>
            <a:off x="1211263" y="682625"/>
            <a:ext cx="4556125" cy="341630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5" name="Header Placeholder 4"/>
          <p:cNvSpPr>
            <a:spLocks noGrp="1"/>
          </p:cNvSpPr>
          <p:nvPr>
            <p:ph type="hdr" sz="quarter"/>
          </p:nvPr>
        </p:nvSpPr>
        <p:spPr/>
        <p:txBody>
          <a:bodyPr/>
          <a:lstStyle/>
          <a:p>
            <a:pPr>
              <a:defRPr/>
            </a:pPr>
            <a:r>
              <a:rPr lang="en-US"/>
              <a:t>ORS/SRS Training Summer 2011</a:t>
            </a:r>
          </a:p>
        </p:txBody>
      </p:sp>
    </p:spTree>
    <p:extLst>
      <p:ext uri="{BB962C8B-B14F-4D97-AF65-F5344CB8AC3E}">
        <p14:creationId xmlns:p14="http://schemas.microsoft.com/office/powerpoint/2010/main" val="215239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2513" y="690563"/>
            <a:ext cx="4602162" cy="34512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461D84-0579-4CA1-96D2-69229FB2E4C2}" type="slidenum">
              <a:rPr lang="en-US" smtClean="0"/>
              <a:t>2</a:t>
            </a:fld>
            <a:endParaRPr lang="en-US"/>
          </a:p>
        </p:txBody>
      </p:sp>
    </p:spTree>
    <p:extLst>
      <p:ext uri="{BB962C8B-B14F-4D97-AF65-F5344CB8AC3E}">
        <p14:creationId xmlns:p14="http://schemas.microsoft.com/office/powerpoint/2010/main" val="386919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22</a:t>
            </a:fld>
            <a:endParaRPr lang="en-US"/>
          </a:p>
        </p:txBody>
      </p:sp>
    </p:spTree>
    <p:extLst>
      <p:ext uri="{BB962C8B-B14F-4D97-AF65-F5344CB8AC3E}">
        <p14:creationId xmlns:p14="http://schemas.microsoft.com/office/powerpoint/2010/main" val="3656770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C4C494-2942-4ECA-A329-38FF2850299D}" type="slidenum">
              <a:rPr lang="en-US" smtClean="0"/>
              <a:pPr/>
              <a:t>23</a:t>
            </a:fld>
            <a:endParaRPr lang="en-US"/>
          </a:p>
        </p:txBody>
      </p:sp>
    </p:spTree>
    <p:extLst>
      <p:ext uri="{BB962C8B-B14F-4D97-AF65-F5344CB8AC3E}">
        <p14:creationId xmlns:p14="http://schemas.microsoft.com/office/powerpoint/2010/main" val="2090283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24</a:t>
            </a:fld>
            <a:endParaRPr lang="en-US"/>
          </a:p>
        </p:txBody>
      </p:sp>
    </p:spTree>
    <p:extLst>
      <p:ext uri="{BB962C8B-B14F-4D97-AF65-F5344CB8AC3E}">
        <p14:creationId xmlns:p14="http://schemas.microsoft.com/office/powerpoint/2010/main" val="680167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buFont typeface="Wingdings" panose="05000000000000000000" pitchFamily="2" charset="2"/>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25</a:t>
            </a:fld>
            <a:endParaRPr lang="en-US"/>
          </a:p>
        </p:txBody>
      </p:sp>
    </p:spTree>
    <p:extLst>
      <p:ext uri="{BB962C8B-B14F-4D97-AF65-F5344CB8AC3E}">
        <p14:creationId xmlns:p14="http://schemas.microsoft.com/office/powerpoint/2010/main" val="780545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26</a:t>
            </a:fld>
            <a:endParaRPr lang="en-US"/>
          </a:p>
        </p:txBody>
      </p:sp>
    </p:spTree>
    <p:extLst>
      <p:ext uri="{BB962C8B-B14F-4D97-AF65-F5344CB8AC3E}">
        <p14:creationId xmlns:p14="http://schemas.microsoft.com/office/powerpoint/2010/main" val="706557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buFont typeface="Wingdings" panose="05000000000000000000" pitchFamily="2" charset="2"/>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27</a:t>
            </a:fld>
            <a:endParaRPr lang="en-US"/>
          </a:p>
        </p:txBody>
      </p:sp>
    </p:spTree>
    <p:extLst>
      <p:ext uri="{BB962C8B-B14F-4D97-AF65-F5344CB8AC3E}">
        <p14:creationId xmlns:p14="http://schemas.microsoft.com/office/powerpoint/2010/main" val="36755363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28</a:t>
            </a:fld>
            <a:endParaRPr lang="en-US"/>
          </a:p>
        </p:txBody>
      </p:sp>
    </p:spTree>
    <p:extLst>
      <p:ext uri="{BB962C8B-B14F-4D97-AF65-F5344CB8AC3E}">
        <p14:creationId xmlns:p14="http://schemas.microsoft.com/office/powerpoint/2010/main" val="3888931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buFont typeface="Wingdings" panose="05000000000000000000" pitchFamily="2" charset="2"/>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29</a:t>
            </a:fld>
            <a:endParaRPr lang="en-US"/>
          </a:p>
        </p:txBody>
      </p:sp>
    </p:spTree>
    <p:extLst>
      <p:ext uri="{BB962C8B-B14F-4D97-AF65-F5344CB8AC3E}">
        <p14:creationId xmlns:p14="http://schemas.microsoft.com/office/powerpoint/2010/main" val="2809533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30</a:t>
            </a:fld>
            <a:endParaRPr lang="en-US"/>
          </a:p>
        </p:txBody>
      </p:sp>
    </p:spTree>
    <p:extLst>
      <p:ext uri="{BB962C8B-B14F-4D97-AF65-F5344CB8AC3E}">
        <p14:creationId xmlns:p14="http://schemas.microsoft.com/office/powerpoint/2010/main" val="1361220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31</a:t>
            </a:fld>
            <a:endParaRPr lang="en-US"/>
          </a:p>
        </p:txBody>
      </p:sp>
    </p:spTree>
    <p:extLst>
      <p:ext uri="{BB962C8B-B14F-4D97-AF65-F5344CB8AC3E}">
        <p14:creationId xmlns:p14="http://schemas.microsoft.com/office/powerpoint/2010/main" val="2594834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dirty="0">
              <a:latin typeface="Arial" pitchFamily="34" charset="0"/>
            </a:endParaRPr>
          </a:p>
        </p:txBody>
      </p:sp>
      <p:sp>
        <p:nvSpPr>
          <p:cNvPr id="4" name="Slide Number Placeholder 3"/>
          <p:cNvSpPr>
            <a:spLocks noGrp="1"/>
          </p:cNvSpPr>
          <p:nvPr>
            <p:ph type="sldNum" sz="quarter" idx="5"/>
          </p:nvPr>
        </p:nvSpPr>
        <p:spPr/>
        <p:txBody>
          <a:bodyPr/>
          <a:lstStyle/>
          <a:p>
            <a:pPr>
              <a:defRPr/>
            </a:pPr>
            <a:fld id="{467A92CE-5AC4-47BC-881C-7BBA9DD4CB37}" type="slidenum">
              <a:rPr lang="en-US" smtClean="0"/>
              <a:pPr>
                <a:defRPr/>
              </a:pPr>
              <a:t>3</a:t>
            </a:fld>
            <a:endParaRPr lang="en-US"/>
          </a:p>
        </p:txBody>
      </p:sp>
    </p:spTree>
    <p:extLst>
      <p:ext uri="{BB962C8B-B14F-4D97-AF65-F5344CB8AC3E}">
        <p14:creationId xmlns:p14="http://schemas.microsoft.com/office/powerpoint/2010/main" val="15507563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32</a:t>
            </a:fld>
            <a:endParaRPr lang="en-US"/>
          </a:p>
        </p:txBody>
      </p:sp>
    </p:spTree>
    <p:extLst>
      <p:ext uri="{BB962C8B-B14F-4D97-AF65-F5344CB8AC3E}">
        <p14:creationId xmlns:p14="http://schemas.microsoft.com/office/powerpoint/2010/main" val="14380755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33</a:t>
            </a:fld>
            <a:endParaRPr lang="en-US"/>
          </a:p>
        </p:txBody>
      </p:sp>
    </p:spTree>
    <p:extLst>
      <p:ext uri="{BB962C8B-B14F-4D97-AF65-F5344CB8AC3E}">
        <p14:creationId xmlns:p14="http://schemas.microsoft.com/office/powerpoint/2010/main" val="35961129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34</a:t>
            </a:fld>
            <a:endParaRPr lang="en-US"/>
          </a:p>
        </p:txBody>
      </p:sp>
    </p:spTree>
    <p:extLst>
      <p:ext uri="{BB962C8B-B14F-4D97-AF65-F5344CB8AC3E}">
        <p14:creationId xmlns:p14="http://schemas.microsoft.com/office/powerpoint/2010/main" val="1649326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35</a:t>
            </a:fld>
            <a:endParaRPr lang="en-US"/>
          </a:p>
        </p:txBody>
      </p:sp>
    </p:spTree>
    <p:extLst>
      <p:ext uri="{BB962C8B-B14F-4D97-AF65-F5344CB8AC3E}">
        <p14:creationId xmlns:p14="http://schemas.microsoft.com/office/powerpoint/2010/main" val="23753424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36</a:t>
            </a:fld>
            <a:endParaRPr lang="en-US"/>
          </a:p>
        </p:txBody>
      </p:sp>
    </p:spTree>
    <p:extLst>
      <p:ext uri="{BB962C8B-B14F-4D97-AF65-F5344CB8AC3E}">
        <p14:creationId xmlns:p14="http://schemas.microsoft.com/office/powerpoint/2010/main" val="15612815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fontAlgn="ctr">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37</a:t>
            </a:fld>
            <a:endParaRPr lang="en-US"/>
          </a:p>
        </p:txBody>
      </p:sp>
    </p:spTree>
    <p:extLst>
      <p:ext uri="{BB962C8B-B14F-4D97-AF65-F5344CB8AC3E}">
        <p14:creationId xmlns:p14="http://schemas.microsoft.com/office/powerpoint/2010/main" val="41242420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38</a:t>
            </a:fld>
            <a:endParaRPr lang="en-US"/>
          </a:p>
        </p:txBody>
      </p:sp>
    </p:spTree>
    <p:extLst>
      <p:ext uri="{BB962C8B-B14F-4D97-AF65-F5344CB8AC3E}">
        <p14:creationId xmlns:p14="http://schemas.microsoft.com/office/powerpoint/2010/main" val="39295271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39</a:t>
            </a:fld>
            <a:endParaRPr lang="en-US"/>
          </a:p>
        </p:txBody>
      </p:sp>
    </p:spTree>
    <p:extLst>
      <p:ext uri="{BB962C8B-B14F-4D97-AF65-F5344CB8AC3E}">
        <p14:creationId xmlns:p14="http://schemas.microsoft.com/office/powerpoint/2010/main" val="2270679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40</a:t>
            </a:fld>
            <a:endParaRPr lang="en-US"/>
          </a:p>
        </p:txBody>
      </p:sp>
    </p:spTree>
    <p:extLst>
      <p:ext uri="{BB962C8B-B14F-4D97-AF65-F5344CB8AC3E}">
        <p14:creationId xmlns:p14="http://schemas.microsoft.com/office/powerpoint/2010/main" val="3707253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ltLang="en-US" sz="2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41</a:t>
            </a:fld>
            <a:endParaRPr lang="en-US"/>
          </a:p>
        </p:txBody>
      </p:sp>
    </p:spTree>
    <p:extLst>
      <p:ext uri="{BB962C8B-B14F-4D97-AF65-F5344CB8AC3E}">
        <p14:creationId xmlns:p14="http://schemas.microsoft.com/office/powerpoint/2010/main" val="3979973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a:t>
            </a:fld>
            <a:endParaRPr lang="en-US"/>
          </a:p>
        </p:txBody>
      </p:sp>
    </p:spTree>
    <p:extLst>
      <p:ext uri="{BB962C8B-B14F-4D97-AF65-F5344CB8AC3E}">
        <p14:creationId xmlns:p14="http://schemas.microsoft.com/office/powerpoint/2010/main" val="36949955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ltLang="en-US" sz="2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42</a:t>
            </a:fld>
            <a:endParaRPr lang="en-US"/>
          </a:p>
        </p:txBody>
      </p:sp>
    </p:spTree>
    <p:extLst>
      <p:ext uri="{BB962C8B-B14F-4D97-AF65-F5344CB8AC3E}">
        <p14:creationId xmlns:p14="http://schemas.microsoft.com/office/powerpoint/2010/main" val="42336237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43</a:t>
            </a:fld>
            <a:endParaRPr lang="en-US"/>
          </a:p>
        </p:txBody>
      </p:sp>
    </p:spTree>
    <p:extLst>
      <p:ext uri="{BB962C8B-B14F-4D97-AF65-F5344CB8AC3E}">
        <p14:creationId xmlns:p14="http://schemas.microsoft.com/office/powerpoint/2010/main" val="2699337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44</a:t>
            </a:fld>
            <a:endParaRPr lang="en-US"/>
          </a:p>
        </p:txBody>
      </p:sp>
    </p:spTree>
    <p:extLst>
      <p:ext uri="{BB962C8B-B14F-4D97-AF65-F5344CB8AC3E}">
        <p14:creationId xmlns:p14="http://schemas.microsoft.com/office/powerpoint/2010/main" val="14871311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xfrm>
            <a:off x="0" y="4387139"/>
            <a:ext cx="6950075" cy="4848939"/>
          </a:xfrm>
          <a:noFill/>
          <a:ln/>
        </p:spPr>
        <p:txBody>
          <a:bodyPr/>
          <a:lstStyle/>
          <a:p>
            <a:endParaRPr lang="en-US" sz="1100" b="0" dirty="0">
              <a:latin typeface="Arial" pitchFamily="34" charset="0"/>
            </a:endParaRPr>
          </a:p>
        </p:txBody>
      </p:sp>
      <p:sp>
        <p:nvSpPr>
          <p:cNvPr id="4" name="Slide Number Placeholder 3"/>
          <p:cNvSpPr>
            <a:spLocks noGrp="1"/>
          </p:cNvSpPr>
          <p:nvPr>
            <p:ph type="sldNum" sz="quarter" idx="5"/>
          </p:nvPr>
        </p:nvSpPr>
        <p:spPr/>
        <p:txBody>
          <a:bodyPr/>
          <a:lstStyle/>
          <a:p>
            <a:pPr>
              <a:defRPr/>
            </a:pPr>
            <a:fld id="{57798898-5F85-4D96-849B-E6E827F63525}" type="slidenum">
              <a:rPr lang="en-US" smtClean="0"/>
              <a:pPr>
                <a:defRPr/>
              </a:pPr>
              <a:t>45</a:t>
            </a:fld>
            <a:endParaRPr lang="en-US"/>
          </a:p>
        </p:txBody>
      </p:sp>
      <p:sp>
        <p:nvSpPr>
          <p:cNvPr id="5" name="Date Placeholder 4"/>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707054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5</a:t>
            </a:fld>
            <a:endParaRPr lang="en-US"/>
          </a:p>
        </p:txBody>
      </p:sp>
    </p:spTree>
    <p:extLst>
      <p:ext uri="{BB962C8B-B14F-4D97-AF65-F5344CB8AC3E}">
        <p14:creationId xmlns:p14="http://schemas.microsoft.com/office/powerpoint/2010/main" val="2010706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a:defRPr/>
            </a:pPr>
            <a:fld id="{C3AC1D17-3E7B-4747-BCD3-EA88DA7DE3FA}" type="slidenum">
              <a:rPr lang="en-US" smtClean="0"/>
              <a:pPr>
                <a:defRPr/>
              </a:pPr>
              <a:t>6</a:t>
            </a:fld>
            <a:endParaRPr lang="en-US"/>
          </a:p>
        </p:txBody>
      </p:sp>
    </p:spTree>
    <p:extLst>
      <p:ext uri="{BB962C8B-B14F-4D97-AF65-F5344CB8AC3E}">
        <p14:creationId xmlns:p14="http://schemas.microsoft.com/office/powerpoint/2010/main" val="233337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7</a:t>
            </a:fld>
            <a:endParaRPr lang="en-US"/>
          </a:p>
        </p:txBody>
      </p:sp>
    </p:spTree>
    <p:extLst>
      <p:ext uri="{BB962C8B-B14F-4D97-AF65-F5344CB8AC3E}">
        <p14:creationId xmlns:p14="http://schemas.microsoft.com/office/powerpoint/2010/main" val="752513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8</a:t>
            </a:fld>
            <a:endParaRPr lang="en-US"/>
          </a:p>
        </p:txBody>
      </p:sp>
    </p:spTree>
    <p:extLst>
      <p:ext uri="{BB962C8B-B14F-4D97-AF65-F5344CB8AC3E}">
        <p14:creationId xmlns:p14="http://schemas.microsoft.com/office/powerpoint/2010/main" val="2614441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8BE042-D8F1-4E1F-8000-CEEDC0CDD0E0}" type="slidenum">
              <a:rPr lang="en-US" smtClean="0"/>
              <a:pPr>
                <a:defRPr/>
              </a:pPr>
              <a:t>9</a:t>
            </a:fld>
            <a:endParaRPr lang="en-US"/>
          </a:p>
        </p:txBody>
      </p:sp>
    </p:spTree>
    <p:extLst>
      <p:ext uri="{BB962C8B-B14F-4D97-AF65-F5344CB8AC3E}">
        <p14:creationId xmlns:p14="http://schemas.microsoft.com/office/powerpoint/2010/main" val="413709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7C1772-4D00-4C1E-8EE1-FC46B8B3A1EF}" type="slidenum">
              <a:rPr lang="en-US" smtClean="0"/>
              <a:pPr>
                <a:defRPr/>
              </a:pPr>
              <a:t>‹#›</a:t>
            </a:fld>
            <a:endParaRPr lang="en-US"/>
          </a:p>
        </p:txBody>
      </p:sp>
    </p:spTree>
    <p:extLst>
      <p:ext uri="{BB962C8B-B14F-4D97-AF65-F5344CB8AC3E}">
        <p14:creationId xmlns:p14="http://schemas.microsoft.com/office/powerpoint/2010/main" val="34990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2E13EF-D412-48B0-AB82-6C1AC0E6765A}" type="slidenum">
              <a:rPr lang="en-US" smtClean="0"/>
              <a:pPr>
                <a:defRPr/>
              </a:pPr>
              <a:t>‹#›</a:t>
            </a:fld>
            <a:endParaRPr lang="en-US"/>
          </a:p>
        </p:txBody>
      </p:sp>
    </p:spTree>
    <p:extLst>
      <p:ext uri="{BB962C8B-B14F-4D97-AF65-F5344CB8AC3E}">
        <p14:creationId xmlns:p14="http://schemas.microsoft.com/office/powerpoint/2010/main" val="249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281ADF-7859-455A-B59A-F904EB7BFC70}" type="slidenum">
              <a:rPr lang="en-US" smtClean="0"/>
              <a:pPr>
                <a:defRPr/>
              </a:pPr>
              <a:t>‹#›</a:t>
            </a:fld>
            <a:endParaRPr lang="en-US"/>
          </a:p>
        </p:txBody>
      </p:sp>
    </p:spTree>
    <p:extLst>
      <p:ext uri="{BB962C8B-B14F-4D97-AF65-F5344CB8AC3E}">
        <p14:creationId xmlns:p14="http://schemas.microsoft.com/office/powerpoint/2010/main" val="260229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1"/>
            <a:ext cx="4038600" cy="4525963"/>
          </a:xfrm>
        </p:spPr>
        <p:txBody>
          <a:bodyPr/>
          <a:lstStyle/>
          <a:p>
            <a:pPr lvl="0"/>
            <a:endParaRPr lang="en-US" noProof="0"/>
          </a:p>
        </p:txBody>
      </p:sp>
      <p:sp>
        <p:nvSpPr>
          <p:cNvPr id="4" name="Text Placeholder 3"/>
          <p:cNvSpPr>
            <a:spLocks noGrp="1"/>
          </p:cNvSpPr>
          <p:nvPr>
            <p:ph type="body"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3FEBD-7FBA-460C-92BD-CC427EF65F91}" type="slidenum">
              <a:rPr lang="en-US"/>
              <a:pPr>
                <a:defRPr/>
              </a:pPr>
              <a:t>‹#›</a:t>
            </a:fld>
            <a:endParaRPr lang="en-US"/>
          </a:p>
        </p:txBody>
      </p:sp>
    </p:spTree>
    <p:extLst>
      <p:ext uri="{BB962C8B-B14F-4D97-AF65-F5344CB8AC3E}">
        <p14:creationId xmlns:p14="http://schemas.microsoft.com/office/powerpoint/2010/main" val="14382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8DDE60-9E3E-4FBF-9DE1-F260657EA003}" type="slidenum">
              <a:rPr lang="en-US" smtClean="0"/>
              <a:pPr>
                <a:defRPr/>
              </a:pPr>
              <a:t>‹#›</a:t>
            </a:fld>
            <a:endParaRPr lang="en-US"/>
          </a:p>
        </p:txBody>
      </p:sp>
    </p:spTree>
    <p:extLst>
      <p:ext uri="{BB962C8B-B14F-4D97-AF65-F5344CB8AC3E}">
        <p14:creationId xmlns:p14="http://schemas.microsoft.com/office/powerpoint/2010/main" val="407983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1ACB1C5-FCB8-4284-96F3-B1309EF0D682}" type="slidenum">
              <a:rPr lang="en-US" smtClean="0"/>
              <a:pPr>
                <a:defRPr/>
              </a:pPr>
              <a:t>‹#›</a:t>
            </a:fld>
            <a:endParaRPr lang="en-US"/>
          </a:p>
        </p:txBody>
      </p:sp>
    </p:spTree>
    <p:extLst>
      <p:ext uri="{BB962C8B-B14F-4D97-AF65-F5344CB8AC3E}">
        <p14:creationId xmlns:p14="http://schemas.microsoft.com/office/powerpoint/2010/main" val="20063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79CB8C-597B-4316-8247-F61C27628152}" type="slidenum">
              <a:rPr lang="en-US" smtClean="0"/>
              <a:pPr>
                <a:defRPr/>
              </a:pPr>
              <a:t>‹#›</a:t>
            </a:fld>
            <a:endParaRPr lang="en-US"/>
          </a:p>
        </p:txBody>
      </p:sp>
    </p:spTree>
    <p:extLst>
      <p:ext uri="{BB962C8B-B14F-4D97-AF65-F5344CB8AC3E}">
        <p14:creationId xmlns:p14="http://schemas.microsoft.com/office/powerpoint/2010/main" val="92300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62A1D9B-F235-4FD8-A975-06AF6EB3F2C2}" type="slidenum">
              <a:rPr lang="en-US" smtClean="0"/>
              <a:pPr>
                <a:defRPr/>
              </a:pPr>
              <a:t>‹#›</a:t>
            </a:fld>
            <a:endParaRPr lang="en-US"/>
          </a:p>
        </p:txBody>
      </p:sp>
    </p:spTree>
    <p:extLst>
      <p:ext uri="{BB962C8B-B14F-4D97-AF65-F5344CB8AC3E}">
        <p14:creationId xmlns:p14="http://schemas.microsoft.com/office/powerpoint/2010/main" val="68873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EF7F220-13BA-4E9E-AB99-1E42651F73DA}" type="slidenum">
              <a:rPr lang="en-US" smtClean="0"/>
              <a:pPr>
                <a:defRPr/>
              </a:pPr>
              <a:t>‹#›</a:t>
            </a:fld>
            <a:endParaRPr lang="en-US"/>
          </a:p>
        </p:txBody>
      </p:sp>
    </p:spTree>
    <p:extLst>
      <p:ext uri="{BB962C8B-B14F-4D97-AF65-F5344CB8AC3E}">
        <p14:creationId xmlns:p14="http://schemas.microsoft.com/office/powerpoint/2010/main" val="212774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13AFF41-4B0F-4557-8750-0548A4E23456}" type="slidenum">
              <a:rPr lang="en-US" smtClean="0"/>
              <a:pPr>
                <a:defRPr/>
              </a:pPr>
              <a:t>‹#›</a:t>
            </a:fld>
            <a:endParaRPr lang="en-US"/>
          </a:p>
        </p:txBody>
      </p:sp>
    </p:spTree>
    <p:extLst>
      <p:ext uri="{BB962C8B-B14F-4D97-AF65-F5344CB8AC3E}">
        <p14:creationId xmlns:p14="http://schemas.microsoft.com/office/powerpoint/2010/main" val="143919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C215E3-2958-49B5-B710-0483DFDC2A98}" type="slidenum">
              <a:rPr lang="en-US" smtClean="0"/>
              <a:pPr>
                <a:defRPr/>
              </a:pPr>
              <a:t>‹#›</a:t>
            </a:fld>
            <a:endParaRPr lang="en-US"/>
          </a:p>
        </p:txBody>
      </p:sp>
    </p:spTree>
    <p:extLst>
      <p:ext uri="{BB962C8B-B14F-4D97-AF65-F5344CB8AC3E}">
        <p14:creationId xmlns:p14="http://schemas.microsoft.com/office/powerpoint/2010/main" val="187174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6F9BA9-FA9D-4371-8607-3D6586D0F20C}" type="slidenum">
              <a:rPr lang="en-US" smtClean="0"/>
              <a:pPr>
                <a:defRPr/>
              </a:pPr>
              <a:t>‹#›</a:t>
            </a:fld>
            <a:endParaRPr lang="en-US"/>
          </a:p>
        </p:txBody>
      </p:sp>
    </p:spTree>
    <p:extLst>
      <p:ext uri="{BB962C8B-B14F-4D97-AF65-F5344CB8AC3E}">
        <p14:creationId xmlns:p14="http://schemas.microsoft.com/office/powerpoint/2010/main" val="3828491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C14F7F0-0392-476D-B235-5371C8BDBCE0}" type="slidenum">
              <a:rPr lang="en-US" smtClean="0"/>
              <a:pPr>
                <a:defRPr/>
              </a:pPr>
              <a:t>‹#›</a:t>
            </a:fld>
            <a:endParaRPr lang="en-US"/>
          </a:p>
        </p:txBody>
      </p:sp>
    </p:spTree>
    <p:extLst>
      <p:ext uri="{BB962C8B-B14F-4D97-AF65-F5344CB8AC3E}">
        <p14:creationId xmlns:p14="http://schemas.microsoft.com/office/powerpoint/2010/main" val="700419036"/>
      </p:ext>
    </p:extLst>
  </p:cSld>
  <p:clrMap bg1="lt1" tx1="dk1" bg2="lt2" tx2="dk2" accent1="accent1" accent2="accent2" accent3="accent3" accent4="accent4" accent5="accent5" accent6="accent6" hlink="hlink" folHlink="folHlink"/>
  <p:sldLayoutIdLst>
    <p:sldLayoutId id="2147484280"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 id="214748429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murphy@uca.edu" TargetMode="External"/><Relationship Id="rId4" Type="http://schemas.openxmlformats.org/officeDocument/2006/relationships/hyperlink" Target="http://www.drjohnmurphy.com/" TargetMode="Externa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JM%20Videos%20All%204-18-10%5CJohn%20Wksp%20Video%20Clips%20wmv%202008%5CMolly%20Listng%20Tkg%20Kids%20Seriously%2042%20sec.wm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JM%20Videos%20All%204-18-10%5CJohn%20Wksp%20Video%20Clips%20wmv%202008%5CMolly%20Listng%20Tkg%20Kids%20Seriously%2042%20sec.wm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JM%20Videos%20All%204-18-10%5CJohn%20Wksp%20Video%20Clips%20wmv%202008%5CMolly%20Listng%20Tkg%20Kids%20Seriously%2042%20sec.wm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5CDesktop%5CJohn%20Wksp%20Video%20Clips%20wmv%202008%5CExternlgg%20Hmwk%20Monster%20Nick%201.07.wmv" TargetMode="External"/><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heartandsoulofchange.com/" TargetMode="External"/><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9.jpg"/></Relationships>
</file>

<file path=ppt/slides/_rels/slide28.xml.rels><?xml version="1.0" encoding="UTF-8" standalone="yes"?>
<Relationships xmlns="http://schemas.openxmlformats.org/package/2006/relationships"><Relationship Id="rId3" Type="http://schemas.openxmlformats.org/officeDocument/2006/relationships/hyperlink" Target="JM%20Videos%20All%204-18-10%5CJohn%20Wksp%20Video%20Clips%20wmv%202008%5CMolly%20Listng%20Tkg%20Kids%20Seriously%2042%20sec.wmv" TargetMode="External"/><Relationship Id="rId4"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1.xml"/><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3" Type="http://schemas.openxmlformats.org/officeDocument/2006/relationships/hyperlink" Target="JM%20Videos%20All%204-18-10%5CJohn%20Wksp%20Video%20Clips%20wmv%202008%5CMolly%20Listng%20Tkg%20Kids%20Seriously%2042%20sec.wmv" TargetMode="External"/><Relationship Id="rId4"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JM%20Videos%20All%204-18-10%5CJohn%20Wksp%20Video%20Clips%20wmv%202008%5CMolly%20Listng%20Tkg%20Kids%20Seriously%2042%20sec.wmv"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JM%20Videos%20All%204-18-10%5CJohn%20Wksp%20Video%20Clips%20wmv%202008%5CMolly%20Listng%20Tkg%20Kids%20Seriously%2042%20sec.wmv"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4.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hyperlink" Target="JM%20Videos%20All%204-18-10%5CJohn%20Wksp%20Video%20Clips%20wmv%202008%5CMolly%20Listng%20Tkg%20Kids%20Seriously%2042%20sec.wm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0.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hyperlink" Target="mailto:jmurphy@uca.edu" TargetMode="External"/><Relationship Id="rId4" Type="http://schemas.openxmlformats.org/officeDocument/2006/relationships/hyperlink" Target="http://www.drjohnmurphy.com/" TargetMode="External"/><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3" Type="http://schemas.openxmlformats.org/officeDocument/2006/relationships/hyperlink" Target="mailto:jmurphy@uca.edu" TargetMode="External"/><Relationship Id="rId4" Type="http://schemas.openxmlformats.org/officeDocument/2006/relationships/hyperlink" Target="http://www.drjohnmurphy.com/" TargetMode="Externa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81000"/>
            <a:ext cx="9144000" cy="914399"/>
          </a:xfrm>
        </p:spPr>
        <p:txBody>
          <a:bodyPr>
            <a:normAutofit fontScale="90000"/>
          </a:bodyPr>
          <a:lstStyle/>
          <a:p>
            <a:r>
              <a:rPr lang="en-US" sz="3100" b="1" dirty="0">
                <a:latin typeface="Baskerville Old Face" panose="02020602080505020303" pitchFamily="18" charset="0"/>
                <a:cs typeface="Times New Roman" panose="02020603050405020304" pitchFamily="18" charset="0"/>
              </a:rPr>
              <a:t>Core Strategies of Brief Solution-Focused Counseling </a:t>
            </a:r>
            <a:br>
              <a:rPr lang="en-US" sz="3100" b="1" dirty="0">
                <a:latin typeface="Baskerville Old Face" panose="02020602080505020303" pitchFamily="18" charset="0"/>
                <a:cs typeface="Times New Roman" panose="02020603050405020304" pitchFamily="18" charset="0"/>
              </a:rPr>
            </a:br>
            <a:r>
              <a:rPr lang="en-US" sz="3100" b="1" dirty="0">
                <a:latin typeface="Baskerville Old Face" panose="02020602080505020303" pitchFamily="18" charset="0"/>
                <a:cs typeface="Times New Roman" panose="02020603050405020304" pitchFamily="18" charset="0"/>
              </a:rPr>
              <a:t>in Schools: A Toolbox of Practical Techniques</a:t>
            </a:r>
            <a:r>
              <a:rPr lang="en-US" sz="2800" b="1" dirty="0">
                <a:latin typeface="Baskerville Old Face" panose="02020602080505020303" pitchFamily="18" charset="0"/>
              </a:rPr>
              <a:t/>
            </a:r>
            <a:br>
              <a:rPr lang="en-US" sz="2800" b="1" dirty="0">
                <a:latin typeface="Baskerville Old Face" panose="02020602080505020303" pitchFamily="18" charset="0"/>
              </a:rPr>
            </a:br>
            <a:endParaRPr lang="en-US" sz="1800" b="1" dirty="0">
              <a:latin typeface="Baskerville Old Face" panose="02020602080505020303" pitchFamily="18" charset="0"/>
            </a:endParaRPr>
          </a:p>
        </p:txBody>
      </p:sp>
      <p:sp>
        <p:nvSpPr>
          <p:cNvPr id="4099" name="Rectangle 3"/>
          <p:cNvSpPr>
            <a:spLocks noGrp="1" noChangeArrowheads="1"/>
          </p:cNvSpPr>
          <p:nvPr>
            <p:ph type="subTitle" idx="1"/>
          </p:nvPr>
        </p:nvSpPr>
        <p:spPr>
          <a:xfrm>
            <a:off x="76200" y="1219200"/>
            <a:ext cx="9067800" cy="5753101"/>
          </a:xfrm>
        </p:spPr>
        <p:txBody>
          <a:bodyPr>
            <a:normAutofit fontScale="92500" lnSpcReduction="10000"/>
          </a:bodyPr>
          <a:lstStyle/>
          <a:p>
            <a:pPr eaLnBrk="1" hangingPunct="1"/>
            <a:endParaRPr lang="en-US" sz="800" i="1" dirty="0">
              <a:latin typeface="Times New Roman" pitchFamily="18" charset="0"/>
              <a:cs typeface="Times New Roman" pitchFamily="18" charset="0"/>
            </a:endParaRPr>
          </a:p>
          <a:p>
            <a:pPr eaLnBrk="1" hangingPunct="1"/>
            <a:endParaRPr lang="en-US" sz="2400" b="1" i="1" dirty="0">
              <a:latin typeface="Times New Roman" pitchFamily="18" charset="0"/>
              <a:cs typeface="Times New Roman" pitchFamily="18" charset="0"/>
            </a:endParaRPr>
          </a:p>
          <a:p>
            <a:pPr eaLnBrk="1" hangingPunct="1"/>
            <a:endParaRPr lang="en-US" sz="2400" b="1" i="1" dirty="0">
              <a:latin typeface="Times New Roman" pitchFamily="18" charset="0"/>
              <a:cs typeface="Times New Roman" pitchFamily="18" charset="0"/>
            </a:endParaRPr>
          </a:p>
          <a:p>
            <a:pPr eaLnBrk="1" hangingPunct="1"/>
            <a:r>
              <a:rPr lang="en-US" sz="2400" b="1" i="1" dirty="0">
                <a:latin typeface="Times New Roman" pitchFamily="18" charset="0"/>
                <a:cs typeface="Times New Roman" pitchFamily="18" charset="0"/>
              </a:rPr>
              <a:t>John J. Murphy, Ph.D.</a:t>
            </a:r>
          </a:p>
          <a:p>
            <a:r>
              <a:rPr lang="en-US" sz="2400" b="1" i="1" dirty="0">
                <a:latin typeface="Times New Roman" pitchFamily="18" charset="0"/>
                <a:cs typeface="Times New Roman" pitchFamily="18" charset="0"/>
              </a:rPr>
              <a:t>Translating Research into Practice</a:t>
            </a:r>
            <a:endParaRPr lang="en-US" sz="2400" b="1" dirty="0">
              <a:latin typeface="Times New Roman" pitchFamily="18" charset="0"/>
              <a:cs typeface="Times New Roman" pitchFamily="18" charset="0"/>
            </a:endParaRPr>
          </a:p>
          <a:p>
            <a:pPr eaLnBrk="1" hangingPunct="1"/>
            <a:r>
              <a:rPr lang="en-US" sz="2400" b="1" i="1" dirty="0">
                <a:latin typeface="Times New Roman" pitchFamily="18" charset="0"/>
                <a:cs typeface="Times New Roman" pitchFamily="18" charset="0"/>
              </a:rPr>
              <a:t>University of Central Arkansas (USA)</a:t>
            </a:r>
          </a:p>
          <a:p>
            <a:pPr eaLnBrk="1" hangingPunct="1"/>
            <a:r>
              <a:rPr lang="en-US" sz="800" b="1" i="1" dirty="0">
                <a:latin typeface="Times New Roman" pitchFamily="18" charset="0"/>
                <a:cs typeface="Times New Roman" pitchFamily="18" charset="0"/>
              </a:rPr>
              <a:t> </a:t>
            </a:r>
          </a:p>
          <a:p>
            <a:pPr eaLnBrk="1" hangingPunct="1"/>
            <a:r>
              <a:rPr lang="en-US" sz="2400" b="1" dirty="0">
                <a:latin typeface="Times New Roman" pitchFamily="18" charset="0"/>
                <a:cs typeface="Times New Roman" pitchFamily="18" charset="0"/>
              </a:rPr>
              <a:t>E: </a:t>
            </a:r>
            <a:r>
              <a:rPr lang="en-US" sz="2400" b="1" dirty="0">
                <a:latin typeface="Times New Roman" pitchFamily="18" charset="0"/>
                <a:cs typeface="Times New Roman" pitchFamily="18" charset="0"/>
                <a:hlinkClick r:id="rId3"/>
              </a:rPr>
              <a:t>jmurphy@uca.edu</a:t>
            </a:r>
            <a:r>
              <a:rPr lang="en-US" sz="2400" b="1" dirty="0">
                <a:latin typeface="Times New Roman" pitchFamily="18" charset="0"/>
                <a:cs typeface="Times New Roman" pitchFamily="18" charset="0"/>
              </a:rPr>
              <a:t>        Web: </a:t>
            </a:r>
            <a:r>
              <a:rPr lang="en-US" sz="2400" b="1" dirty="0">
                <a:latin typeface="Times New Roman" pitchFamily="18" charset="0"/>
                <a:cs typeface="Times New Roman" pitchFamily="18" charset="0"/>
                <a:hlinkClick r:id="rId4"/>
              </a:rPr>
              <a:t>www.drjohnmurphy.com</a:t>
            </a:r>
            <a:endParaRPr lang="en-US" sz="2400" b="1" dirty="0">
              <a:latin typeface="Times New Roman" pitchFamily="18" charset="0"/>
              <a:cs typeface="Times New Roman" pitchFamily="18" charset="0"/>
            </a:endParaRPr>
          </a:p>
          <a:p>
            <a:endParaRPr lang="en-US" sz="1100" dirty="0">
              <a:latin typeface="Baskerville Old Face" panose="02020602080505020303" pitchFamily="18" charset="0"/>
              <a:cs typeface="Times New Roman" panose="02020603050405020304" pitchFamily="18" charset="0"/>
            </a:endParaRPr>
          </a:p>
          <a:p>
            <a:pPr algn="l"/>
            <a:r>
              <a:rPr lang="en-US" sz="2400" dirty="0">
                <a:latin typeface="Baskerville Old Face" panose="02020602080505020303" pitchFamily="18" charset="0"/>
                <a:cs typeface="Times New Roman" panose="02020603050405020304" pitchFamily="18" charset="0"/>
              </a:rPr>
              <a:t>Participants will learn practical skills and strategies to help them:</a:t>
            </a:r>
            <a:endParaRPr lang="en-US" sz="2400" b="1" i="1" dirty="0">
              <a:latin typeface="Baskerville Old Face" panose="02020602080505020303" pitchFamily="18" charset="0"/>
              <a:cs typeface="Times New Roman" panose="02020603050405020304" pitchFamily="18" charset="0"/>
            </a:endParaRPr>
          </a:p>
          <a:p>
            <a:pPr algn="l"/>
            <a:r>
              <a:rPr lang="en-US" sz="2400" dirty="0">
                <a:latin typeface="Baskerville Old Face" panose="02020602080505020303" pitchFamily="18" charset="0"/>
                <a:cs typeface="Times New Roman" panose="02020603050405020304" pitchFamily="18" charset="0"/>
              </a:rPr>
              <a:t>1. Build collaborative, culturally responsive alliances with students and others. </a:t>
            </a:r>
          </a:p>
          <a:p>
            <a:pPr algn="l"/>
            <a:r>
              <a:rPr lang="en-US" sz="2400" dirty="0">
                <a:latin typeface="Baskerville Old Face" panose="02020602080505020303" pitchFamily="18" charset="0"/>
              </a:rPr>
              <a:t>2. Shift from problem talk to solution talk. </a:t>
            </a:r>
          </a:p>
          <a:p>
            <a:pPr algn="l"/>
            <a:r>
              <a:rPr lang="en-US" sz="2400" dirty="0">
                <a:latin typeface="Baskerville Old Face" panose="02020602080505020303" pitchFamily="18" charset="0"/>
              </a:rPr>
              <a:t>3. Develop practical goals that matter to students.</a:t>
            </a:r>
          </a:p>
          <a:p>
            <a:pPr algn="l"/>
            <a:r>
              <a:rPr lang="en-US" sz="2400" dirty="0">
                <a:latin typeface="Baskerville Old Face" panose="02020602080505020303" pitchFamily="18" charset="0"/>
              </a:rPr>
              <a:t>4. Identify and build on exceptions to the problem. </a:t>
            </a:r>
          </a:p>
          <a:p>
            <a:endParaRPr lang="en-US" sz="800" dirty="0">
              <a:latin typeface="Baskerville Old Face" panose="02020602080505020303" pitchFamily="18" charset="0"/>
            </a:endParaRPr>
          </a:p>
          <a:p>
            <a:r>
              <a:rPr lang="en-US" sz="2400" dirty="0">
                <a:latin typeface="Baskerville Old Face" panose="02020602080505020303" pitchFamily="18" charset="0"/>
              </a:rPr>
              <a:t>Washington State Association of School Psychologists (WSASP)</a:t>
            </a:r>
          </a:p>
          <a:p>
            <a:r>
              <a:rPr lang="en-US" sz="2400" dirty="0">
                <a:latin typeface="Baskerville Old Face" panose="02020602080505020303" pitchFamily="18" charset="0"/>
                <a:cs typeface="Times New Roman" panose="02020603050405020304" pitchFamily="18" charset="0"/>
              </a:rPr>
              <a:t>January 27</a:t>
            </a:r>
            <a:r>
              <a:rPr lang="en-US" sz="2400" baseline="30000" dirty="0">
                <a:latin typeface="Baskerville Old Face" panose="02020602080505020303" pitchFamily="18" charset="0"/>
                <a:cs typeface="Times New Roman" panose="02020603050405020304" pitchFamily="18" charset="0"/>
              </a:rPr>
              <a:t>th</a:t>
            </a:r>
            <a:r>
              <a:rPr lang="en-US" sz="2400" dirty="0">
                <a:latin typeface="Baskerville Old Face" panose="02020602080505020303" pitchFamily="18" charset="0"/>
                <a:cs typeface="Times New Roman" panose="02020603050405020304" pitchFamily="18" charset="0"/>
              </a:rPr>
              <a:t>, 2017: 9am-12pm PST</a:t>
            </a:r>
          </a:p>
          <a:p>
            <a:pPr eaLnBrk="1" hangingPunct="1"/>
            <a:endParaRPr lang="en-US" sz="2400" dirty="0">
              <a:latin typeface="Times New Roman" panose="02020603050405020304" pitchFamily="18" charset="0"/>
              <a:cs typeface="Times New Roman" panose="02020603050405020304" pitchFamily="18" charset="0"/>
            </a:endParaRPr>
          </a:p>
          <a:p>
            <a:pPr eaLnBrk="1" hangingPunct="1"/>
            <a:endParaRPr lang="en-US" sz="2800" i="1" dirty="0">
              <a:latin typeface="Times New Roman" pitchFamily="18" charset="0"/>
              <a:cs typeface="Times New Roman" pitchFamily="18" charset="0"/>
            </a:endParaRPr>
          </a:p>
        </p:txBody>
      </p:sp>
      <p:pic>
        <p:nvPicPr>
          <p:cNvPr id="4" name="Picture 3"/>
          <p:cNvPicPr/>
          <p:nvPr/>
        </p:nvPicPr>
        <p:blipFill>
          <a:blip r:embed="rId5" cstate="print"/>
          <a:srcRect/>
          <a:stretch>
            <a:fillRect/>
          </a:stretch>
        </p:blipFill>
        <p:spPr bwMode="auto">
          <a:xfrm>
            <a:off x="2743200" y="1143000"/>
            <a:ext cx="3581400" cy="990600"/>
          </a:xfrm>
          <a:prstGeom prst="rect">
            <a:avLst/>
          </a:prstGeom>
          <a:noFill/>
          <a:ln w="9525">
            <a:noFill/>
            <a:miter lim="800000"/>
            <a:headEnd/>
            <a:tailEnd/>
          </a:ln>
        </p:spPr>
      </p:pic>
    </p:spTree>
    <p:extLst>
      <p:ext uri="{BB962C8B-B14F-4D97-AF65-F5344CB8AC3E}">
        <p14:creationId xmlns:p14="http://schemas.microsoft.com/office/powerpoint/2010/main" val="31488570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304800"/>
            <a:ext cx="9296400" cy="838200"/>
          </a:xfrm>
        </p:spPr>
        <p:txBody>
          <a:bodyPr>
            <a:noAutofit/>
          </a:bodyPr>
          <a:lstStyle/>
          <a:p>
            <a:pPr algn="ctr"/>
            <a:r>
              <a:rPr lang="en-US" sz="3000" b="1" dirty="0">
                <a:latin typeface="Times New Roman" panose="02020603050405020304" pitchFamily="18" charset="0"/>
                <a:cs typeface="Times New Roman" panose="02020603050405020304" pitchFamily="18" charset="0"/>
              </a:rPr>
              <a:t>Involve People by Building Collaborative,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Culturally Responsive Relationships</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872759"/>
            <a:ext cx="9067800" cy="892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Times New Roman" panose="02020603050405020304" pitchFamily="18" charset="0"/>
                <a:cs typeface="Times New Roman" panose="02020603050405020304" pitchFamily="18" charset="0"/>
              </a:rPr>
              <a:t>Adopt the “ambassador mindset” by approaching every interaction as a </a:t>
            </a:r>
            <a:r>
              <a:rPr lang="en-US" sz="3000" i="1" dirty="0">
                <a:latin typeface="Times New Roman" panose="02020603050405020304" pitchFamily="18" charset="0"/>
                <a:cs typeface="Times New Roman" panose="02020603050405020304" pitchFamily="18" charset="0"/>
              </a:rPr>
              <a:t>cross-cultural experience</a:t>
            </a:r>
            <a:r>
              <a:rPr lang="en-US" sz="3000" dirty="0">
                <a:latin typeface="Times New Roman" panose="02020603050405020304" pitchFamily="18" charset="0"/>
                <a:cs typeface="Times New Roman" panose="02020603050405020304" pitchFamily="18" charset="0"/>
              </a:rPr>
              <a:t> and every person as a </a:t>
            </a:r>
            <a:r>
              <a:rPr lang="en-US" sz="3000" i="1" dirty="0">
                <a:latin typeface="Times New Roman" panose="02020603050405020304" pitchFamily="18" charset="0"/>
                <a:cs typeface="Times New Roman" panose="02020603050405020304" pitchFamily="18" charset="0"/>
              </a:rPr>
              <a:t>culture of one</a:t>
            </a:r>
            <a:r>
              <a:rPr lang="en-US" sz="3000" dirty="0">
                <a:latin typeface="Times New Roman" panose="02020603050405020304" pitchFamily="18" charset="0"/>
                <a:cs typeface="Times New Roman" panose="02020603050405020304" pitchFamily="18" charset="0"/>
              </a:rPr>
              <a:t>. </a:t>
            </a:r>
            <a:endParaRPr lang="en-US" sz="3000" dirty="0">
              <a:solidFill>
                <a:srgbClr val="00B0F0"/>
              </a:solidFill>
              <a:latin typeface="Times New Roman" panose="02020603050405020304" pitchFamily="18" charset="0"/>
              <a:cs typeface="Times New Roman" panose="02020603050405020304" pitchFamily="18" charset="0"/>
            </a:endParaRPr>
          </a:p>
          <a:p>
            <a:pPr marL="214313" indent="-214313"/>
            <a:endParaRPr lang="en-US" sz="10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Listen to/validate people and their struggles</a:t>
            </a:r>
          </a:p>
          <a:p>
            <a:r>
              <a:rPr lang="en-US" sz="3200" dirty="0">
                <a:solidFill>
                  <a:srgbClr val="00B0F0"/>
                </a:solidFill>
                <a:latin typeface="Times New Roman" panose="02020603050405020304" pitchFamily="18" charset="0"/>
                <a:cs typeface="Times New Roman" panose="02020603050405020304" pitchFamily="18" charset="0"/>
              </a:rPr>
              <a:t>	</a:t>
            </a:r>
            <a:r>
              <a:rPr lang="en-US" sz="3000" dirty="0">
                <a:solidFill>
                  <a:srgbClr val="00B0F0"/>
                </a:solidFill>
                <a:latin typeface="Times New Roman" panose="02020603050405020304" pitchFamily="18" charset="0"/>
                <a:cs typeface="Times New Roman" panose="02020603050405020304" pitchFamily="18" charset="0"/>
              </a:rPr>
              <a:t>(Videos: Molly, age 10)*</a:t>
            </a:r>
            <a:endParaRPr lang="en-US" sz="3000" dirty="0">
              <a:latin typeface="Times New Roman" panose="02020603050405020304" pitchFamily="18" charset="0"/>
              <a:cs typeface="Times New Roman" panose="02020603050405020304" pitchFamily="18" charset="0"/>
            </a:endParaRPr>
          </a:p>
          <a:p>
            <a:endParaRPr lang="en-US" sz="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Ask questions from a position of “not knowing” and “respectful curiosity” (cultural humility)</a:t>
            </a:r>
            <a:endParaRPr lang="en-US" sz="4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Compliment people for “what’s right” in themselves and their lives</a:t>
            </a:r>
          </a:p>
          <a:p>
            <a:pPr marL="457200" indent="-457200">
              <a:buFont typeface="Arial" panose="020B0604020202020204" pitchFamily="34" charset="0"/>
              <a:buChar char="•"/>
            </a:pPr>
            <a:endParaRPr lang="en-US" sz="4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Collect feedback at every contact (PCOMS)</a:t>
            </a:r>
          </a:p>
          <a:p>
            <a:pPr marL="1371600" lvl="2" indent="-457200">
              <a:buFont typeface="Wingdings" panose="05000000000000000000" pitchFamily="2" charset="2"/>
              <a:buChar char="Ø"/>
            </a:pPr>
            <a:r>
              <a:rPr lang="en-US" sz="3000" dirty="0">
                <a:solidFill>
                  <a:schemeClr val="bg1">
                    <a:lumMod val="85000"/>
                  </a:schemeClr>
                </a:solidFill>
                <a:latin typeface="Times New Roman" panose="02020603050405020304" pitchFamily="18" charset="0"/>
                <a:cs typeface="Times New Roman" panose="02020603050405020304" pitchFamily="18" charset="0"/>
              </a:rPr>
              <a:t>www.heartandsoulofchange.com</a:t>
            </a:r>
          </a:p>
          <a:p>
            <a:endParaRPr lang="en-US" sz="32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074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pPr algn="ctr"/>
            <a:r>
              <a:rPr lang="en-US" sz="3600" dirty="0">
                <a:latin typeface="Times New Roman" pitchFamily="18" charset="0"/>
                <a:cs typeface="Times New Roman" pitchFamily="18" charset="0"/>
              </a:rPr>
              <a:t>Molly (age 10): The importance of listening to and validating people’s struggles and opinions</a:t>
            </a:r>
          </a:p>
        </p:txBody>
      </p:sp>
      <p:sp>
        <p:nvSpPr>
          <p:cNvPr id="3" name="Content Placeholder 2"/>
          <p:cNvSpPr>
            <a:spLocks noGrp="1"/>
          </p:cNvSpPr>
          <p:nvPr>
            <p:ph idx="1"/>
          </p:nvPr>
        </p:nvSpPr>
        <p:spPr>
          <a:xfrm>
            <a:off x="0" y="1371600"/>
            <a:ext cx="9144000" cy="44196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1870082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fontScale="90000"/>
          </a:bodyPr>
          <a:lstStyle/>
          <a:p>
            <a:pPr algn="ctr"/>
            <a:r>
              <a:rPr lang="en-US" sz="3600" dirty="0">
                <a:latin typeface="Times New Roman" pitchFamily="18" charset="0"/>
                <a:cs typeface="Times New Roman" pitchFamily="18" charset="0"/>
              </a:rPr>
              <a:t>Molly (age 10): The importance of listening to and validating people’s struggles and opinions</a:t>
            </a:r>
          </a:p>
        </p:txBody>
      </p:sp>
      <p:sp>
        <p:nvSpPr>
          <p:cNvPr id="3" name="Content Placeholder 2"/>
          <p:cNvSpPr>
            <a:spLocks noGrp="1"/>
          </p:cNvSpPr>
          <p:nvPr>
            <p:ph idx="1"/>
          </p:nvPr>
        </p:nvSpPr>
        <p:spPr>
          <a:xfrm>
            <a:off x="0" y="12192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277750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304800"/>
            <a:ext cx="9296400" cy="838200"/>
          </a:xfrm>
        </p:spPr>
        <p:txBody>
          <a:bodyPr>
            <a:noAutofit/>
          </a:bodyPr>
          <a:lstStyle/>
          <a:p>
            <a:pPr algn="ctr"/>
            <a:r>
              <a:rPr lang="en-US" sz="3000" b="1" dirty="0">
                <a:latin typeface="Times New Roman" panose="02020603050405020304" pitchFamily="18" charset="0"/>
                <a:cs typeface="Times New Roman" panose="02020603050405020304" pitchFamily="18" charset="0"/>
              </a:rPr>
              <a:t>Involve People by Building Collaborative,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Culturally Responsive Relationships</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772239"/>
            <a:ext cx="9067800" cy="997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Times New Roman" panose="02020603050405020304" pitchFamily="18" charset="0"/>
                <a:cs typeface="Times New Roman" panose="02020603050405020304" pitchFamily="18" charset="0"/>
              </a:rPr>
              <a:t>Adopt the “ambassador mindset” by approaching every interaction as a </a:t>
            </a:r>
            <a:r>
              <a:rPr lang="en-US" sz="3000" i="1" dirty="0">
                <a:latin typeface="Times New Roman" panose="02020603050405020304" pitchFamily="18" charset="0"/>
                <a:cs typeface="Times New Roman" panose="02020603050405020304" pitchFamily="18" charset="0"/>
              </a:rPr>
              <a:t>cross-cultural experience</a:t>
            </a:r>
            <a:r>
              <a:rPr lang="en-US" sz="3000" dirty="0">
                <a:latin typeface="Times New Roman" panose="02020603050405020304" pitchFamily="18" charset="0"/>
                <a:cs typeface="Times New Roman" panose="02020603050405020304" pitchFamily="18" charset="0"/>
              </a:rPr>
              <a:t> and every person as a </a:t>
            </a:r>
            <a:r>
              <a:rPr lang="en-US" sz="3000" i="1" dirty="0">
                <a:latin typeface="Times New Roman" panose="02020603050405020304" pitchFamily="18" charset="0"/>
                <a:cs typeface="Times New Roman" panose="02020603050405020304" pitchFamily="18" charset="0"/>
              </a:rPr>
              <a:t>culture of one</a:t>
            </a:r>
            <a:r>
              <a:rPr lang="en-US" sz="30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Listen to/validate people and their struggles</a:t>
            </a:r>
          </a:p>
          <a:p>
            <a:pPr marL="457200" indent="-457200">
              <a:buFont typeface="Arial" panose="020B0604020202020204" pitchFamily="34" charset="0"/>
              <a:buChar char="•"/>
            </a:pPr>
            <a:endParaRPr lang="en-US" sz="16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Ask questions from a position of “not knowing” and “respectful curiosity” (cultural humility)</a:t>
            </a:r>
            <a:r>
              <a:rPr lang="en-US" sz="3200" dirty="0">
                <a:solidFill>
                  <a:schemeClr val="bg1">
                    <a:lumMod val="85000"/>
                  </a:schemeClr>
                </a:solidFill>
                <a:latin typeface="Times New Roman" panose="02020603050405020304" pitchFamily="18" charset="0"/>
                <a:cs typeface="Times New Roman" panose="02020603050405020304" pitchFamily="18" charset="0"/>
              </a:rPr>
              <a:t> </a:t>
            </a:r>
          </a:p>
          <a:p>
            <a:pPr marL="214313" indent="-214313"/>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Compliment people for “what is </a:t>
            </a:r>
            <a:r>
              <a:rPr lang="en-US" sz="3000" i="1" dirty="0">
                <a:latin typeface="Times New Roman" panose="02020603050405020304" pitchFamily="18" charset="0"/>
                <a:cs typeface="Times New Roman" panose="02020603050405020304" pitchFamily="18" charset="0"/>
              </a:rPr>
              <a:t>right</a:t>
            </a:r>
            <a:r>
              <a:rPr lang="en-US" sz="3000" dirty="0">
                <a:latin typeface="Times New Roman" panose="02020603050405020304" pitchFamily="18" charset="0"/>
                <a:cs typeface="Times New Roman" panose="02020603050405020304" pitchFamily="18" charset="0"/>
              </a:rPr>
              <a:t>” in themselves and their lives</a:t>
            </a:r>
            <a:r>
              <a:rPr lang="en-US" sz="2800" dirty="0">
                <a:solidFill>
                  <a:srgbClr val="00B0F0"/>
                </a:solidFill>
                <a:latin typeface="Times New Roman" panose="02020603050405020304" pitchFamily="18" charset="0"/>
                <a:cs typeface="Times New Roman" panose="02020603050405020304" pitchFamily="18" charset="0"/>
              </a:rPr>
              <a:t> Video: Single mother; young man from homeless shelter)*</a:t>
            </a:r>
            <a:endParaRPr lang="en-US" sz="3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Collect feedback at every contact (PCOMS)</a:t>
            </a:r>
          </a:p>
          <a:p>
            <a:pPr marL="1371600" lvl="2" indent="-457200">
              <a:buFont typeface="Wingdings" panose="05000000000000000000" pitchFamily="2" charset="2"/>
              <a:buChar char="Ø"/>
            </a:pPr>
            <a:r>
              <a:rPr lang="en-US" sz="3000" dirty="0">
                <a:solidFill>
                  <a:schemeClr val="bg1">
                    <a:lumMod val="85000"/>
                  </a:schemeClr>
                </a:solidFill>
                <a:latin typeface="Times New Roman" panose="02020603050405020304" pitchFamily="18" charset="0"/>
                <a:cs typeface="Times New Roman" panose="02020603050405020304" pitchFamily="18" charset="0"/>
              </a:rPr>
              <a:t>www.heartandsoulofchange.com</a:t>
            </a:r>
          </a:p>
          <a:p>
            <a:endParaRPr lang="en-US" sz="3000" dirty="0">
              <a:solidFill>
                <a:srgbClr val="00B0F0"/>
              </a:solidFill>
              <a:latin typeface="Times New Roman" panose="02020603050405020304" pitchFamily="18" charset="0"/>
              <a:cs typeface="Times New Roman" panose="02020603050405020304" pitchFamily="18" charset="0"/>
            </a:endParaRPr>
          </a:p>
          <a:p>
            <a:pPr marL="214313" indent="-214313"/>
            <a:endParaRPr lang="en-US" sz="10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31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39200" cy="762000"/>
          </a:xfrm>
        </p:spPr>
        <p:txBody>
          <a:bodyPr>
            <a:normAutofit/>
          </a:bodyPr>
          <a:lstStyle/>
          <a:p>
            <a:pPr algn="ctr"/>
            <a:r>
              <a:rPr lang="en-US" sz="3000" dirty="0">
                <a:latin typeface="Times New Roman" panose="02020603050405020304" pitchFamily="18" charset="0"/>
                <a:cs typeface="Times New Roman" panose="02020603050405020304" pitchFamily="18" charset="0"/>
              </a:rPr>
              <a:t>Folding Compliments into Questions (Anthony)</a:t>
            </a:r>
          </a:p>
        </p:txBody>
      </p:sp>
      <p:sp>
        <p:nvSpPr>
          <p:cNvPr id="3" name="Content Placeholder 2"/>
          <p:cNvSpPr>
            <a:spLocks noGrp="1"/>
          </p:cNvSpPr>
          <p:nvPr>
            <p:ph idx="1"/>
          </p:nvPr>
        </p:nvSpPr>
        <p:spPr>
          <a:xfrm>
            <a:off x="0" y="14478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863501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noAutofit/>
          </a:bodyPr>
          <a:lstStyle/>
          <a:p>
            <a:pPr algn="ctr"/>
            <a:r>
              <a:rPr lang="en-US" sz="3100" b="1" i="1" dirty="0">
                <a:latin typeface="Times New Roman" panose="02020603050405020304" pitchFamily="18" charset="0"/>
                <a:cs typeface="Times New Roman" panose="02020603050405020304" pitchFamily="18" charset="0"/>
              </a:rPr>
              <a:t>Quick Exercise: Giving Compliments </a:t>
            </a:r>
            <a:br>
              <a:rPr lang="en-US" sz="3100" b="1" i="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(Individually or in Pairs/Small Groups)</a:t>
            </a:r>
            <a:r>
              <a:rPr lang="en-US" sz="3600" i="1" u="sng" dirty="0">
                <a:latin typeface="Times New Roman" panose="02020603050405020304" pitchFamily="18" charset="0"/>
                <a:cs typeface="Times New Roman" panose="02020603050405020304" pitchFamily="18" charset="0"/>
              </a:rPr>
              <a:t/>
            </a:r>
            <a:br>
              <a:rPr lang="en-US" sz="3600" i="1" u="sng"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990600"/>
            <a:ext cx="8763000" cy="5867400"/>
          </a:xfrm>
        </p:spPr>
        <p:txBody>
          <a:bodyPr>
            <a:noAutofit/>
          </a:bodyPr>
          <a:lstStyle/>
          <a:p>
            <a:pPr marL="0" indent="0" algn="ctr">
              <a:lnSpc>
                <a:spcPct val="100000"/>
              </a:lnSpc>
              <a:buNone/>
            </a:pPr>
            <a:r>
              <a:rPr lang="en-US" sz="2600" i="1" u="sng" dirty="0">
                <a:latin typeface="Times New Roman"/>
                <a:cs typeface="Times New Roman"/>
              </a:rPr>
              <a:t>Instructions</a:t>
            </a:r>
            <a:endParaRPr lang="en-US" sz="2600" dirty="0">
              <a:latin typeface="Times New Roman"/>
              <a:cs typeface="Times New Roman"/>
            </a:endParaRPr>
          </a:p>
          <a:p>
            <a:pPr marL="0" indent="0">
              <a:lnSpc>
                <a:spcPct val="100000"/>
              </a:lnSpc>
              <a:buNone/>
            </a:pPr>
            <a:r>
              <a:rPr lang="en-US" sz="2600" i="1" u="sng" dirty="0">
                <a:latin typeface="Times New Roman"/>
                <a:cs typeface="Times New Roman"/>
              </a:rPr>
              <a:t>In Pairs/Small Groups</a:t>
            </a:r>
            <a:r>
              <a:rPr lang="en-US" sz="2600" dirty="0">
                <a:latin typeface="Times New Roman"/>
                <a:cs typeface="Times New Roman"/>
              </a:rPr>
              <a:t>: Have one person in the group share a recent accomplishment (not too dramatic, just something you were pleased with), then others offer compliments that are direct (referring to people’s actions), indirect (folding compliments into questions), or attribution-based (referring to people’s positive attributes). Switch roles to give more people a chance to practice giving compliments.</a:t>
            </a:r>
          </a:p>
          <a:p>
            <a:pPr marL="0" indent="0">
              <a:lnSpc>
                <a:spcPct val="100000"/>
              </a:lnSpc>
              <a:buNone/>
            </a:pPr>
            <a:r>
              <a:rPr lang="en-US" sz="2600" i="1" u="sng" dirty="0">
                <a:latin typeface="Times New Roman"/>
                <a:cs typeface="Times New Roman"/>
              </a:rPr>
              <a:t>Individually</a:t>
            </a:r>
            <a:r>
              <a:rPr lang="en-US" sz="2600" dirty="0">
                <a:latin typeface="Times New Roman"/>
                <a:cs typeface="Times New Roman"/>
              </a:rPr>
              <a:t>: Think of a student or someone else you know who has achieved a recent accomplishment (not too dramatic, just something they were pleased with), and practice giving one or more compliments as described above. When you finish with one person, think of another and offer compliment to that person.</a:t>
            </a:r>
            <a:r>
              <a:rPr lang="en-US" sz="2800" dirty="0">
                <a:latin typeface="Times New Roman"/>
                <a:cs typeface="Times New Roman"/>
              </a:rPr>
              <a:t> </a:t>
            </a:r>
          </a:p>
          <a:p>
            <a:pPr marL="0" indent="0">
              <a:lnSpc>
                <a:spcPct val="100000"/>
              </a:lnSpc>
              <a:buNone/>
            </a:pPr>
            <a:r>
              <a:rPr lang="en-US" sz="3200" dirty="0">
                <a:latin typeface="Times New Roman"/>
                <a:cs typeface="Times New Roman"/>
              </a:rPr>
              <a:t> </a:t>
            </a:r>
            <a:endParaRPr lang="en-US" sz="1600" dirty="0">
              <a:latin typeface="Times New Roman"/>
              <a:cs typeface="Times New Roman"/>
            </a:endParaRPr>
          </a:p>
        </p:txBody>
      </p:sp>
      <p:sp>
        <p:nvSpPr>
          <p:cNvPr id="5" name="Rectangle 4"/>
          <p:cNvSpPr/>
          <p:nvPr/>
        </p:nvSpPr>
        <p:spPr>
          <a:xfrm>
            <a:off x="2286000" y="762000"/>
            <a:ext cx="4572000" cy="615553"/>
          </a:xfrm>
          <a:prstGeom prst="rect">
            <a:avLst/>
          </a:prstGeom>
        </p:spPr>
        <p:txBody>
          <a:bodyPr>
            <a:spAutoFit/>
          </a:bodyPr>
          <a:lstStyle/>
          <a:p>
            <a:pPr marL="0" lvl="0" indent="0" algn="ctr">
              <a:buNone/>
            </a:pP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600" dirty="0">
              <a:latin typeface="Times New Roman" pitchFamily="18" charset="0"/>
              <a:cs typeface="Times New Roman" pitchFamily="18" charset="0"/>
            </a:endParaRPr>
          </a:p>
        </p:txBody>
      </p:sp>
    </p:spTree>
    <p:extLst>
      <p:ext uri="{BB962C8B-B14F-4D97-AF65-F5344CB8AC3E}">
        <p14:creationId xmlns:p14="http://schemas.microsoft.com/office/powerpoint/2010/main" val="3083863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304800"/>
            <a:ext cx="9296400" cy="838200"/>
          </a:xfrm>
        </p:spPr>
        <p:txBody>
          <a:bodyPr>
            <a:noAutofit/>
          </a:bodyPr>
          <a:lstStyle/>
          <a:p>
            <a:pPr algn="ctr"/>
            <a:r>
              <a:rPr lang="en-US" sz="3000" b="1" dirty="0">
                <a:latin typeface="Times New Roman" panose="02020603050405020304" pitchFamily="18" charset="0"/>
                <a:cs typeface="Times New Roman" panose="02020603050405020304" pitchFamily="18" charset="0"/>
              </a:rPr>
              <a:t>Involve People by Building Collaborative,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Culturally Responsive Relationships</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987683"/>
            <a:ext cx="9067800" cy="954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Times New Roman" panose="02020603050405020304" pitchFamily="18" charset="0"/>
                <a:cs typeface="Times New Roman" panose="02020603050405020304" pitchFamily="18" charset="0"/>
              </a:rPr>
              <a:t>Adopt the “ambassador mindset” by approaching every interaction as a </a:t>
            </a:r>
            <a:r>
              <a:rPr lang="en-US" sz="3000" i="1" dirty="0">
                <a:latin typeface="Times New Roman" panose="02020603050405020304" pitchFamily="18" charset="0"/>
                <a:cs typeface="Times New Roman" panose="02020603050405020304" pitchFamily="18" charset="0"/>
              </a:rPr>
              <a:t>cross-cultural experience</a:t>
            </a:r>
            <a:r>
              <a:rPr lang="en-US" sz="3000" dirty="0">
                <a:latin typeface="Times New Roman" panose="02020603050405020304" pitchFamily="18" charset="0"/>
                <a:cs typeface="Times New Roman" panose="02020603050405020304" pitchFamily="18" charset="0"/>
              </a:rPr>
              <a:t> and every person as a </a:t>
            </a:r>
            <a:r>
              <a:rPr lang="en-US" sz="3000" i="1" dirty="0">
                <a:latin typeface="Times New Roman" panose="02020603050405020304" pitchFamily="18" charset="0"/>
                <a:cs typeface="Times New Roman" panose="02020603050405020304" pitchFamily="18" charset="0"/>
              </a:rPr>
              <a:t>culture of one</a:t>
            </a:r>
            <a:r>
              <a:rPr lang="en-US" sz="30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Listen to/validate people and their struggles</a:t>
            </a:r>
          </a:p>
          <a:p>
            <a:pPr marL="457200" indent="-457200">
              <a:buFont typeface="Arial" panose="020B0604020202020204" pitchFamily="34" charset="0"/>
              <a:buChar char="•"/>
            </a:pPr>
            <a:endParaRPr lang="en-US" sz="16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Ask questions from a position of “not knowing” and “respectful curiosity” (cultural humility)</a:t>
            </a:r>
            <a:r>
              <a:rPr lang="en-US" sz="3200" dirty="0">
                <a:solidFill>
                  <a:schemeClr val="bg1">
                    <a:lumMod val="85000"/>
                  </a:schemeClr>
                </a:solidFill>
                <a:latin typeface="Times New Roman" panose="02020603050405020304" pitchFamily="18" charset="0"/>
                <a:cs typeface="Times New Roman" panose="02020603050405020304" pitchFamily="18" charset="0"/>
              </a:rPr>
              <a:t> </a:t>
            </a:r>
          </a:p>
          <a:p>
            <a:pPr marL="214313" indent="-214313"/>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Compliment people for “what is </a:t>
            </a:r>
            <a:r>
              <a:rPr lang="en-US" sz="3000" i="1" dirty="0">
                <a:solidFill>
                  <a:schemeClr val="bg1">
                    <a:lumMod val="85000"/>
                  </a:schemeClr>
                </a:solidFill>
                <a:latin typeface="Times New Roman" panose="02020603050405020304" pitchFamily="18" charset="0"/>
                <a:cs typeface="Times New Roman" panose="02020603050405020304" pitchFamily="18" charset="0"/>
              </a:rPr>
              <a:t>right</a:t>
            </a:r>
            <a:r>
              <a:rPr lang="en-US" sz="3000" dirty="0">
                <a:solidFill>
                  <a:schemeClr val="bg1">
                    <a:lumMod val="85000"/>
                  </a:schemeClr>
                </a:solidFill>
                <a:latin typeface="Times New Roman" panose="02020603050405020304" pitchFamily="18" charset="0"/>
                <a:cs typeface="Times New Roman" panose="02020603050405020304" pitchFamily="18" charset="0"/>
              </a:rPr>
              <a:t>” in themselves and their lives</a:t>
            </a:r>
          </a:p>
          <a:p>
            <a:pPr marL="457200" indent="-4572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Collect feedback at every contact (PCOMS)</a:t>
            </a:r>
          </a:p>
          <a:p>
            <a:pPr marL="1371600" lvl="2" indent="-457200">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www.heartandsoulofchange.com</a:t>
            </a:r>
          </a:p>
          <a:p>
            <a:endParaRPr lang="en-US" sz="3000" dirty="0">
              <a:solidFill>
                <a:srgbClr val="00B0F0"/>
              </a:solidFill>
              <a:latin typeface="Times New Roman" panose="02020603050405020304" pitchFamily="18" charset="0"/>
              <a:cs typeface="Times New Roman" panose="02020603050405020304" pitchFamily="18" charset="0"/>
            </a:endParaRPr>
          </a:p>
          <a:p>
            <a:pPr marL="214313" indent="-214313"/>
            <a:endParaRPr lang="en-US" sz="10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5334000"/>
            <a:ext cx="1447800" cy="1447800"/>
          </a:xfrm>
          <a:prstGeom prst="rect">
            <a:avLst/>
          </a:prstGeom>
        </p:spPr>
      </p:pic>
      <p:pic>
        <p:nvPicPr>
          <p:cNvPr id="7" name="Picture 2" descr="http://ts2.mm.bing.net/images/thumbnail.aspx?q=1433471682421&amp;id=d75197c9dca4450b532ff5f63803229c"/>
          <p:cNvPicPr>
            <a:picLocks noChangeAspect="1" noChangeArrowheads="1"/>
          </p:cNvPicPr>
          <p:nvPr/>
        </p:nvPicPr>
        <p:blipFill>
          <a:blip r:embed="rId4" cstate="print"/>
          <a:srcRect/>
          <a:stretch>
            <a:fillRect/>
          </a:stretch>
        </p:blipFill>
        <p:spPr bwMode="auto">
          <a:xfrm>
            <a:off x="1" y="6019800"/>
            <a:ext cx="991196" cy="762000"/>
          </a:xfrm>
          <a:prstGeom prst="rect">
            <a:avLst/>
          </a:prstGeom>
          <a:noFill/>
        </p:spPr>
      </p:pic>
    </p:spTree>
    <p:extLst>
      <p:ext uri="{BB962C8B-B14F-4D97-AF65-F5344CB8AC3E}">
        <p14:creationId xmlns:p14="http://schemas.microsoft.com/office/powerpoint/2010/main" val="2311545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609600"/>
            <a:ext cx="9220200" cy="1295400"/>
          </a:xfrm>
        </p:spPr>
        <p:txBody>
          <a:bodyPr>
            <a:normAutofit/>
          </a:bodyPr>
          <a:lstStyle/>
          <a:p>
            <a:r>
              <a:rPr lang="en-US" altLang="en-US" sz="3200" b="1" i="1" dirty="0">
                <a:ea typeface="ＭＳ Ｐゴシック" panose="020B0600070205080204" pitchFamily="34" charset="-128"/>
              </a:rPr>
              <a:t> </a:t>
            </a:r>
            <a:r>
              <a:rPr lang="en-US" altLang="en-US" sz="3200" dirty="0">
                <a:ea typeface="ＭＳ Ｐゴシック" panose="020B0600070205080204" pitchFamily="34" charset="-128"/>
              </a:rPr>
              <a:t/>
            </a:r>
            <a:br>
              <a:rPr lang="en-US" altLang="en-US" sz="3200" dirty="0">
                <a:ea typeface="ＭＳ Ｐゴシック" panose="020B0600070205080204" pitchFamily="34" charset="-128"/>
              </a:rPr>
            </a:br>
            <a:r>
              <a:rPr lang="en-US" altLang="en-US" sz="3600" b="1" dirty="0">
                <a:latin typeface="Times New Roman" panose="02020603050405020304" pitchFamily="18" charset="0"/>
                <a:ea typeface="ＭＳ Ｐゴシック" panose="020B0600070205080204" pitchFamily="34" charset="-128"/>
                <a:cs typeface="Times New Roman" panose="02020603050405020304" pitchFamily="18" charset="0"/>
              </a:rPr>
              <a:t>Rationale for Collecting Client Feedback</a:t>
            </a:r>
          </a:p>
        </p:txBody>
      </p:sp>
      <p:sp>
        <p:nvSpPr>
          <p:cNvPr id="5123" name="Rectangle 3"/>
          <p:cNvSpPr>
            <a:spLocks noGrp="1" noChangeArrowheads="1"/>
          </p:cNvSpPr>
          <p:nvPr>
            <p:ph type="subTitle" idx="1"/>
          </p:nvPr>
        </p:nvSpPr>
        <p:spPr>
          <a:xfrm>
            <a:off x="152400" y="762000"/>
            <a:ext cx="8610600" cy="6096000"/>
          </a:xfrm>
        </p:spPr>
        <p:txBody>
          <a:bodyPr>
            <a:normAutofit lnSpcReduction="10000"/>
          </a:bodyPr>
          <a:lstStyle/>
          <a:p>
            <a:pPr lvl="1" algn="l">
              <a:buFont typeface="Arial" panose="020B0604020202020204" pitchFamily="34" charset="0"/>
              <a:buChar char="•"/>
            </a:pP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Client-driven </a:t>
            </a:r>
            <a:r>
              <a:rPr lang="en-US" altLang="en-US" sz="2800" i="1" dirty="0">
                <a:latin typeface="Times New Roman" panose="02020603050405020304" pitchFamily="18" charset="0"/>
                <a:ea typeface="ＭＳ Ｐゴシック" panose="020B0600070205080204" pitchFamily="34" charset="-128"/>
                <a:cs typeface="Times New Roman" panose="02020603050405020304" pitchFamily="18" charset="0"/>
              </a:rPr>
              <a:t>vs.</a:t>
            </a: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agency driven</a:t>
            </a:r>
          </a:p>
          <a:p>
            <a:pPr lvl="1" algn="l">
              <a:buFont typeface="Arial" panose="020B0604020202020204" pitchFamily="34" charset="0"/>
              <a:buChar char="•"/>
            </a:pPr>
            <a:endParaRPr lang="en-US" altLang="en-US" sz="8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a:buFont typeface="Arial" panose="020B0604020202020204" pitchFamily="34" charset="0"/>
              <a:buChar char="•"/>
            </a:pP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Importance of </a:t>
            </a:r>
            <a:r>
              <a:rPr lang="en-US" altLang="en-US" sz="2800" u="sng" dirty="0">
                <a:latin typeface="Times New Roman" panose="02020603050405020304" pitchFamily="18" charset="0"/>
                <a:ea typeface="ＭＳ Ｐゴシック" panose="020B0600070205080204" pitchFamily="34" charset="-128"/>
                <a:cs typeface="Times New Roman" panose="02020603050405020304" pitchFamily="18" charset="0"/>
              </a:rPr>
              <a:t>early change</a:t>
            </a: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and </a:t>
            </a:r>
            <a:r>
              <a:rPr lang="en-US" altLang="en-US" sz="2800" u="sng" dirty="0">
                <a:latin typeface="Times New Roman" panose="02020603050405020304" pitchFamily="18" charset="0"/>
                <a:ea typeface="ＭＳ Ｐゴシック" panose="020B0600070205080204" pitchFamily="34" charset="-128"/>
                <a:cs typeface="Times New Roman" panose="02020603050405020304" pitchFamily="18" charset="0"/>
              </a:rPr>
              <a:t>alliance</a:t>
            </a:r>
          </a:p>
          <a:p>
            <a:pPr lvl="1" algn="l">
              <a:buFont typeface="Arial" panose="020B0604020202020204" pitchFamily="34" charset="0"/>
              <a:buChar char="•"/>
            </a:pPr>
            <a:endParaRPr lang="en-US" altLang="en-US" sz="800" u="sng"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a:buFont typeface="Arial" panose="020B0604020202020204" pitchFamily="34" charset="0"/>
              <a:buChar char="•"/>
            </a:pP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Practitioners are poor judges of negative outcomes</a:t>
            </a:r>
            <a:endParaRPr lang="en-US" altLang="en-US" sz="8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eaLnBrk="1" hangingPunct="1">
              <a:lnSpc>
                <a:spcPct val="90000"/>
              </a:lnSpc>
              <a:buFont typeface="Arial" panose="020B0604020202020204" pitchFamily="34" charset="0"/>
              <a:buChar char="•"/>
            </a:pPr>
            <a:endParaRPr lang="en-US" altLang="en-US" sz="8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eaLnBrk="1" hangingPunct="1">
              <a:lnSpc>
                <a:spcPct val="90000"/>
              </a:lnSpc>
              <a:buFont typeface="Arial" panose="020B0604020202020204" pitchFamily="34" charset="0"/>
              <a:buChar char="•"/>
            </a:pP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Collaboration enhances change; client feedback operationalizes collaboration by involving clients in all major decisions and aspects of counseling—goals, content, and practitioner’s approach.</a:t>
            </a:r>
          </a:p>
          <a:p>
            <a:pPr lvl="1" algn="l" eaLnBrk="1" hangingPunct="1">
              <a:lnSpc>
                <a:spcPct val="90000"/>
              </a:lnSpc>
            </a:pPr>
            <a:endParaRPr lang="en-US" altLang="en-US" sz="8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eaLnBrk="1" hangingPunct="1">
              <a:lnSpc>
                <a:spcPct val="90000"/>
              </a:lnSpc>
              <a:buFont typeface="Arial" panose="020B0604020202020204" pitchFamily="34" charset="0"/>
              <a:buChar char="•"/>
            </a:pPr>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 Obtaining and discussing client feedback about the client’s progress and the fit of services (alliance)—and using this information to enhance what is working and change what is not working—consistently improves counseling outcomes (sometimes as much as doubling the practitioner’s effectiveness)…compelling research support (multiple RCTs, …) </a:t>
            </a:r>
          </a:p>
          <a:p>
            <a:pPr lvl="1" algn="l" eaLnBrk="1" hangingPunct="1">
              <a:lnSpc>
                <a:spcPct val="90000"/>
              </a:lnSpc>
              <a:buFont typeface="Arial" panose="020B0604020202020204" pitchFamily="34" charset="0"/>
              <a:buChar char="•"/>
            </a:pPr>
            <a:endPar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lgn="l" eaLnBrk="1" hangingPunct="1">
              <a:buFont typeface="Arial" panose="020B0604020202020204" pitchFamily="34" charset="0"/>
              <a:buChar char="•"/>
            </a:pPr>
            <a:endParaRPr lang="en-US" altLang="en-US" sz="2800" i="1"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5124" name="Rectangle 6"/>
          <p:cNvSpPr>
            <a:spLocks noChangeArrowheads="1"/>
          </p:cNvSpPr>
          <p:nvPr/>
        </p:nvSpPr>
        <p:spPr bwMode="auto">
          <a:xfrm>
            <a:off x="2286000" y="2967038"/>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hlinkClick r:id="rId3" action="ppaction://hlinkfile"/>
              </a:rPr>
              <a:t> </a:t>
            </a:r>
            <a:endParaRPr lang="en-US" altLang="en-US"/>
          </a:p>
        </p:txBody>
      </p:sp>
      <p:pic>
        <p:nvPicPr>
          <p:cNvPr id="5" name="Picture 2" descr="http://ts2.mm.bing.net/images/thumbnail.aspx?q=1433471682421&amp;id=d75197c9dca4450b532ff5f63803229c"/>
          <p:cNvPicPr>
            <a:picLocks noChangeAspect="1" noChangeArrowheads="1"/>
          </p:cNvPicPr>
          <p:nvPr/>
        </p:nvPicPr>
        <p:blipFill>
          <a:blip r:embed="rId4" cstate="print"/>
          <a:srcRect/>
          <a:stretch>
            <a:fillRect/>
          </a:stretch>
        </p:blipFill>
        <p:spPr bwMode="auto">
          <a:xfrm>
            <a:off x="4648200" y="6113465"/>
            <a:ext cx="1447800" cy="668335"/>
          </a:xfrm>
          <a:prstGeom prst="rect">
            <a:avLst/>
          </a:prstGeom>
          <a:noFill/>
        </p:spPr>
      </p:pic>
    </p:spTree>
    <p:extLst>
      <p:ext uri="{BB962C8B-B14F-4D97-AF65-F5344CB8AC3E}">
        <p14:creationId xmlns:p14="http://schemas.microsoft.com/office/powerpoint/2010/main" val="1018540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0" y="152400"/>
            <a:ext cx="9144000" cy="838200"/>
          </a:xfrm>
        </p:spPr>
        <p:txBody>
          <a:bodyPr>
            <a:noAutofit/>
          </a:bodyPr>
          <a:lstStyle/>
          <a:p>
            <a:pPr algn="ct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7620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7620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46166"/>
            <a:ext cx="9067800" cy="1006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indent="-457200">
              <a:buFont typeface="Arial" panose="020B0604020202020204" pitchFamily="34" charset="0"/>
              <a:buChar char="•"/>
            </a:pPr>
            <a:r>
              <a:rPr lang="en-US" sz="3200" b="1" dirty="0">
                <a:latin typeface="Times New Roman" panose="02020603050405020304" pitchFamily="18" charset="0"/>
                <a:cs typeface="Times New Roman" panose="02020603050405020304" pitchFamily="18" charset="0"/>
              </a:rPr>
              <a:t>Collect client feedback at every contact </a:t>
            </a:r>
          </a:p>
          <a:p>
            <a:pPr marL="457200" indent="-457200">
              <a:buFont typeface="Arial" panose="020B0604020202020204" pitchFamily="34" charset="0"/>
              <a:buChar char="•"/>
            </a:pPr>
            <a:endParaRPr lang="en-US" sz="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Purpose: give people a voice; monitor and adjust services </a:t>
            </a:r>
          </a:p>
          <a:p>
            <a:pPr lvl="1"/>
            <a:endParaRPr lang="en-US" sz="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Informal scaling questions (“On a scale of  0 to 10, ...”)</a:t>
            </a:r>
          </a:p>
          <a:p>
            <a:pPr marL="914400" lvl="1" indent="-457200">
              <a:buFont typeface="Wingdings" panose="05000000000000000000" pitchFamily="2" charset="2"/>
              <a:buChar char="Ø"/>
            </a:pPr>
            <a:endParaRPr lang="en-US" sz="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Formal, ultra-brief rating scales from Partners for Change Outcome Management System (PCOMS)</a:t>
            </a:r>
          </a:p>
          <a:p>
            <a:pPr marL="914400" lvl="1" indent="-457200">
              <a:buFont typeface="Wingdings" panose="05000000000000000000" pitchFamily="2" charset="2"/>
              <a:buChar char="Ø"/>
            </a:pPr>
            <a:endParaRPr lang="en-US" sz="8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q"/>
            </a:pPr>
            <a:r>
              <a:rPr lang="en-US" sz="2800" u="sng" dirty="0">
                <a:latin typeface="Times New Roman" panose="02020603050405020304" pitchFamily="18" charset="0"/>
                <a:cs typeface="Times New Roman" panose="02020603050405020304" pitchFamily="18" charset="0"/>
              </a:rPr>
              <a:t>Begin </a:t>
            </a:r>
            <a:r>
              <a:rPr lang="en-US" sz="2800" dirty="0">
                <a:latin typeface="Times New Roman" panose="02020603050405020304" pitchFamily="18" charset="0"/>
                <a:cs typeface="Times New Roman" panose="02020603050405020304" pitchFamily="18" charset="0"/>
              </a:rPr>
              <a:t>session with </a:t>
            </a:r>
            <a:r>
              <a:rPr lang="en-US" sz="2800" i="1" dirty="0">
                <a:latin typeface="Times New Roman" panose="02020603050405020304" pitchFamily="18" charset="0"/>
                <a:cs typeface="Times New Roman" panose="02020603050405020304" pitchFamily="18" charset="0"/>
              </a:rPr>
              <a:t>Outcome Rating Scale (ORS/CORS)</a:t>
            </a:r>
            <a:r>
              <a:rPr lang="en-US" sz="2800" dirty="0">
                <a:latin typeface="Times New Roman" panose="02020603050405020304" pitchFamily="18" charset="0"/>
                <a:cs typeface="Times New Roman" panose="02020603050405020304" pitchFamily="18" charset="0"/>
              </a:rPr>
              <a:t> </a:t>
            </a:r>
          </a:p>
          <a:p>
            <a:pPr marL="57150"/>
            <a:endParaRPr lang="en-US" sz="1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endParaRPr lang="en-US" sz="1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q"/>
            </a:pPr>
            <a:r>
              <a:rPr lang="en-US" sz="2800" u="sng" dirty="0">
                <a:latin typeface="Times New Roman" panose="02020603050405020304" pitchFamily="18" charset="0"/>
                <a:cs typeface="Times New Roman" panose="02020603050405020304" pitchFamily="18" charset="0"/>
              </a:rPr>
              <a:t>End</a:t>
            </a:r>
            <a:r>
              <a:rPr lang="en-US" sz="2800" dirty="0">
                <a:latin typeface="Times New Roman" panose="02020603050405020304" pitchFamily="18" charset="0"/>
                <a:cs typeface="Times New Roman" panose="02020603050405020304" pitchFamily="18" charset="0"/>
              </a:rPr>
              <a:t> session with </a:t>
            </a:r>
            <a:r>
              <a:rPr lang="en-US" sz="2800" i="1" dirty="0">
                <a:latin typeface="Times New Roman" panose="02020603050405020304" pitchFamily="18" charset="0"/>
                <a:cs typeface="Times New Roman" panose="02020603050405020304" pitchFamily="18" charset="0"/>
              </a:rPr>
              <a:t>Session Rating Scale (SRS/CSRS)</a:t>
            </a:r>
            <a:r>
              <a:rPr lang="en-US" sz="2800" dirty="0">
                <a:latin typeface="Times New Roman" panose="02020603050405020304" pitchFamily="18" charset="0"/>
                <a:cs typeface="Times New Roman" panose="02020603050405020304" pitchFamily="18" charset="0"/>
              </a:rPr>
              <a:t> </a:t>
            </a:r>
          </a:p>
          <a:p>
            <a:pPr marL="51435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Purpose: give people a voice; monitor and adjust services </a:t>
            </a:r>
          </a:p>
          <a:p>
            <a:pPr marL="57150"/>
            <a:r>
              <a:rPr lang="en-US" sz="2800" dirty="0">
                <a:latin typeface="Times New Roman" panose="02020603050405020304" pitchFamily="18" charset="0"/>
                <a:cs typeface="Times New Roman" panose="02020603050405020304" pitchFamily="18" charset="0"/>
              </a:rPr>
              <a:t>	</a:t>
            </a:r>
          </a:p>
          <a:p>
            <a:pPr marL="57150"/>
            <a:endParaRPr lang="en-US" sz="800" dirty="0">
              <a:latin typeface="Times New Roman" panose="02020603050405020304" pitchFamily="18" charset="0"/>
              <a:cs typeface="Times New Roman" panose="02020603050405020304" pitchFamily="18" charset="0"/>
            </a:endParaRPr>
          </a:p>
          <a:p>
            <a:pPr marL="57150"/>
            <a:r>
              <a:rPr lang="en-US" sz="2800" dirty="0">
                <a:latin typeface="Times New Roman" panose="02020603050405020304" pitchFamily="18" charset="0"/>
                <a:cs typeface="Times New Roman" panose="02020603050405020304" pitchFamily="18" charset="0"/>
              </a:rPr>
              <a:t>For more info on PCOMS and these measures:</a:t>
            </a:r>
            <a:endParaRPr lang="en-US" sz="800" dirty="0">
              <a:latin typeface="Times New Roman" panose="02020603050405020304" pitchFamily="18" charset="0"/>
              <a:cs typeface="Times New Roman" panose="02020603050405020304" pitchFamily="18" charset="0"/>
              <a:hlinkClick r:id="rId3"/>
            </a:endParaRPr>
          </a:p>
          <a:p>
            <a:pPr lvl="2"/>
            <a:r>
              <a:rPr lang="en-US" sz="2800" dirty="0">
                <a:latin typeface="Times New Roman" panose="02020603050405020304" pitchFamily="18" charset="0"/>
                <a:cs typeface="Times New Roman" panose="02020603050405020304" pitchFamily="18" charset="0"/>
                <a:hlinkClick r:id="rId3"/>
              </a:rPr>
              <a:t>www.heartandsoulofchange.com</a:t>
            </a:r>
            <a:r>
              <a:rPr lang="en-US" sz="2800" dirty="0">
                <a:latin typeface="Times New Roman" panose="02020603050405020304" pitchFamily="18" charset="0"/>
                <a:cs typeface="Times New Roman" panose="02020603050405020304" pitchFamily="18" charset="0"/>
              </a:rPr>
              <a:t> </a:t>
            </a:r>
            <a:r>
              <a:rPr lang="en-US" sz="1200" dirty="0">
                <a:solidFill>
                  <a:srgbClr val="0070C0"/>
                </a:solidFill>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*Video examples of collecting client feedback…</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4876800"/>
            <a:ext cx="1828800" cy="1905000"/>
          </a:xfrm>
          <a:prstGeom prst="rect">
            <a:avLst/>
          </a:prstGeom>
        </p:spPr>
      </p:pic>
    </p:spTree>
    <p:extLst>
      <p:ext uri="{BB962C8B-B14F-4D97-AF65-F5344CB8AC3E}">
        <p14:creationId xmlns:p14="http://schemas.microsoft.com/office/powerpoint/2010/main" val="3904826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1200"/>
            <a:ext cx="67056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useBgFill="1">
        <p:nvSpPr>
          <p:cNvPr id="10243" name="Rectangle 3"/>
          <p:cNvSpPr>
            <a:spLocks noChangeArrowheads="1"/>
          </p:cNvSpPr>
          <p:nvPr/>
        </p:nvSpPr>
        <p:spPr bwMode="auto">
          <a:xfrm>
            <a:off x="6400800" y="1752600"/>
            <a:ext cx="1524000" cy="4876800"/>
          </a:xfrm>
          <a:prstGeom prst="rect">
            <a:avLst/>
          </a:prstGeom>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solidFill>
                <a:srgbClr val="FFFFFF"/>
              </a:solidFill>
            </a:endParaRPr>
          </a:p>
        </p:txBody>
      </p:sp>
      <p:sp>
        <p:nvSpPr>
          <p:cNvPr id="2323460" name="Rectangle 4"/>
          <p:cNvSpPr>
            <a:spLocks noChangeArrowheads="1"/>
          </p:cNvSpPr>
          <p:nvPr/>
        </p:nvSpPr>
        <p:spPr bwMode="auto">
          <a:xfrm>
            <a:off x="6400800" y="2971800"/>
            <a:ext cx="2667000" cy="2465388"/>
          </a:xfrm>
          <a:prstGeom prst="rect">
            <a:avLst/>
          </a:prstGeom>
          <a:noFill/>
          <a:ln w="9525">
            <a:noFill/>
            <a:miter lim="800000"/>
            <a:headEnd/>
            <a:tailEnd/>
          </a:ln>
          <a:effectLst/>
        </p:spPr>
        <p:txBody>
          <a:bodyPr>
            <a:spAutoFit/>
          </a:bodyPr>
          <a:lstStyle/>
          <a:p>
            <a:pPr eaLnBrk="0" hangingPunct="0">
              <a:spcBef>
                <a:spcPct val="50000"/>
              </a:spcBef>
              <a:buFontTx/>
              <a:buChar char="•"/>
              <a:defRPr/>
            </a:pPr>
            <a:r>
              <a:rPr lang="en-US" i="1">
                <a:solidFill>
                  <a:srgbClr val="FFFFFF"/>
                </a:solidFill>
                <a:effectLst>
                  <a:outerShdw blurRad="38100" dist="38100" dir="2700000" algn="tl">
                    <a:srgbClr val="000000"/>
                  </a:outerShdw>
                </a:effectLst>
                <a:ea typeface="ＭＳ Ｐゴシック" charset="-128"/>
                <a:cs typeface="Arial" pitchFamily="34" charset="0"/>
              </a:rPr>
              <a:t>Scored to the nearest millimeter.</a:t>
            </a:r>
          </a:p>
          <a:p>
            <a:pPr eaLnBrk="0" hangingPunct="0">
              <a:spcBef>
                <a:spcPct val="50000"/>
              </a:spcBef>
              <a:buFontTx/>
              <a:buChar char="•"/>
              <a:defRPr/>
            </a:pPr>
            <a:r>
              <a:rPr lang="en-US" i="1">
                <a:solidFill>
                  <a:srgbClr val="FFFFFF"/>
                </a:solidFill>
                <a:effectLst>
                  <a:outerShdw blurRad="38100" dist="38100" dir="2700000" algn="tl">
                    <a:srgbClr val="000000"/>
                  </a:outerShdw>
                </a:effectLst>
                <a:ea typeface="ＭＳ Ｐゴシック" charset="-128"/>
                <a:cs typeface="Arial" pitchFamily="34" charset="0"/>
              </a:rPr>
              <a:t>Add the four scales together for the total score.</a:t>
            </a:r>
          </a:p>
        </p:txBody>
      </p:sp>
      <p:sp useBgFill="1">
        <p:nvSpPr>
          <p:cNvPr id="10245" name="Rectangle 5"/>
          <p:cNvSpPr>
            <a:spLocks noChangeArrowheads="1"/>
          </p:cNvSpPr>
          <p:nvPr/>
        </p:nvSpPr>
        <p:spPr bwMode="auto">
          <a:xfrm>
            <a:off x="1143000" y="1752600"/>
            <a:ext cx="1524000" cy="4876800"/>
          </a:xfrm>
          <a:prstGeom prst="rect">
            <a:avLst/>
          </a:prstGeom>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solidFill>
                <a:srgbClr val="FFFFFF"/>
              </a:solidFill>
            </a:endParaRPr>
          </a:p>
        </p:txBody>
      </p:sp>
      <p:sp>
        <p:nvSpPr>
          <p:cNvPr id="2323462" name="Text Box 6"/>
          <p:cNvSpPr txBox="1">
            <a:spLocks noChangeArrowheads="1"/>
          </p:cNvSpPr>
          <p:nvPr/>
        </p:nvSpPr>
        <p:spPr bwMode="auto">
          <a:xfrm>
            <a:off x="152400" y="2057400"/>
            <a:ext cx="2454275" cy="3000821"/>
          </a:xfrm>
          <a:prstGeom prst="rect">
            <a:avLst/>
          </a:prstGeom>
          <a:noFill/>
          <a:ln w="9525">
            <a:noFill/>
            <a:miter lim="800000"/>
            <a:headEnd/>
            <a:tailEnd/>
          </a:ln>
          <a:effectLst/>
        </p:spPr>
        <p:txBody>
          <a:bodyPr>
            <a:spAutoFit/>
          </a:bodyPr>
          <a:lstStyle/>
          <a:p>
            <a:pPr eaLnBrk="0" hangingPunct="0">
              <a:spcBef>
                <a:spcPct val="50000"/>
              </a:spcBef>
              <a:buFontTx/>
              <a:buChar char="•"/>
              <a:defRPr/>
            </a:pPr>
            <a:r>
              <a:rPr lang="en-US" i="1" dirty="0">
                <a:solidFill>
                  <a:srgbClr val="FFFFFF"/>
                </a:solidFill>
                <a:effectLst>
                  <a:outerShdw blurRad="38100" dist="38100" dir="2700000" algn="tl">
                    <a:srgbClr val="000000"/>
                  </a:outerShdw>
                </a:effectLst>
                <a:latin typeface="Arial" charset="0"/>
                <a:ea typeface="ＭＳ Ｐゴシック" charset="-128"/>
              </a:rPr>
              <a:t>Give at the beginning of the visit; Client places a  mark on the line.</a:t>
            </a:r>
          </a:p>
          <a:p>
            <a:pPr eaLnBrk="0" hangingPunct="0">
              <a:spcBef>
                <a:spcPct val="50000"/>
              </a:spcBef>
              <a:buFontTx/>
              <a:buChar char="•"/>
              <a:defRPr/>
            </a:pPr>
            <a:r>
              <a:rPr lang="en-US" i="1" dirty="0">
                <a:solidFill>
                  <a:srgbClr val="FFFFFF"/>
                </a:solidFill>
                <a:effectLst>
                  <a:outerShdw blurRad="38100" dist="38100" dir="2700000" algn="tl">
                    <a:srgbClr val="000000"/>
                  </a:outerShdw>
                </a:effectLst>
                <a:latin typeface="Arial" charset="0"/>
                <a:ea typeface="ＭＳ Ｐゴシック" charset="-128"/>
              </a:rPr>
              <a:t>Each line 10 cm (100 mm) in length.</a:t>
            </a:r>
          </a:p>
          <a:p>
            <a:pPr eaLnBrk="0" hangingPunct="0">
              <a:spcBef>
                <a:spcPct val="50000"/>
              </a:spcBef>
              <a:buFontTx/>
              <a:buChar char="•"/>
              <a:defRPr/>
            </a:pPr>
            <a:r>
              <a:rPr lang="en-US" b="1" i="1" dirty="0">
                <a:solidFill>
                  <a:srgbClr val="FF0066"/>
                </a:solidFill>
                <a:latin typeface="Arial" charset="0"/>
                <a:ea typeface="ＭＳ Ｐゴシック" charset="-128"/>
              </a:rPr>
              <a:t>Reliable, valid, practical</a:t>
            </a:r>
          </a:p>
          <a:p>
            <a:pPr eaLnBrk="0" hangingPunct="0">
              <a:spcBef>
                <a:spcPct val="50000"/>
              </a:spcBef>
              <a:buFontTx/>
              <a:buChar char="•"/>
              <a:defRPr/>
            </a:pPr>
            <a:endParaRPr lang="en-US" b="1" dirty="0">
              <a:solidFill>
                <a:srgbClr val="FF0066"/>
              </a:solidFill>
              <a:ea typeface="ＭＳ Ｐゴシック" charset="-128"/>
            </a:endParaRPr>
          </a:p>
        </p:txBody>
      </p:sp>
      <p:sp>
        <p:nvSpPr>
          <p:cNvPr id="2323463" name="Rectangle 7"/>
          <p:cNvSpPr>
            <a:spLocks noChangeArrowheads="1"/>
          </p:cNvSpPr>
          <p:nvPr/>
        </p:nvSpPr>
        <p:spPr bwMode="auto">
          <a:xfrm>
            <a:off x="0" y="304800"/>
            <a:ext cx="8915400" cy="1066800"/>
          </a:xfrm>
          <a:prstGeom prst="rect">
            <a:avLst/>
          </a:prstGeom>
          <a:noFill/>
          <a:ln w="9525">
            <a:noFill/>
            <a:miter lim="800000"/>
            <a:headEnd/>
            <a:tailEnd/>
          </a:ln>
          <a:effectLst>
            <a:outerShdw dist="35921" dir="2700000" algn="ctr" rotWithShape="0">
              <a:schemeClr val="bg1"/>
            </a:outerShdw>
          </a:effectLst>
        </p:spPr>
        <p:txBody>
          <a:bodyPr anchor="ctr"/>
          <a:lstStyle/>
          <a:p>
            <a:pPr algn="ctr" eaLnBrk="0" hangingPunct="0">
              <a:defRPr/>
            </a:pPr>
            <a:r>
              <a:rPr kumimoji="1" lang="en-US" sz="3600" b="1" dirty="0">
                <a:latin typeface="Times New Roman" panose="02020603050405020304" pitchFamily="18" charset="0"/>
                <a:ea typeface="ＭＳ Ｐゴシック" charset="-128"/>
                <a:cs typeface="Times New Roman" panose="02020603050405020304" pitchFamily="18" charset="0"/>
              </a:rPr>
              <a:t>Outcome Rating Scale (ORS)</a:t>
            </a:r>
            <a:br>
              <a:rPr kumimoji="1" lang="en-US" sz="3600" b="1" dirty="0">
                <a:latin typeface="Times New Roman" panose="02020603050405020304" pitchFamily="18" charset="0"/>
                <a:ea typeface="ＭＳ Ｐゴシック" charset="-128"/>
                <a:cs typeface="Times New Roman" panose="02020603050405020304" pitchFamily="18" charset="0"/>
              </a:rPr>
            </a:br>
            <a:r>
              <a:rPr kumimoji="1" lang="en-US" sz="3600" b="1" dirty="0">
                <a:latin typeface="Times New Roman" panose="02020603050405020304" pitchFamily="18" charset="0"/>
                <a:ea typeface="ＭＳ Ｐゴシック" charset="-128"/>
                <a:cs typeface="Times New Roman" panose="02020603050405020304" pitchFamily="18" charset="0"/>
              </a:rPr>
              <a:t>(measures change and progress)</a:t>
            </a:r>
          </a:p>
        </p:txBody>
      </p:sp>
    </p:spTree>
    <p:extLst>
      <p:ext uri="{BB962C8B-B14F-4D97-AF65-F5344CB8AC3E}">
        <p14:creationId xmlns:p14="http://schemas.microsoft.com/office/powerpoint/2010/main" val="351822685"/>
      </p:ext>
    </p:extLst>
  </p:cSld>
  <p:clrMapOvr>
    <a:masterClrMapping/>
  </p:clrMapOvr>
  <p:transition xmlns:p14="http://schemas.microsoft.com/office/powerpoint/2010/mai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0200" cy="685800"/>
          </a:xfrm>
        </p:spPr>
        <p:txBody>
          <a:bodyPr>
            <a:normAutofit/>
          </a:bodyPr>
          <a:lstStyle/>
          <a:p>
            <a:pPr algn="ctr"/>
            <a:r>
              <a:rPr lang="en-US" sz="3100" b="1" dirty="0">
                <a:latin typeface="Times New Roman" panose="02020603050405020304" pitchFamily="18" charset="0"/>
                <a:cs typeface="Times New Roman" panose="02020603050405020304" pitchFamily="18" charset="0"/>
              </a:rPr>
              <a:t>Main Tasks of Brief Solution-Focused Counseling*</a:t>
            </a:r>
          </a:p>
        </p:txBody>
      </p:sp>
      <p:sp>
        <p:nvSpPr>
          <p:cNvPr id="3" name="Content Placeholder 2"/>
          <p:cNvSpPr>
            <a:spLocks noGrp="1"/>
          </p:cNvSpPr>
          <p:nvPr>
            <p:ph idx="1"/>
          </p:nvPr>
        </p:nvSpPr>
        <p:spPr>
          <a:xfrm>
            <a:off x="76200" y="762000"/>
            <a:ext cx="9067800" cy="6019800"/>
          </a:xfrm>
        </p:spPr>
        <p:txBody>
          <a:bodyPr>
            <a:noAutofit/>
          </a:bodyPr>
          <a:lstStyle/>
          <a:p>
            <a:pPr fontAlgn="ctr">
              <a:buFont typeface="Wingdings" panose="05000000000000000000" pitchFamily="2" charset="2"/>
              <a:buChar char="Ø"/>
            </a:pPr>
            <a:r>
              <a:rPr lang="en-US" sz="2400" b="1" i="1" u="sng" dirty="0">
                <a:latin typeface="Times New Roman" panose="02020603050405020304" pitchFamily="18" charset="0"/>
                <a:cs typeface="Times New Roman" panose="02020603050405020304" pitchFamily="18" charset="0"/>
              </a:rPr>
              <a:t>Involve</a:t>
            </a:r>
            <a:r>
              <a:rPr lang="en-US" sz="2400" b="1" i="1" dirty="0">
                <a:latin typeface="Times New Roman" panose="02020603050405020304" pitchFamily="18" charset="0"/>
                <a:cs typeface="Times New Roman" panose="02020603050405020304" pitchFamily="18" charset="0"/>
              </a:rPr>
              <a:t> people in every aspect of their care </a:t>
            </a:r>
            <a:r>
              <a:rPr lang="en-US" sz="2400" dirty="0">
                <a:latin typeface="Times New Roman" panose="02020603050405020304" pitchFamily="18" charset="0"/>
                <a:cs typeface="Times New Roman" panose="02020603050405020304" pitchFamily="18" charset="0"/>
              </a:rPr>
              <a:t>to the extent that they are willing and able to participate (build collaborative, culturally responsive relationships)</a:t>
            </a:r>
          </a:p>
          <a:p>
            <a:pPr marL="0" indent="0" fontAlgn="ctr">
              <a:buNone/>
            </a:pPr>
            <a:endParaRPr lang="en-US" sz="400" dirty="0">
              <a:latin typeface="Times New Roman" panose="02020603050405020304" pitchFamily="18" charset="0"/>
              <a:cs typeface="Times New Roman" panose="02020603050405020304" pitchFamily="18" charset="0"/>
            </a:endParaRPr>
          </a:p>
          <a:p>
            <a:pPr fontAlgn="ctr">
              <a:buFont typeface="Wingdings" panose="05000000000000000000" pitchFamily="2" charset="2"/>
              <a:buChar char="Ø"/>
            </a:pPr>
            <a:r>
              <a:rPr lang="en-US" sz="2400" b="1" i="1" u="sng" dirty="0">
                <a:latin typeface="Times New Roman" panose="02020603050405020304" pitchFamily="18" charset="0"/>
                <a:cs typeface="Times New Roman" panose="02020603050405020304" pitchFamily="18" charset="0"/>
              </a:rPr>
              <a:t>Clarify</a:t>
            </a:r>
            <a:r>
              <a:rPr lang="en-US" sz="2400" b="1" i="1" dirty="0">
                <a:latin typeface="Times New Roman" panose="02020603050405020304" pitchFamily="18" charset="0"/>
                <a:cs typeface="Times New Roman" panose="02020603050405020304" pitchFamily="18" charset="0"/>
              </a:rPr>
              <a:t> people’s desired future and develop goals </a:t>
            </a:r>
            <a:r>
              <a:rPr lang="en-US" sz="2400" dirty="0">
                <a:latin typeface="Times New Roman" panose="02020603050405020304" pitchFamily="18" charset="0"/>
                <a:cs typeface="Times New Roman" panose="02020603050405020304" pitchFamily="18" charset="0"/>
              </a:rPr>
              <a:t>(clarify what people want from services and develop practical goals that matter)</a:t>
            </a:r>
            <a:endParaRPr lang="en-US" sz="800" dirty="0">
              <a:solidFill>
                <a:schemeClr val="accent5">
                  <a:lumMod val="75000"/>
                </a:schemeClr>
              </a:solidFill>
              <a:latin typeface="Times New Roman" panose="02020603050405020304" pitchFamily="18" charset="0"/>
              <a:cs typeface="Times New Roman" panose="02020603050405020304" pitchFamily="18" charset="0"/>
            </a:endParaRPr>
          </a:p>
          <a:p>
            <a:pPr marL="0" indent="0" fontAlgn="ctr">
              <a:buNone/>
            </a:pPr>
            <a:endParaRPr lang="en-US" sz="400" dirty="0">
              <a:solidFill>
                <a:schemeClr val="accent5">
                  <a:lumMod val="75000"/>
                </a:schemeClr>
              </a:solidFill>
              <a:latin typeface="Times New Roman" panose="02020603050405020304" pitchFamily="18" charset="0"/>
              <a:cs typeface="Times New Roman" panose="02020603050405020304" pitchFamily="18" charset="0"/>
            </a:endParaRPr>
          </a:p>
          <a:p>
            <a:pPr fontAlgn="ctr">
              <a:buFont typeface="Wingdings" panose="05000000000000000000" pitchFamily="2" charset="2"/>
              <a:buChar char="Ø"/>
            </a:pPr>
            <a:r>
              <a:rPr lang="en-US" sz="2400" b="1" i="1" u="sng" dirty="0">
                <a:latin typeface="Times New Roman" panose="02020603050405020304" pitchFamily="18" charset="0"/>
                <a:cs typeface="Times New Roman" panose="02020603050405020304" pitchFamily="18" charset="0"/>
              </a:rPr>
              <a:t>Build</a:t>
            </a:r>
            <a:r>
              <a:rPr lang="en-US" sz="2400" b="1" i="1" dirty="0">
                <a:latin typeface="Times New Roman" panose="02020603050405020304" pitchFamily="18" charset="0"/>
                <a:cs typeface="Times New Roman" panose="02020603050405020304" pitchFamily="18" charset="0"/>
              </a:rPr>
              <a:t> on what is “right” with people; invite them to try something different </a:t>
            </a:r>
            <a:r>
              <a:rPr lang="en-US" sz="2400" dirty="0">
                <a:latin typeface="Times New Roman" panose="02020603050405020304" pitchFamily="18" charset="0"/>
                <a:cs typeface="Times New Roman" panose="02020603050405020304" pitchFamily="18" charset="0"/>
              </a:rPr>
              <a:t>(build on what people already do</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(exceptions) and already have (natural resources) to help them reach their goals; invite them to try something different by changing the viewing or doing)</a:t>
            </a:r>
          </a:p>
          <a:p>
            <a:pPr fontAlgn="ctr">
              <a:buFont typeface="Wingdings" panose="05000000000000000000" pitchFamily="2" charset="2"/>
              <a:buChar char="Ø"/>
            </a:pPr>
            <a:endParaRPr lang="en-US" sz="400" dirty="0">
              <a:latin typeface="Times New Roman" panose="02020603050405020304" pitchFamily="18" charset="0"/>
              <a:cs typeface="Times New Roman" panose="02020603050405020304" pitchFamily="18" charset="0"/>
            </a:endParaRPr>
          </a:p>
          <a:p>
            <a:pPr fontAlgn="ctr">
              <a:buFont typeface="Wingdings" panose="05000000000000000000" pitchFamily="2" charset="2"/>
              <a:buChar char="Ø"/>
            </a:pPr>
            <a:r>
              <a:rPr lang="en-US" sz="2400" b="1" i="1" u="sng" dirty="0">
                <a:latin typeface="Times New Roman" panose="02020603050405020304" pitchFamily="18" charset="0"/>
                <a:cs typeface="Times New Roman" panose="02020603050405020304" pitchFamily="18" charset="0"/>
              </a:rPr>
              <a:t>Empower</a:t>
            </a:r>
            <a:r>
              <a:rPr lang="en-US" sz="2400" b="1" i="1" dirty="0">
                <a:latin typeface="Times New Roman" panose="02020603050405020304" pitchFamily="18" charset="0"/>
                <a:cs typeface="Times New Roman" panose="02020603050405020304" pitchFamily="18" charset="0"/>
              </a:rPr>
              <a:t> progress</a:t>
            </a:r>
            <a:r>
              <a:rPr lang="en-US" sz="2400" dirty="0">
                <a:latin typeface="Times New Roman" panose="02020603050405020304" pitchFamily="18" charset="0"/>
                <a:cs typeface="Times New Roman" panose="02020603050405020304" pitchFamily="18" charset="0"/>
              </a:rPr>
              <a:t> (invite people to notice, own, explain, and sustain desired changes)</a:t>
            </a:r>
          </a:p>
          <a:p>
            <a:pPr fontAlgn="ctr">
              <a:buFont typeface="Wingdings" panose="05000000000000000000" pitchFamily="2" charset="2"/>
              <a:buChar char="Ø"/>
            </a:pPr>
            <a:endParaRPr lang="en-US" sz="100" dirty="0">
              <a:latin typeface="Times New Roman" panose="02020603050405020304" pitchFamily="18" charset="0"/>
              <a:cs typeface="Times New Roman" panose="02020603050405020304" pitchFamily="18" charset="0"/>
            </a:endParaRPr>
          </a:p>
          <a:p>
            <a:pPr marL="0" indent="0" fontAlgn="ctr">
              <a:buNone/>
            </a:pPr>
            <a:r>
              <a:rPr lang="en-US" sz="2400" dirty="0">
                <a:latin typeface="Times New Roman" panose="02020603050405020304" pitchFamily="18" charset="0"/>
                <a:cs typeface="Times New Roman" panose="02020603050405020304" pitchFamily="18" charset="0"/>
              </a:rPr>
              <a:t>*These tasks and methods apply to working with children, adolescents, parents, teachers, families, and others, and to </a:t>
            </a:r>
            <a:r>
              <a:rPr lang="en-US" sz="2400" i="1" dirty="0">
                <a:latin typeface="Times New Roman" panose="02020603050405020304" pitchFamily="18" charset="0"/>
                <a:cs typeface="Times New Roman" panose="02020603050405020304" pitchFamily="18" charset="0"/>
              </a:rPr>
              <a:t>any</a:t>
            </a:r>
            <a:r>
              <a:rPr lang="en-US" sz="2400" dirty="0">
                <a:latin typeface="Times New Roman" panose="02020603050405020304" pitchFamily="18" charset="0"/>
                <a:cs typeface="Times New Roman" panose="02020603050405020304" pitchFamily="18" charset="0"/>
              </a:rPr>
              <a:t> change-focused activity including problem-solving teams, group work, consultation, systems change, supervision, teaching, etc. </a:t>
            </a:r>
          </a:p>
        </p:txBody>
      </p:sp>
    </p:spTree>
    <p:extLst>
      <p:ext uri="{BB962C8B-B14F-4D97-AF65-F5344CB8AC3E}">
        <p14:creationId xmlns:p14="http://schemas.microsoft.com/office/powerpoint/2010/main" val="35249745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0" y="-304800"/>
            <a:ext cx="9110597" cy="2133600"/>
          </a:xfrm>
        </p:spPr>
        <p:txBody>
          <a:bodyPr>
            <a:normAutofit/>
          </a:bodyPr>
          <a:lstStyle/>
          <a:p>
            <a:pPr>
              <a:buNone/>
            </a:pPr>
            <a:r>
              <a:rPr lang="en-US" sz="2800" dirty="0"/>
              <a:t>	</a:t>
            </a:r>
          </a:p>
          <a:p>
            <a:pPr marL="0" indent="0" algn="ctr">
              <a:buNone/>
            </a:pPr>
            <a:r>
              <a:rPr lang="en-US" sz="2800" u="sng" dirty="0">
                <a:latin typeface="Times New Roman" pitchFamily="18" charset="0"/>
                <a:cs typeface="Times New Roman" pitchFamily="18" charset="0"/>
              </a:rPr>
              <a:t>Collecting Formal Client Feedback</a:t>
            </a:r>
            <a:r>
              <a:rPr lang="en-US" sz="2800" dirty="0">
                <a:latin typeface="Times New Roman" pitchFamily="18" charset="0"/>
                <a:cs typeface="Times New Roman" pitchFamily="18" charset="0"/>
              </a:rPr>
              <a:t>: Introducing the Outcome Rating Scale (ORS) to Monitor Progress and Give People A Voice in Their Services (Parent &amp; Son) </a:t>
            </a:r>
            <a:r>
              <a:rPr lang="en-US" altLang="en-US" sz="2800" i="1" dirty="0">
                <a:latin typeface="Arial" panose="020B0604020202020204" pitchFamily="34"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657612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82" name="Rectangle 2"/>
          <p:cNvSpPr>
            <a:spLocks noChangeArrowheads="1"/>
          </p:cNvSpPr>
          <p:nvPr/>
        </p:nvSpPr>
        <p:spPr bwMode="auto">
          <a:xfrm>
            <a:off x="838200" y="228600"/>
            <a:ext cx="7696200" cy="1066800"/>
          </a:xfrm>
          <a:prstGeom prst="rect">
            <a:avLst/>
          </a:prstGeom>
          <a:noFill/>
          <a:ln w="9525">
            <a:noFill/>
            <a:miter lim="800000"/>
            <a:headEnd/>
            <a:tailEnd/>
          </a:ln>
          <a:effectLst>
            <a:outerShdw dist="35921" dir="2700000" algn="ctr" rotWithShape="0">
              <a:schemeClr val="bg1"/>
            </a:outerShdw>
          </a:effectLst>
        </p:spPr>
        <p:txBody>
          <a:bodyPr anchor="ctr"/>
          <a:lstStyle/>
          <a:p>
            <a:pPr algn="ctr" eaLnBrk="0" hangingPunct="0">
              <a:defRPr/>
            </a:pPr>
            <a:r>
              <a:rPr kumimoji="1" lang="en-US" sz="3600" b="1" dirty="0">
                <a:latin typeface="Times New Roman" panose="02020603050405020304" pitchFamily="18" charset="0"/>
                <a:ea typeface="ＭＳ Ｐゴシック" charset="-128"/>
                <a:cs typeface="Times New Roman" panose="02020603050405020304" pitchFamily="18" charset="0"/>
              </a:rPr>
              <a:t>Session Rating Scale (SRS): Measuring the Alliance</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772400" cy="1638300"/>
          </a:xfrm>
          <a:prstGeom prst="rect">
            <a:avLst/>
          </a:prstGeom>
          <a:noFill/>
          <a:ln w="57150" cmpd="thickThin">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429000"/>
            <a:ext cx="3276600" cy="3276600"/>
          </a:xfrm>
          <a:prstGeom prst="rect">
            <a:avLst/>
          </a:prstGeom>
          <a:noFill/>
          <a:ln w="57150" cmpd="thickThin">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324485" name="Text Box 5"/>
          <p:cNvSpPr txBox="1">
            <a:spLocks noChangeArrowheads="1"/>
          </p:cNvSpPr>
          <p:nvPr/>
        </p:nvSpPr>
        <p:spPr bwMode="auto">
          <a:xfrm>
            <a:off x="228600" y="3429000"/>
            <a:ext cx="2590800" cy="2693045"/>
          </a:xfrm>
          <a:prstGeom prst="rect">
            <a:avLst/>
          </a:prstGeom>
          <a:noFill/>
          <a:ln w="12700" cap="sq">
            <a:noFill/>
            <a:miter lim="800000"/>
            <a:headEnd type="none" w="sm" len="sm"/>
            <a:tailEnd type="none" w="sm" len="sm"/>
          </a:ln>
          <a:effectLst/>
        </p:spPr>
        <p:txBody>
          <a:bodyPr>
            <a:spAutoFit/>
          </a:bodyPr>
          <a:lstStyle/>
          <a:p>
            <a:pPr eaLnBrk="0" hangingPunct="0">
              <a:buFontTx/>
              <a:buChar char="•"/>
              <a:defRPr/>
            </a:pPr>
            <a:r>
              <a:rPr lang="en-US" i="1" dirty="0">
                <a:solidFill>
                  <a:srgbClr val="FFFFFF"/>
                </a:solidFill>
                <a:effectLst>
                  <a:outerShdw blurRad="38100" dist="38100" dir="2700000" algn="tl">
                    <a:srgbClr val="000000"/>
                  </a:outerShdw>
                </a:effectLst>
                <a:latin typeface="Arial" charset="0"/>
                <a:ea typeface="ＭＳ Ｐゴシック" charset="-128"/>
              </a:rPr>
              <a:t>Give at the end of session;</a:t>
            </a:r>
          </a:p>
          <a:p>
            <a:pPr eaLnBrk="0" hangingPunct="0">
              <a:defRPr/>
            </a:pPr>
            <a:endParaRPr lang="en-US" i="1" dirty="0">
              <a:solidFill>
                <a:srgbClr val="FFFFFF"/>
              </a:solidFill>
              <a:effectLst>
                <a:outerShdw blurRad="38100" dist="38100" dir="2700000" algn="tl">
                  <a:srgbClr val="000000"/>
                </a:outerShdw>
              </a:effectLst>
              <a:latin typeface="Arial" charset="0"/>
              <a:ea typeface="ＭＳ Ｐゴシック" charset="-128"/>
            </a:endParaRPr>
          </a:p>
          <a:p>
            <a:pPr eaLnBrk="0" hangingPunct="0">
              <a:buFontTx/>
              <a:buChar char="•"/>
              <a:defRPr/>
            </a:pPr>
            <a:r>
              <a:rPr lang="en-US" i="1" dirty="0">
                <a:solidFill>
                  <a:srgbClr val="FFFFFF"/>
                </a:solidFill>
                <a:effectLst>
                  <a:outerShdw blurRad="38100" dist="38100" dir="2700000" algn="tl">
                    <a:srgbClr val="000000"/>
                  </a:outerShdw>
                </a:effectLst>
                <a:latin typeface="Arial" charset="0"/>
                <a:ea typeface="ＭＳ Ｐゴシック" charset="-128"/>
              </a:rPr>
              <a:t>Each line 10 cm in length;</a:t>
            </a:r>
          </a:p>
          <a:p>
            <a:pPr eaLnBrk="0" hangingPunct="0">
              <a:buFontTx/>
              <a:buChar char="•"/>
              <a:defRPr/>
            </a:pPr>
            <a:endParaRPr lang="en-US" i="1" dirty="0">
              <a:solidFill>
                <a:srgbClr val="FFFFFF"/>
              </a:solidFill>
              <a:effectLst>
                <a:outerShdw blurRad="38100" dist="38100" dir="2700000" algn="tl">
                  <a:srgbClr val="000000"/>
                </a:outerShdw>
              </a:effectLst>
              <a:latin typeface="Arial" charset="0"/>
              <a:ea typeface="ＭＳ Ｐゴシック" charset="-128"/>
            </a:endParaRPr>
          </a:p>
          <a:p>
            <a:pPr eaLnBrk="0" hangingPunct="0">
              <a:buFontTx/>
              <a:buChar char="•"/>
              <a:defRPr/>
            </a:pPr>
            <a:r>
              <a:rPr lang="en-US" b="1" i="1" dirty="0">
                <a:solidFill>
                  <a:srgbClr val="FF0066"/>
                </a:solidFill>
                <a:latin typeface="Arial" charset="0"/>
                <a:ea typeface="ＭＳ Ｐゴシック" charset="-128"/>
              </a:rPr>
              <a:t>Reliable, valid, practical</a:t>
            </a:r>
          </a:p>
          <a:p>
            <a:pPr eaLnBrk="0" hangingPunct="0">
              <a:buFontTx/>
              <a:buChar char="•"/>
              <a:defRPr/>
            </a:pPr>
            <a:endParaRPr lang="en-US" b="1" i="1" dirty="0">
              <a:solidFill>
                <a:srgbClr val="FF0066"/>
              </a:solidFill>
              <a:effectLst>
                <a:outerShdw blurRad="38100" dist="38100" dir="2700000" algn="tl">
                  <a:srgbClr val="FFFFFF"/>
                </a:outerShdw>
              </a:effectLst>
              <a:latin typeface="Arial" charset="0"/>
              <a:ea typeface="ＭＳ Ｐゴシック" charset="-128"/>
            </a:endParaRPr>
          </a:p>
          <a:p>
            <a:pPr eaLnBrk="0" hangingPunct="0">
              <a:defRPr/>
            </a:pPr>
            <a:endParaRPr lang="en-US" sz="700" b="1" i="1" dirty="0">
              <a:solidFill>
                <a:srgbClr val="FF0066"/>
              </a:solidFill>
              <a:effectLst>
                <a:outerShdw blurRad="38100" dist="38100" dir="2700000" algn="tl">
                  <a:srgbClr val="FFFFFF"/>
                </a:outerShdw>
              </a:effectLst>
              <a:latin typeface="Arial" charset="0"/>
              <a:ea typeface="ＭＳ Ｐゴシック" charset="-128"/>
            </a:endParaRPr>
          </a:p>
        </p:txBody>
      </p:sp>
      <p:sp>
        <p:nvSpPr>
          <p:cNvPr id="2324486" name="Text Box 6"/>
          <p:cNvSpPr txBox="1">
            <a:spLocks noChangeArrowheads="1"/>
          </p:cNvSpPr>
          <p:nvPr/>
        </p:nvSpPr>
        <p:spPr bwMode="auto">
          <a:xfrm>
            <a:off x="6477000" y="3505200"/>
            <a:ext cx="2590800" cy="2586038"/>
          </a:xfrm>
          <a:prstGeom prst="rect">
            <a:avLst/>
          </a:prstGeom>
          <a:noFill/>
          <a:ln w="12700" cap="sq">
            <a:noFill/>
            <a:miter lim="800000"/>
            <a:headEnd type="none" w="sm" len="sm"/>
            <a:tailEnd type="none" w="sm" len="sm"/>
          </a:ln>
          <a:effectLst/>
        </p:spPr>
        <p:txBody>
          <a:bodyPr>
            <a:spAutoFit/>
          </a:bodyPr>
          <a:lstStyle/>
          <a:p>
            <a:pPr eaLnBrk="0" hangingPunct="0">
              <a:buFontTx/>
              <a:buChar char="•"/>
              <a:defRPr/>
            </a:pPr>
            <a:r>
              <a:rPr lang="en-US" i="1" dirty="0">
                <a:solidFill>
                  <a:srgbClr val="FFFFFF"/>
                </a:solidFill>
                <a:effectLst>
                  <a:outerShdw blurRad="38100" dist="38100" dir="2700000" algn="tl">
                    <a:srgbClr val="000000"/>
                  </a:outerShdw>
                </a:effectLst>
                <a:ea typeface="ＭＳ Ｐゴシック" charset="-128"/>
              </a:rPr>
              <a:t>Score in cm to the nearest mm;</a:t>
            </a:r>
          </a:p>
          <a:p>
            <a:pPr eaLnBrk="0" hangingPunct="0">
              <a:defRPr/>
            </a:pPr>
            <a:endParaRPr lang="en-US" i="1" dirty="0">
              <a:solidFill>
                <a:srgbClr val="FFFFFF"/>
              </a:solidFill>
              <a:effectLst>
                <a:outerShdw blurRad="38100" dist="38100" dir="2700000" algn="tl">
                  <a:srgbClr val="000000"/>
                </a:outerShdw>
              </a:effectLst>
              <a:ea typeface="ＭＳ Ｐゴシック" charset="-128"/>
            </a:endParaRPr>
          </a:p>
          <a:p>
            <a:pPr eaLnBrk="0" hangingPunct="0">
              <a:buFontTx/>
              <a:buChar char="•"/>
              <a:defRPr/>
            </a:pPr>
            <a:r>
              <a:rPr lang="en-US" i="1" dirty="0">
                <a:solidFill>
                  <a:srgbClr val="FFFFFF"/>
                </a:solidFill>
                <a:effectLst>
                  <a:outerShdw blurRad="38100" dist="38100" dir="2700000" algn="tl">
                    <a:srgbClr val="000000"/>
                  </a:outerShdw>
                </a:effectLst>
                <a:ea typeface="ＭＳ Ｐゴシック" charset="-128"/>
              </a:rPr>
              <a:t>Discuss with client anytime total score falls </a:t>
            </a:r>
            <a:r>
              <a:rPr lang="en-US" i="1" u="sng" dirty="0">
                <a:solidFill>
                  <a:srgbClr val="FFFFFF"/>
                </a:solidFill>
                <a:effectLst>
                  <a:outerShdw blurRad="38100" dist="38100" dir="2700000" algn="tl">
                    <a:srgbClr val="000000"/>
                  </a:outerShdw>
                </a:effectLst>
                <a:ea typeface="ＭＳ Ｐゴシック" charset="-128"/>
              </a:rPr>
              <a:t>below</a:t>
            </a:r>
            <a:r>
              <a:rPr lang="en-US" i="1" dirty="0">
                <a:solidFill>
                  <a:srgbClr val="FFFFFF"/>
                </a:solidFill>
                <a:effectLst>
                  <a:outerShdw blurRad="38100" dist="38100" dir="2700000" algn="tl">
                    <a:srgbClr val="000000"/>
                  </a:outerShdw>
                </a:effectLst>
                <a:ea typeface="ＭＳ Ｐゴシック" charset="-128"/>
              </a:rPr>
              <a:t> 36</a:t>
            </a:r>
          </a:p>
          <a:p>
            <a:pPr eaLnBrk="0" hangingPunct="0">
              <a:buFontTx/>
              <a:buChar char="•"/>
              <a:defRPr/>
            </a:pPr>
            <a:endParaRPr lang="en-US" i="1" dirty="0">
              <a:solidFill>
                <a:srgbClr val="FFFFFF"/>
              </a:solidFill>
              <a:effectLst>
                <a:outerShdw blurRad="38100" dist="38100" dir="2700000" algn="tl">
                  <a:srgbClr val="000000"/>
                </a:outerShdw>
              </a:effectLst>
              <a:ea typeface="ＭＳ Ｐゴシック" charset="-128"/>
            </a:endParaRPr>
          </a:p>
          <a:p>
            <a:pPr eaLnBrk="0" hangingPunct="0">
              <a:buFontTx/>
              <a:buChar char="•"/>
              <a:defRPr/>
            </a:pPr>
            <a:r>
              <a:rPr lang="en-US" i="1" dirty="0">
                <a:solidFill>
                  <a:srgbClr val="FFFFFF"/>
                </a:solidFill>
                <a:effectLst>
                  <a:outerShdw blurRad="38100" dist="38100" dir="2700000" algn="tl">
                    <a:srgbClr val="000000"/>
                  </a:outerShdw>
                </a:effectLst>
                <a:ea typeface="ＭＳ Ｐゴシック" charset="-128"/>
              </a:rPr>
              <a:t>Detect and correct alliance  problems</a:t>
            </a:r>
          </a:p>
        </p:txBody>
      </p:sp>
    </p:spTree>
    <p:extLst>
      <p:ext uri="{BB962C8B-B14F-4D97-AF65-F5344CB8AC3E}">
        <p14:creationId xmlns:p14="http://schemas.microsoft.com/office/powerpoint/2010/main" val="2594145679"/>
      </p:ext>
    </p:extLst>
  </p:cSld>
  <p:clrMapOvr>
    <a:masterClrMapping/>
  </p:clrMapOvr>
  <p:transition xmlns:p14="http://schemas.microsoft.com/office/powerpoint/2010/main" spd="med">
    <p:push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0" y="-533400"/>
            <a:ext cx="9110597" cy="2286000"/>
          </a:xfrm>
        </p:spPr>
        <p:txBody>
          <a:bodyPr>
            <a:normAutofit/>
          </a:bodyPr>
          <a:lstStyle/>
          <a:p>
            <a:pPr>
              <a:buNone/>
            </a:pPr>
            <a:r>
              <a:rPr lang="en-US" sz="2400" dirty="0"/>
              <a:t>	</a:t>
            </a:r>
          </a:p>
          <a:p>
            <a:pPr marL="0" indent="0" algn="ctr">
              <a:buNone/>
            </a:pPr>
            <a:endParaRPr lang="en-US" sz="2400" u="sng" dirty="0">
              <a:latin typeface="Times New Roman" pitchFamily="18" charset="0"/>
              <a:cs typeface="Times New Roman" pitchFamily="18" charset="0"/>
            </a:endParaRPr>
          </a:p>
          <a:p>
            <a:pPr marL="0" indent="0" algn="ctr">
              <a:buNone/>
            </a:pPr>
            <a:r>
              <a:rPr lang="en-US" sz="2800" u="sng" dirty="0">
                <a:latin typeface="Times New Roman" pitchFamily="18" charset="0"/>
                <a:cs typeface="Times New Roman" pitchFamily="18" charset="0"/>
              </a:rPr>
              <a:t>Collecting Formal Client Feedback</a:t>
            </a:r>
            <a:r>
              <a:rPr lang="en-US" sz="2800" dirty="0">
                <a:latin typeface="Times New Roman" pitchFamily="18" charset="0"/>
                <a:cs typeface="Times New Roman" pitchFamily="18" charset="0"/>
              </a:rPr>
              <a:t>: Introducing the Session Rating Scale (SRS) to Monitor Alliance and Give People A Voice in Their Services (Chelsea, age 16)</a:t>
            </a:r>
            <a:endParaRPr lang="en-US" sz="2800" dirty="0"/>
          </a:p>
        </p:txBody>
      </p:sp>
    </p:spTree>
    <p:extLst>
      <p:ext uri="{BB962C8B-B14F-4D97-AF65-F5344CB8AC3E}">
        <p14:creationId xmlns:p14="http://schemas.microsoft.com/office/powerpoint/2010/main" val="153299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6306" name="Rectangle 2"/>
          <p:cNvSpPr>
            <a:spLocks noGrp="1" noChangeArrowheads="1"/>
          </p:cNvSpPr>
          <p:nvPr>
            <p:ph type="title"/>
          </p:nvPr>
        </p:nvSpPr>
        <p:spPr>
          <a:xfrm>
            <a:off x="0" y="0"/>
            <a:ext cx="9144000" cy="731837"/>
          </a:xfrm>
        </p:spPr>
        <p:txBody>
          <a:bodyPr/>
          <a:lstStyle/>
          <a:p>
            <a:pPr>
              <a:defRPr/>
            </a:pPr>
            <a:r>
              <a:rPr lang="en-US" b="1" dirty="0">
                <a:latin typeface="Times New Roman" panose="02020603050405020304" pitchFamily="18" charset="0"/>
                <a:cs typeface="Times New Roman" panose="02020603050405020304" pitchFamily="18" charset="0"/>
              </a:rPr>
              <a:t>What Feedback is NOT…</a:t>
            </a:r>
            <a:r>
              <a:rPr lang="en-US" dirty="0">
                <a:solidFill>
                  <a:srgbClr val="FFC000"/>
                </a:solidFill>
              </a:rPr>
              <a:t> </a:t>
            </a:r>
          </a:p>
        </p:txBody>
      </p:sp>
      <p:pic>
        <p:nvPicPr>
          <p:cNvPr id="136195" name="Picture 1"/>
          <p:cNvPicPr>
            <a:picLocks noGrp="1" noChangeAspect="1" noChangeArrowheads="1"/>
          </p:cNvPicPr>
          <p:nvPr>
            <p:ph idx="1"/>
          </p:nvPr>
        </p:nvPicPr>
        <p:blipFill>
          <a:blip r:embed="rId3" cstate="print"/>
          <a:srcRect/>
          <a:stretch>
            <a:fillRect/>
          </a:stretch>
        </p:blipFill>
        <p:spPr>
          <a:xfrm>
            <a:off x="-914400" y="808037"/>
            <a:ext cx="11049000" cy="7116763"/>
          </a:xfrm>
        </p:spPr>
      </p:pic>
    </p:spTree>
    <p:extLst>
      <p:ext uri="{BB962C8B-B14F-4D97-AF65-F5344CB8AC3E}">
        <p14:creationId xmlns:p14="http://schemas.microsoft.com/office/powerpoint/2010/main" val="3037193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990600"/>
          </a:xfrm>
        </p:spPr>
        <p:txBody>
          <a:bodyPr>
            <a:normAutofit fontScale="90000"/>
          </a:bodyPr>
          <a:lstStyle/>
          <a:p>
            <a:pPr algn="ctr"/>
            <a:r>
              <a:rPr lang="en-US" sz="3600" b="1" i="1" dirty="0">
                <a:latin typeface="Times New Roman" panose="02020603050405020304" pitchFamily="18" charset="0"/>
                <a:cs typeface="Times New Roman" panose="02020603050405020304" pitchFamily="18" charset="0"/>
              </a:rPr>
              <a:t/>
            </a:r>
            <a:br>
              <a:rPr lang="en-US" sz="3600" b="1" i="1" dirty="0">
                <a:latin typeface="Times New Roman" panose="02020603050405020304" pitchFamily="18" charset="0"/>
                <a:cs typeface="Times New Roman" panose="02020603050405020304" pitchFamily="18" charset="0"/>
              </a:rPr>
            </a:br>
            <a:r>
              <a:rPr lang="en-US" sz="3100" b="1" i="1" dirty="0">
                <a:latin typeface="Times New Roman" panose="02020603050405020304" pitchFamily="18" charset="0"/>
                <a:cs typeface="Times New Roman" panose="02020603050405020304" pitchFamily="18" charset="0"/>
              </a:rPr>
              <a:t> </a:t>
            </a:r>
            <a:br>
              <a:rPr lang="en-US" sz="3100" b="1" i="1" dirty="0">
                <a:latin typeface="Times New Roman" panose="02020603050405020304" pitchFamily="18" charset="0"/>
                <a:cs typeface="Times New Roman" panose="02020603050405020304" pitchFamily="18" charset="0"/>
              </a:rPr>
            </a:br>
            <a:r>
              <a:rPr lang="en-US" sz="3100" b="1" i="1" dirty="0">
                <a:solidFill>
                  <a:schemeClr val="accent6"/>
                </a:solidFill>
                <a:latin typeface="Times New Roman" panose="02020603050405020304" pitchFamily="18" charset="0"/>
                <a:cs typeface="Times New Roman" panose="02020603050405020304" pitchFamily="18" charset="0"/>
              </a:rPr>
              <a:t>Practice Exercise: Involve People by Building Collaborative, </a:t>
            </a:r>
            <a:br>
              <a:rPr lang="en-US" sz="3100" b="1" i="1" dirty="0">
                <a:solidFill>
                  <a:schemeClr val="accent6"/>
                </a:solidFill>
                <a:latin typeface="Times New Roman" panose="02020603050405020304" pitchFamily="18" charset="0"/>
                <a:cs typeface="Times New Roman" panose="02020603050405020304" pitchFamily="18" charset="0"/>
              </a:rPr>
            </a:br>
            <a:r>
              <a:rPr lang="en-US" sz="3100" b="1" i="1" dirty="0">
                <a:solidFill>
                  <a:schemeClr val="accent6"/>
                </a:solidFill>
                <a:latin typeface="Times New Roman" panose="02020603050405020304" pitchFamily="18" charset="0"/>
                <a:cs typeface="Times New Roman" panose="02020603050405020304" pitchFamily="18" charset="0"/>
              </a:rPr>
              <a:t>Culturally Responsive Relationships</a:t>
            </a:r>
            <a:r>
              <a:rPr lang="en-US" b="1" i="1" dirty="0">
                <a:solidFill>
                  <a:schemeClr val="accent6"/>
                </a:solidFill>
                <a:latin typeface="Times New Roman" panose="02020603050405020304" pitchFamily="18" charset="0"/>
                <a:cs typeface="Times New Roman" panose="02020603050405020304" pitchFamily="18" charset="0"/>
              </a:rPr>
              <a:t/>
            </a:r>
            <a:br>
              <a:rPr lang="en-US" b="1" i="1" dirty="0">
                <a:solidFill>
                  <a:schemeClr val="accent6"/>
                </a:solidFill>
                <a:latin typeface="Times New Roman" panose="02020603050405020304" pitchFamily="18" charset="0"/>
                <a:cs typeface="Times New Roman" panose="02020603050405020304" pitchFamily="18" charset="0"/>
              </a:rPr>
            </a:br>
            <a:r>
              <a:rPr lang="en-US" sz="2700" b="1" dirty="0">
                <a:solidFill>
                  <a:schemeClr val="accent6"/>
                </a:solidFill>
                <a:latin typeface="Times New Roman" panose="02020603050405020304" pitchFamily="18" charset="0"/>
                <a:cs typeface="Times New Roman" panose="02020603050405020304" pitchFamily="18" charset="0"/>
              </a:rPr>
              <a:t>(Individually or in Pairs/Small Groups)</a:t>
            </a:r>
            <a:r>
              <a:rPr lang="en-US" sz="2900" i="1" u="sng" dirty="0">
                <a:latin typeface="Times New Roman" panose="02020603050405020304" pitchFamily="18" charset="0"/>
                <a:cs typeface="Times New Roman" panose="02020603050405020304" pitchFamily="18" charset="0"/>
              </a:rPr>
              <a:t/>
            </a:r>
            <a:br>
              <a:rPr lang="en-US" sz="2900" i="1" u="sng" dirty="0">
                <a:latin typeface="Times New Roman" panose="02020603050405020304" pitchFamily="18" charset="0"/>
                <a:cs typeface="Times New Roman" panose="02020603050405020304" pitchFamily="18" charset="0"/>
              </a:rPr>
            </a:br>
            <a:r>
              <a:rPr lang="en-US" sz="4400" i="1" u="sng"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763000" cy="5867400"/>
          </a:xfrm>
        </p:spPr>
        <p:txBody>
          <a:bodyPr>
            <a:noAutofit/>
          </a:bodyPr>
          <a:lstStyle/>
          <a:p>
            <a:pPr marL="0" indent="0">
              <a:lnSpc>
                <a:spcPct val="100000"/>
              </a:lnSpc>
              <a:buNone/>
            </a:pPr>
            <a:r>
              <a:rPr lang="en-US" sz="2800" i="1" u="sng" dirty="0">
                <a:latin typeface="Times New Roman" panose="02020603050405020304" pitchFamily="18" charset="0"/>
                <a:cs typeface="Times New Roman" panose="02020603050405020304" pitchFamily="18" charset="0"/>
              </a:rPr>
              <a:t>Instructions</a:t>
            </a:r>
            <a:r>
              <a:rPr lang="en-US" sz="2800" dirty="0">
                <a:latin typeface="Times New Roman" panose="02020603050405020304" pitchFamily="18" charset="0"/>
                <a:cs typeface="Times New Roman" panose="02020603050405020304" pitchFamily="18" charset="0"/>
              </a:rPr>
              <a:t>: Reflect on (individually) or discuss (in pairs/small groups) one or more of the following questions:</a:t>
            </a:r>
          </a:p>
          <a:p>
            <a:pPr>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Which of the relationship strategies that we’ve discussed in this session have been especially helpful to you and the people you serve?</a:t>
            </a:r>
          </a:p>
          <a:p>
            <a:pPr>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Which ones have been (or would be) more difficult for you to implement?</a:t>
            </a:r>
          </a:p>
          <a:p>
            <a:pPr>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Which ones do you want to implement more often in your work?</a:t>
            </a:r>
          </a:p>
          <a:p>
            <a:pPr>
              <a:lnSpc>
                <a:spcPct val="10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What else, in addition to the strategies we’ve discussed, has been helpful in building strong relationships with the people you serve? </a:t>
            </a:r>
          </a:p>
          <a:p>
            <a:pPr marL="0" indent="0">
              <a:lnSpc>
                <a:spcPct val="100000"/>
              </a:lnSpc>
              <a:buNone/>
            </a:pP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2286000" y="762000"/>
            <a:ext cx="4572000" cy="615553"/>
          </a:xfrm>
          <a:prstGeom prst="rect">
            <a:avLst/>
          </a:prstGeom>
        </p:spPr>
        <p:txBody>
          <a:bodyPr>
            <a:spAutoFit/>
          </a:bodyPr>
          <a:lstStyle/>
          <a:p>
            <a:pPr marL="0" lvl="0" indent="0" algn="ctr">
              <a:buNone/>
            </a:pP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600" dirty="0">
              <a:latin typeface="Times New Roman" pitchFamily="18" charset="0"/>
              <a:cs typeface="Times New Roman" pitchFamily="18" charset="0"/>
            </a:endParaRPr>
          </a:p>
        </p:txBody>
      </p:sp>
      <p:pic>
        <p:nvPicPr>
          <p:cNvPr id="8" name="Picture 7"/>
          <p:cNvPicPr/>
          <p:nvPr/>
        </p:nvPicPr>
        <p:blipFill>
          <a:blip r:embed="rId3" cstate="print"/>
          <a:srcRect/>
          <a:stretch>
            <a:fillRect/>
          </a:stretch>
        </p:blipFill>
        <p:spPr bwMode="auto">
          <a:xfrm>
            <a:off x="7315200" y="571500"/>
            <a:ext cx="1676400" cy="647700"/>
          </a:xfrm>
          <a:prstGeom prst="rect">
            <a:avLst/>
          </a:prstGeom>
          <a:noFill/>
          <a:ln w="9525">
            <a:noFill/>
            <a:miter lim="800000"/>
            <a:headEnd/>
            <a:tailEnd/>
          </a:ln>
        </p:spPr>
      </p:pic>
    </p:spTree>
    <p:extLst>
      <p:ext uri="{BB962C8B-B14F-4D97-AF65-F5344CB8AC3E}">
        <p14:creationId xmlns:p14="http://schemas.microsoft.com/office/powerpoint/2010/main" val="280480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1804" cy="533400"/>
          </a:xfrm>
        </p:spPr>
        <p:txBody>
          <a:bodyPr>
            <a:noAutofit/>
          </a:bodyPr>
          <a:lstStyle/>
          <a:p>
            <a:pPr algn="ctr" fontAlgn="ct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Clarify Desired Future &amp; Develop Practical Goals</a:t>
            </a:r>
            <a:r>
              <a:rPr lang="en-US" sz="3000" i="1" dirty="0">
                <a:latin typeface="Times New Roman" panose="02020603050405020304" pitchFamily="18" charset="0"/>
                <a:cs typeface="Times New Roman" panose="02020603050405020304" pitchFamily="18" charset="0"/>
              </a:rPr>
              <a:t/>
            </a:r>
            <a:br>
              <a:rPr lang="en-US" sz="3000" i="1" dirty="0">
                <a:latin typeface="Times New Roman" panose="02020603050405020304" pitchFamily="18" charset="0"/>
                <a:cs typeface="Times New Roman" panose="02020603050405020304" pitchFamily="18" charset="0"/>
              </a:rPr>
            </a:br>
            <a:endParaRPr lang="en-US" sz="3000" b="1"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 y="685800"/>
            <a:ext cx="9120809" cy="6172200"/>
          </a:xfrm>
        </p:spPr>
        <p:txBody>
          <a:bodyPr>
            <a:noAutofit/>
          </a:bodyPr>
          <a:lstStyle/>
          <a:p>
            <a:pPr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Clarify people’s </a:t>
            </a:r>
            <a:r>
              <a:rPr lang="en-US" altLang="en-US" sz="2700" i="1" dirty="0">
                <a:latin typeface="Times New Roman" panose="02020603050405020304" pitchFamily="18" charset="0"/>
                <a:ea typeface="Calibri" panose="020F0502020204030204" pitchFamily="34" charset="0"/>
                <a:cs typeface="Times New Roman" panose="02020603050405020304" pitchFamily="18" charset="0"/>
              </a:rPr>
              <a:t>desired future </a:t>
            </a:r>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for life and from our services</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What are your best hopes for life? From our meetings? (general vision of a good outcome—“My parents/teachers and I would get along better”); Why is that important to you? </a:t>
            </a:r>
          </a:p>
          <a:p>
            <a:pPr lvl="1" eaLnBrk="0" hangingPunct="0">
              <a:buFont typeface="Wingdings" panose="05000000000000000000" pitchFamily="2" charset="2"/>
              <a:buChar char="Ø"/>
            </a:pPr>
            <a:endParaRPr lang="en-US" altLang="en-US" sz="400" dirty="0">
              <a:latin typeface="Times New Roman" panose="02020603050405020304" pitchFamily="18" charset="0"/>
              <a:ea typeface="Calibri" panose="020F0502020204030204" pitchFamily="34" charset="0"/>
              <a:cs typeface="Times New Roman" panose="02020603050405020304" pitchFamily="18" charset="0"/>
            </a:endParaRPr>
          </a:p>
          <a:p>
            <a:pPr marL="214313" indent="-214313"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Obtain a detailed description of the </a:t>
            </a:r>
            <a:r>
              <a:rPr lang="en-US" altLang="en-US" sz="2700" i="1" dirty="0">
                <a:latin typeface="Times New Roman" panose="02020603050405020304" pitchFamily="18" charset="0"/>
                <a:ea typeface="Calibri" panose="020F0502020204030204" pitchFamily="34" charset="0"/>
                <a:cs typeface="Times New Roman" panose="02020603050405020304" pitchFamily="18" charset="0"/>
              </a:rPr>
              <a:t>desired future</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How will you know that our meetings is working? If we watched a movie of you and your parents (or teachers) getting along better, what would we see?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videotalk</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description)</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Ask Miracle, Tomorrow, or Scaling Questions (If a miracle happened while you were asleep tonight and this problem vanished, how would you know in the morning? What would it look like if you woke up tomorrow and you and your parents/teachers were getting along better? If things with you and your parents/teachers are at a “3” now, what would a 3.1 look like?)  </a:t>
            </a:r>
            <a:r>
              <a:rPr lang="en-US" altLang="en-US"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[Self-Exercise &amp; Video)</a:t>
            </a:r>
          </a:p>
          <a:p>
            <a:pPr lvl="1" eaLnBrk="0" hangingPunct="0">
              <a:buFont typeface="Wingdings" panose="05000000000000000000" pitchFamily="2" charset="2"/>
              <a:buChar char="Ø"/>
            </a:pPr>
            <a:endParaRPr lang="en-US" altLang="en-US" sz="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marL="214313" indent="-214313"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Develop Practical Goals (“Next Steps”) Using 5-S Guideline </a:t>
            </a:r>
            <a:r>
              <a:rPr lang="en-US" altLang="en-US" sz="2500" dirty="0">
                <a:latin typeface="Times New Roman" panose="02020603050405020304" pitchFamily="18" charset="0"/>
                <a:ea typeface="Calibri" panose="020F0502020204030204" pitchFamily="34" charset="0"/>
                <a:cs typeface="Times New Roman" panose="02020603050405020304" pitchFamily="18" charset="0"/>
              </a:rPr>
              <a:t>(</a:t>
            </a:r>
            <a:r>
              <a:rPr lang="en-US" sz="2500" dirty="0">
                <a:latin typeface="Times New Roman" panose="02020603050405020304" pitchFamily="18" charset="0"/>
                <a:cs typeface="Times New Roman" panose="02020603050405020304" pitchFamily="18" charset="0"/>
              </a:rPr>
              <a:t>Significant, Specific, Small, Start based, Self-manageable)</a:t>
            </a:r>
          </a:p>
          <a:p>
            <a:pPr marL="150876" lvl="1"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1828800"/>
            <a:ext cx="1752600" cy="914400"/>
          </a:xfrm>
          <a:prstGeom prst="rect">
            <a:avLst/>
          </a:prstGeom>
        </p:spPr>
      </p:pic>
    </p:spTree>
    <p:extLst>
      <p:ext uri="{BB962C8B-B14F-4D97-AF65-F5344CB8AC3E}">
        <p14:creationId xmlns:p14="http://schemas.microsoft.com/office/powerpoint/2010/main" val="2820585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4" y="304800"/>
            <a:ext cx="9144000" cy="685800"/>
          </a:xfrm>
        </p:spPr>
        <p:txBody>
          <a:bodyPr>
            <a:noAutofit/>
          </a:bodyPr>
          <a:lstStyle/>
          <a:p>
            <a:pPr algn="ctr" fontAlgn="ctr"/>
            <a:r>
              <a:rPr lang="en-US" altLang="en-US" sz="30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t>Self-Exercise: Obtaining a Detailed Description of </a:t>
            </a:r>
            <a:br>
              <a:rPr lang="en-US" altLang="en-US" sz="30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br>
            <a:r>
              <a:rPr lang="en-US" altLang="en-US" sz="30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t>the Client’s Desired Future</a:t>
            </a:r>
            <a:endParaRPr lang="en-US" sz="3000" b="1" dirty="0">
              <a:solidFill>
                <a:schemeClr val="accent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43000"/>
            <a:ext cx="9119936" cy="6019800"/>
          </a:xfrm>
        </p:spPr>
        <p:txBody>
          <a:bodyPr>
            <a:noAutofit/>
          </a:bodyPr>
          <a:lstStyle/>
          <a:p>
            <a:pPr marL="0" indent="0">
              <a:buNone/>
            </a:pPr>
            <a:r>
              <a:rPr lang="en-US" sz="2800" u="sng" dirty="0">
                <a:latin typeface="Times New Roman" panose="02020603050405020304" pitchFamily="18" charset="0"/>
                <a:cs typeface="Times New Roman" panose="02020603050405020304" pitchFamily="18" charset="0"/>
              </a:rPr>
              <a:t>Self-Exercise</a:t>
            </a:r>
            <a:r>
              <a:rPr lang="en-US" sz="2800" dirty="0">
                <a:latin typeface="Times New Roman" panose="02020603050405020304" pitchFamily="18" charset="0"/>
                <a:cs typeface="Times New Roman" panose="02020603050405020304" pitchFamily="18" charset="0"/>
              </a:rPr>
              <a:t>: Ask yourself one or more of the following questions think of the future…</a:t>
            </a:r>
            <a:endParaRPr lang="en-US" altLang="en-US"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altLang="en-US" sz="200" dirty="0">
              <a:latin typeface="Times New Roman" panose="02020603050405020304" pitchFamily="18" charset="0"/>
              <a:ea typeface="Calibri" panose="020F0502020204030204" pitchFamily="34" charset="0"/>
              <a:cs typeface="Times New Roman" panose="02020603050405020304" pitchFamily="18" charset="0"/>
            </a:endParaRPr>
          </a:p>
          <a:p>
            <a:r>
              <a:rPr lang="en-US" altLang="en-US" sz="2600" dirty="0">
                <a:latin typeface="Times New Roman" panose="02020603050405020304" pitchFamily="18" charset="0"/>
                <a:ea typeface="Calibri" panose="020F0502020204030204" pitchFamily="34" charset="0"/>
                <a:cs typeface="Times New Roman" panose="02020603050405020304" pitchFamily="18" charset="0"/>
              </a:rPr>
              <a:t>Best Hopes Questions </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(What are your best hopes for the future? From therapy? How will you know that you are achieving your hopes?) </a:t>
            </a:r>
          </a:p>
          <a:p>
            <a:pPr marL="0" indent="0">
              <a:buNone/>
            </a:pPr>
            <a:endParaRPr lang="en-US" altLang="en-US" sz="200" dirty="0">
              <a:latin typeface="Times New Roman" panose="02020603050405020304" pitchFamily="18" charset="0"/>
              <a:ea typeface="Calibri" panose="020F0502020204030204" pitchFamily="34" charset="0"/>
              <a:cs typeface="Times New Roman" panose="02020603050405020304" pitchFamily="18" charset="0"/>
            </a:endParaRPr>
          </a:p>
          <a:p>
            <a:r>
              <a:rPr lang="en-US" altLang="en-US" sz="2600" dirty="0">
                <a:latin typeface="Times New Roman" panose="02020603050405020304" pitchFamily="18" charset="0"/>
                <a:ea typeface="Calibri" panose="020F0502020204030204" pitchFamily="34" charset="0"/>
                <a:cs typeface="Times New Roman" panose="02020603050405020304" pitchFamily="18" charset="0"/>
              </a:rPr>
              <a:t>Fast-Forward Questions</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How will your life be different three months from now if our work is successful? What will you be doing differently? What will that be like for you?)</a:t>
            </a:r>
          </a:p>
          <a:p>
            <a:pPr lvl="1">
              <a:buFont typeface="Wingdings" panose="05000000000000000000" pitchFamily="2" charset="2"/>
              <a:buChar char="Ø"/>
            </a:pPr>
            <a:endParaRPr lang="en-US" altLang="en-US" sz="200" dirty="0">
              <a:latin typeface="Times New Roman" panose="02020603050405020304" pitchFamily="18" charset="0"/>
              <a:ea typeface="Calibri" panose="020F0502020204030204" pitchFamily="34" charset="0"/>
              <a:cs typeface="Times New Roman" panose="02020603050405020304" pitchFamily="18" charset="0"/>
            </a:endParaRPr>
          </a:p>
          <a:p>
            <a:r>
              <a:rPr lang="en-US" altLang="en-US" sz="2600" dirty="0">
                <a:latin typeface="Times New Roman" panose="02020603050405020304" pitchFamily="18" charset="0"/>
                <a:ea typeface="Calibri" panose="020F0502020204030204" pitchFamily="34" charset="0"/>
                <a:cs typeface="Times New Roman" panose="02020603050405020304" pitchFamily="18" charset="0"/>
              </a:rPr>
              <a:t>Tomorrow Questions</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(If you woke up tomorrow and your life was just as you wanted it to be/your hopes from therapy were achieved), what would you notice? What would be different?) </a:t>
            </a:r>
          </a:p>
          <a:p>
            <a:endParaRPr lang="en-US" altLang="en-US" sz="200" dirty="0">
              <a:latin typeface="Times New Roman" panose="02020603050405020304" pitchFamily="18" charset="0"/>
              <a:ea typeface="Calibri" panose="020F0502020204030204" pitchFamily="34" charset="0"/>
              <a:cs typeface="Times New Roman" panose="02020603050405020304" pitchFamily="18" charset="0"/>
            </a:endParaRPr>
          </a:p>
          <a:p>
            <a:r>
              <a:rPr lang="en-US" altLang="en-US" sz="2600" dirty="0">
                <a:latin typeface="Times New Roman" panose="02020603050405020304" pitchFamily="18" charset="0"/>
                <a:ea typeface="Calibri" panose="020F0502020204030204" pitchFamily="34" charset="0"/>
                <a:cs typeface="Times New Roman" panose="02020603050405020304" pitchFamily="18" charset="0"/>
              </a:rPr>
              <a:t>Miracle Questions</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(If a miracle happened while you were asleep tonight and your problem completely vanished, how would you know in the morning? What would you be doing differently?</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altLang="en-US" sz="2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916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1804" cy="533400"/>
          </a:xfrm>
        </p:spPr>
        <p:txBody>
          <a:bodyPr>
            <a:noAutofit/>
          </a:bodyPr>
          <a:lstStyle/>
          <a:p>
            <a:pPr algn="ctr" fontAlgn="ct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Clarify Desired Future &amp; Develop Practical Goals</a:t>
            </a:r>
            <a:r>
              <a:rPr lang="en-US" sz="3000" i="1" dirty="0">
                <a:latin typeface="Times New Roman" panose="02020603050405020304" pitchFamily="18" charset="0"/>
                <a:cs typeface="Times New Roman" panose="02020603050405020304" pitchFamily="18" charset="0"/>
              </a:rPr>
              <a:t/>
            </a:r>
            <a:br>
              <a:rPr lang="en-US" sz="3000" i="1" dirty="0">
                <a:latin typeface="Times New Roman" panose="02020603050405020304" pitchFamily="18" charset="0"/>
                <a:cs typeface="Times New Roman" panose="02020603050405020304" pitchFamily="18" charset="0"/>
              </a:rPr>
            </a:br>
            <a:endParaRPr lang="en-US" sz="3000" b="1"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 y="685800"/>
            <a:ext cx="9120809" cy="6172200"/>
          </a:xfrm>
        </p:spPr>
        <p:txBody>
          <a:bodyPr>
            <a:noAutofit/>
          </a:bodyPr>
          <a:lstStyle/>
          <a:p>
            <a:pPr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Clarify people’s </a:t>
            </a:r>
            <a:r>
              <a:rPr lang="en-US" altLang="en-US" sz="2700" i="1" dirty="0">
                <a:latin typeface="Times New Roman" panose="02020603050405020304" pitchFamily="18" charset="0"/>
                <a:ea typeface="Calibri" panose="020F0502020204030204" pitchFamily="34" charset="0"/>
                <a:cs typeface="Times New Roman" panose="02020603050405020304" pitchFamily="18" charset="0"/>
              </a:rPr>
              <a:t>desired future </a:t>
            </a:r>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for life and from our services</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What are your best hopes for life? From our meetings? (general vision of a good outcome—“My parents/teachers and I would get along better”); Why is that important to you? </a:t>
            </a:r>
          </a:p>
          <a:p>
            <a:pPr lvl="1" eaLnBrk="0" hangingPunct="0">
              <a:buFont typeface="Wingdings" panose="05000000000000000000" pitchFamily="2" charset="2"/>
              <a:buChar char="Ø"/>
            </a:pPr>
            <a:endParaRPr lang="en-US" altLang="en-US" sz="400" dirty="0">
              <a:latin typeface="Times New Roman" panose="02020603050405020304" pitchFamily="18" charset="0"/>
              <a:ea typeface="Calibri" panose="020F0502020204030204" pitchFamily="34" charset="0"/>
              <a:cs typeface="Times New Roman" panose="02020603050405020304" pitchFamily="18" charset="0"/>
            </a:endParaRPr>
          </a:p>
          <a:p>
            <a:pPr marL="214313" indent="-214313"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Obtain a detailed description of the </a:t>
            </a:r>
            <a:r>
              <a:rPr lang="en-US" altLang="en-US" sz="2700" i="1" dirty="0">
                <a:latin typeface="Times New Roman" panose="02020603050405020304" pitchFamily="18" charset="0"/>
                <a:ea typeface="Calibri" panose="020F0502020204030204" pitchFamily="34" charset="0"/>
                <a:cs typeface="Times New Roman" panose="02020603050405020304" pitchFamily="18" charset="0"/>
              </a:rPr>
              <a:t>desired future</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How will you know that our meetings is working? If we watched a movie of you and your parents (or teachers) getting along better, what would we see? (</a:t>
            </a:r>
            <a:r>
              <a:rPr lang="en-US" altLang="en-US" sz="2400" dirty="0" err="1">
                <a:latin typeface="Times New Roman" panose="02020603050405020304" pitchFamily="18" charset="0"/>
                <a:ea typeface="Calibri" panose="020F0502020204030204" pitchFamily="34" charset="0"/>
                <a:cs typeface="Times New Roman" panose="02020603050405020304" pitchFamily="18" charset="0"/>
              </a:rPr>
              <a:t>videotalk</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 description)</a:t>
            </a:r>
          </a:p>
          <a:p>
            <a:pPr lvl="1" eaLnBrk="0" hangingPunct="0">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Ask Miracle, Tomorrow, or Scaling Questions (If a miracle happened while you were asleep tonight and this problem vanished, how would you know in the morning? What would it look like if you woke up tomorrow and you and your parents/teachers were getting along better? If things with you and your parents/teachers are at a “3” now, what would a 3.1 look like?)  </a:t>
            </a:r>
            <a:r>
              <a:rPr lang="en-US" altLang="en-US"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[Self-Exercise &amp; Video)</a:t>
            </a:r>
          </a:p>
          <a:p>
            <a:pPr lvl="1" eaLnBrk="0" hangingPunct="0">
              <a:buFont typeface="Wingdings" panose="05000000000000000000" pitchFamily="2" charset="2"/>
              <a:buChar char="Ø"/>
            </a:pPr>
            <a:endParaRPr lang="en-US" altLang="en-US" sz="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marL="214313" indent="-214313"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Develop Practical Goals (“Next Steps”) Using 5-S Guideline </a:t>
            </a:r>
            <a:r>
              <a:rPr lang="en-US" altLang="en-US" sz="2500" dirty="0">
                <a:latin typeface="Times New Roman" panose="02020603050405020304" pitchFamily="18" charset="0"/>
                <a:ea typeface="Calibri" panose="020F0502020204030204" pitchFamily="34" charset="0"/>
                <a:cs typeface="Times New Roman" panose="02020603050405020304" pitchFamily="18" charset="0"/>
              </a:rPr>
              <a:t>(</a:t>
            </a:r>
            <a:r>
              <a:rPr lang="en-US" sz="2500" dirty="0">
                <a:latin typeface="Times New Roman" panose="02020603050405020304" pitchFamily="18" charset="0"/>
                <a:cs typeface="Times New Roman" panose="02020603050405020304" pitchFamily="18" charset="0"/>
              </a:rPr>
              <a:t>Significant, Specific, Small, Start based, Self-manageable)</a:t>
            </a:r>
          </a:p>
          <a:p>
            <a:pPr marL="150876" lvl="1"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1828800"/>
            <a:ext cx="1752600" cy="914400"/>
          </a:xfrm>
          <a:prstGeom prst="rect">
            <a:avLst/>
          </a:prstGeom>
        </p:spPr>
      </p:pic>
    </p:spTree>
    <p:extLst>
      <p:ext uri="{BB962C8B-B14F-4D97-AF65-F5344CB8AC3E}">
        <p14:creationId xmlns:p14="http://schemas.microsoft.com/office/powerpoint/2010/main" val="3730397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838200"/>
          </a:xfrm>
        </p:spPr>
        <p:txBody>
          <a:bodyPr>
            <a:normAutofit fontScale="90000"/>
          </a:bodyPr>
          <a:lstStyle/>
          <a:p>
            <a:pPr algn="ct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Asking the Miracle Question &amp;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Exploring Related Details </a:t>
            </a:r>
          </a:p>
        </p:txBody>
      </p:sp>
      <p:sp>
        <p:nvSpPr>
          <p:cNvPr id="3" name="Content Placeholder 2"/>
          <p:cNvSpPr>
            <a:spLocks noGrp="1"/>
          </p:cNvSpPr>
          <p:nvPr>
            <p:ph idx="1"/>
          </p:nvPr>
        </p:nvSpPr>
        <p:spPr>
          <a:xfrm>
            <a:off x="0" y="14478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76200"/>
            <a:ext cx="1911262" cy="9144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1" y="76200"/>
            <a:ext cx="1911262" cy="914400"/>
          </a:xfrm>
          <a:prstGeom prst="rect">
            <a:avLst/>
          </a:prstGeom>
        </p:spPr>
      </p:pic>
    </p:spTree>
    <p:extLst>
      <p:ext uri="{BB962C8B-B14F-4D97-AF65-F5344CB8AC3E}">
        <p14:creationId xmlns:p14="http://schemas.microsoft.com/office/powerpoint/2010/main" val="3663662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1804" cy="533400"/>
          </a:xfrm>
        </p:spPr>
        <p:txBody>
          <a:bodyPr>
            <a:noAutofit/>
          </a:bodyPr>
          <a:lstStyle/>
          <a:p>
            <a:pPr algn="ctr" fontAlgn="ct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Clarify Desired Future &amp; Develop Practical Goals</a:t>
            </a:r>
            <a:r>
              <a:rPr lang="en-US" sz="3000" i="1" dirty="0">
                <a:latin typeface="Times New Roman" panose="02020603050405020304" pitchFamily="18" charset="0"/>
                <a:cs typeface="Times New Roman" panose="02020603050405020304" pitchFamily="18" charset="0"/>
              </a:rPr>
              <a:t/>
            </a:r>
            <a:br>
              <a:rPr lang="en-US" sz="3000" i="1" dirty="0">
                <a:latin typeface="Times New Roman" panose="02020603050405020304" pitchFamily="18" charset="0"/>
                <a:cs typeface="Times New Roman" panose="02020603050405020304" pitchFamily="18" charset="0"/>
              </a:rPr>
            </a:br>
            <a:endParaRPr lang="en-US" sz="3000" b="1"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 y="685800"/>
            <a:ext cx="9120809" cy="6172200"/>
          </a:xfrm>
        </p:spPr>
        <p:txBody>
          <a:bodyPr>
            <a:noAutofit/>
          </a:bodyPr>
          <a:lstStyle/>
          <a:p>
            <a:pPr eaLnBrk="0" hangingPunct="0"/>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Clarify people’s </a:t>
            </a:r>
            <a:r>
              <a:rPr lang="en-US" altLang="en-US" sz="2000" i="1"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desired future </a:t>
            </a:r>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for life and from our services</a:t>
            </a:r>
          </a:p>
          <a:p>
            <a:pPr lvl="1" eaLnBrk="0" hangingPunct="0">
              <a:buFont typeface="Wingdings" panose="05000000000000000000" pitchFamily="2" charset="2"/>
              <a:buChar char="Ø"/>
            </a:pPr>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What are your best hopes for life? From our meetings? (general vision of a good outcome—“My parents/teachers and I would get along better”); Why is that important to you? </a:t>
            </a:r>
          </a:p>
          <a:p>
            <a:pPr marL="214313" indent="-214313" eaLnBrk="0" hangingPunct="0"/>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Obtain a detailed description of the </a:t>
            </a:r>
            <a:r>
              <a:rPr lang="en-US" altLang="en-US" sz="2000" i="1"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desired future</a:t>
            </a:r>
          </a:p>
          <a:p>
            <a:pPr lvl="1" eaLnBrk="0" hangingPunct="0">
              <a:buFont typeface="Wingdings" panose="05000000000000000000" pitchFamily="2" charset="2"/>
              <a:buChar char="Ø"/>
            </a:pPr>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How will you know that our meetings is working? If we watched a movie of you and your parents (or teachers) getting along better, what would we see? (</a:t>
            </a:r>
            <a:r>
              <a:rPr lang="en-US" altLang="en-US" sz="2000" dirty="0" err="1">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videotalk</a:t>
            </a:r>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 description)</a:t>
            </a:r>
          </a:p>
          <a:p>
            <a:pPr lvl="1" eaLnBrk="0" hangingPunct="0">
              <a:buFont typeface="Wingdings" panose="05000000000000000000" pitchFamily="2" charset="2"/>
              <a:buChar char="Ø"/>
            </a:pPr>
            <a:r>
              <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rPr>
              <a:t>Ask Miracle, Tomorrow, or Scaling Questions (If a miracle happened while you were asleep tonight and this problem vanished, how would you know in the morning? What would it look like if you woke up tomorrow and you and your parents/teachers were getting along better? If things with you and your parents/teachers are at a “3” now, what would a 3.1 look like?)  [Self-Exercise &amp; Video)</a:t>
            </a:r>
          </a:p>
          <a:p>
            <a:pPr lvl="1" eaLnBrk="0" hangingPunct="0">
              <a:buFont typeface="Wingdings" panose="05000000000000000000" pitchFamily="2" charset="2"/>
              <a:buChar char="Ø"/>
            </a:pPr>
            <a:endPar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endParaRPr>
          </a:p>
          <a:p>
            <a:pPr lvl="1" eaLnBrk="0" hangingPunct="0">
              <a:buFont typeface="Wingdings" panose="05000000000000000000" pitchFamily="2" charset="2"/>
              <a:buChar char="Ø"/>
            </a:pPr>
            <a:endParaRPr lang="en-US" altLang="en-US" sz="2000" dirty="0">
              <a:solidFill>
                <a:schemeClr val="bg1">
                  <a:lumMod val="85000"/>
                </a:schemeClr>
              </a:solidFill>
              <a:latin typeface="Times New Roman" panose="02020603050405020304" pitchFamily="18" charset="0"/>
              <a:ea typeface="Calibri" panose="020F0502020204030204" pitchFamily="34" charset="0"/>
              <a:cs typeface="Times New Roman" panose="02020603050405020304" pitchFamily="18" charset="0"/>
            </a:endParaRPr>
          </a:p>
          <a:p>
            <a:pPr lvl="1" eaLnBrk="0" hangingPunct="0">
              <a:buFont typeface="Wingdings" panose="05000000000000000000" pitchFamily="2" charset="2"/>
              <a:buChar char="Ø"/>
            </a:pPr>
            <a:endParaRPr lang="en-US" altLang="en-US" sz="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lvl="1" eaLnBrk="0" hangingPunct="0">
              <a:buFont typeface="Wingdings" panose="05000000000000000000" pitchFamily="2" charset="2"/>
              <a:buChar char="Ø"/>
            </a:pPr>
            <a:endParaRPr lang="en-US" altLang="en-US" sz="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a:p>
            <a:pPr marL="214313" indent="-214313" eaLnBrk="0" hangingPunct="0"/>
            <a:r>
              <a:rPr lang="en-US" altLang="en-US" sz="2700" dirty="0">
                <a:latin typeface="Times New Roman" panose="02020603050405020304" pitchFamily="18" charset="0"/>
                <a:ea typeface="Calibri" panose="020F0502020204030204" pitchFamily="34" charset="0"/>
                <a:cs typeface="Times New Roman" panose="02020603050405020304" pitchFamily="18" charset="0"/>
              </a:rPr>
              <a:t>Develop Practical Goals (“Next Steps”) Using 5-S Guideline </a:t>
            </a:r>
            <a:r>
              <a:rPr lang="en-US" altLang="en-US" sz="2500" dirty="0">
                <a:latin typeface="Times New Roman" panose="02020603050405020304" pitchFamily="18" charset="0"/>
                <a:ea typeface="Calibri" panose="020F0502020204030204" pitchFamily="34" charset="0"/>
                <a:cs typeface="Times New Roman" panose="02020603050405020304" pitchFamily="18" charset="0"/>
              </a:rPr>
              <a:t>(</a:t>
            </a:r>
            <a:r>
              <a:rPr lang="en-US" sz="2500" dirty="0">
                <a:latin typeface="Times New Roman" panose="02020603050405020304" pitchFamily="18" charset="0"/>
                <a:cs typeface="Times New Roman" panose="02020603050405020304" pitchFamily="18" charset="0"/>
              </a:rPr>
              <a:t>Significant, Specific, Small, Start based, Self-manageable)</a:t>
            </a:r>
          </a:p>
          <a:p>
            <a:pPr marL="150876" lvl="1"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5" name="Picture 2" descr="C:\Documents and Settings\UCA\My Documents\My Pictures\goals.jpg"/>
          <p:cNvPicPr>
            <a:picLocks noChangeAspect="1" noChangeArrowheads="1"/>
          </p:cNvPicPr>
          <p:nvPr/>
        </p:nvPicPr>
        <p:blipFill>
          <a:blip r:embed="rId3" cstate="print"/>
          <a:srcRect/>
          <a:stretch>
            <a:fillRect/>
          </a:stretch>
        </p:blipFill>
        <p:spPr bwMode="auto">
          <a:xfrm>
            <a:off x="3429000" y="4572000"/>
            <a:ext cx="2686216" cy="1143000"/>
          </a:xfrm>
          <a:prstGeom prst="rect">
            <a:avLst/>
          </a:prstGeom>
          <a:noFill/>
        </p:spPr>
      </p:pic>
    </p:spTree>
    <p:extLst>
      <p:ext uri="{BB962C8B-B14F-4D97-AF65-F5344CB8AC3E}">
        <p14:creationId xmlns:p14="http://schemas.microsoft.com/office/powerpoint/2010/main" val="303575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2031" y="265112"/>
            <a:ext cx="9144000" cy="649288"/>
          </a:xfrm>
        </p:spPr>
        <p:txBody>
          <a:bodyPr>
            <a:normAutofit fontScale="90000"/>
          </a:bodyPr>
          <a:lstStyle/>
          <a:p>
            <a:pPr algn="ctr" eaLnBrk="1" hangingPunct="1"/>
            <a:r>
              <a:rPr lang="en-US" sz="3200" b="1" dirty="0">
                <a:solidFill>
                  <a:schemeClr val="accent5">
                    <a:lumMod val="50000"/>
                  </a:schemeClr>
                </a:solidFill>
                <a:latin typeface="Times New Roman" pitchFamily="18" charset="0"/>
                <a:cs typeface="Times New Roman" pitchFamily="18" charset="0"/>
              </a:rPr>
              <a:t/>
            </a:r>
            <a:br>
              <a:rPr lang="en-US" sz="3200" b="1" dirty="0">
                <a:solidFill>
                  <a:schemeClr val="accent5">
                    <a:lumMod val="50000"/>
                  </a:schemeClr>
                </a:solidFill>
                <a:latin typeface="Times New Roman" pitchFamily="18" charset="0"/>
                <a:cs typeface="Times New Roman" pitchFamily="18" charset="0"/>
              </a:rPr>
            </a:br>
            <a:r>
              <a:rPr lang="en-US" sz="3100" b="1" dirty="0">
                <a:latin typeface="Times New Roman" pitchFamily="18" charset="0"/>
                <a:cs typeface="Times New Roman" pitchFamily="18" charset="0"/>
              </a:rPr>
              <a:t>The Change Pie: Core Ingredients of Effective Counseling </a:t>
            </a:r>
            <a:br>
              <a:rPr lang="en-US" sz="3100" b="1" dirty="0">
                <a:latin typeface="Times New Roman" pitchFamily="18" charset="0"/>
                <a:cs typeface="Times New Roman" pitchFamily="18" charset="0"/>
              </a:rPr>
            </a:br>
            <a:r>
              <a:rPr lang="en-US" sz="900" b="1" dirty="0">
                <a:latin typeface="Times New Roman" pitchFamily="18" charset="0"/>
                <a:cs typeface="Times New Roman" pitchFamily="18" charset="0"/>
              </a:rPr>
              <a:t/>
            </a:r>
            <a:br>
              <a:rPr lang="en-US" sz="900" b="1" dirty="0">
                <a:latin typeface="Times New Roman" pitchFamily="18" charset="0"/>
                <a:cs typeface="Times New Roman" pitchFamily="18" charset="0"/>
              </a:rPr>
            </a:br>
            <a:r>
              <a:rPr lang="en-US" sz="2700" b="1" dirty="0">
                <a:latin typeface="Times New Roman" pitchFamily="18" charset="0"/>
                <a:cs typeface="Times New Roman" pitchFamily="18" charset="0"/>
              </a:rPr>
              <a:t>(and their Percentage Contribution to Successful Outcomes)</a:t>
            </a:r>
            <a:br>
              <a:rPr lang="en-US" sz="2700" b="1" dirty="0">
                <a:latin typeface="Times New Roman" pitchFamily="18" charset="0"/>
                <a:cs typeface="Times New Roman" pitchFamily="18" charset="0"/>
              </a:rPr>
            </a:br>
            <a:r>
              <a:rPr lang="en-US" sz="900" b="1" dirty="0">
                <a:latin typeface="Times New Roman" pitchFamily="18" charset="0"/>
                <a:cs typeface="Times New Roman" pitchFamily="18" charset="0"/>
              </a:rPr>
              <a:t/>
            </a:r>
            <a:br>
              <a:rPr lang="en-US" sz="900" b="1" dirty="0">
                <a:latin typeface="Times New Roman" pitchFamily="18" charset="0"/>
                <a:cs typeface="Times New Roman" pitchFamily="18" charset="0"/>
              </a:rPr>
            </a:br>
            <a:r>
              <a:rPr lang="en-US" sz="2700" b="1" dirty="0">
                <a:latin typeface="Times New Roman" pitchFamily="18" charset="0"/>
                <a:cs typeface="Times New Roman" pitchFamily="18" charset="0"/>
              </a:rPr>
              <a:t>(based on 1000+ research studies; Lambert &amp; Ogles, 2004)</a:t>
            </a:r>
            <a:endParaRPr lang="en-US" sz="2700" dirty="0">
              <a:latin typeface="Times New Roman" pitchFamily="18" charset="0"/>
              <a:cs typeface="Times New Roman" pitchFamily="18" charset="0"/>
            </a:endParaRPr>
          </a:p>
        </p:txBody>
      </p:sp>
      <p:sp>
        <p:nvSpPr>
          <p:cNvPr id="1028" name="Rectangle 4"/>
          <p:cNvSpPr>
            <a:spLocks noGrp="1" noChangeArrowheads="1"/>
          </p:cNvSpPr>
          <p:nvPr>
            <p:ph type="body" sz="half" idx="2"/>
          </p:nvPr>
        </p:nvSpPr>
        <p:spPr>
          <a:xfrm>
            <a:off x="228600" y="1447800"/>
            <a:ext cx="8903369" cy="5181599"/>
          </a:xfrm>
        </p:spPr>
        <p:txBody>
          <a:bodyPr>
            <a:normAutofit/>
          </a:bodyPr>
          <a:lstStyle/>
          <a:p>
            <a:pPr marL="91440" eaLnBrk="1" hangingPunct="1">
              <a:buFontTx/>
              <a:buNone/>
            </a:pPr>
            <a:r>
              <a:rPr lang="en-US" sz="28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Successful outcomes depend largely on the extent to which the practitioner respects and builds on people’s resources and input (client factors), forms a strong alliance (relationship factors), instills hope (hope factors), and uses techniques that mobilize all these ingredients (technique factors). </a:t>
            </a:r>
            <a:r>
              <a:rPr lang="en-US" sz="2600" dirty="0">
                <a:solidFill>
                  <a:srgbClr val="00B0F0"/>
                </a:solidFill>
                <a:latin typeface="Times New Roman" panose="02020603050405020304" pitchFamily="18" charset="0"/>
                <a:cs typeface="Times New Roman" panose="02020603050405020304" pitchFamily="18" charset="0"/>
              </a:rPr>
              <a:t>(Handout)</a:t>
            </a:r>
            <a:r>
              <a:rPr lang="en-US" sz="2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p>
        </p:txBody>
      </p:sp>
      <p:pic>
        <p:nvPicPr>
          <p:cNvPr id="10" name="Picture 2" descr="http://ts2.mm.bing.net/images/thumbnail.aspx?q=1433471682421&amp;id=d75197c9dca4450b532ff5f63803229c"/>
          <p:cNvPicPr>
            <a:picLocks noChangeAspect="1" noChangeArrowheads="1"/>
          </p:cNvPicPr>
          <p:nvPr/>
        </p:nvPicPr>
        <p:blipFill>
          <a:blip r:embed="rId3" cstate="print"/>
          <a:srcRect/>
          <a:stretch>
            <a:fillRect/>
          </a:stretch>
        </p:blipFill>
        <p:spPr bwMode="auto">
          <a:xfrm>
            <a:off x="1" y="5515284"/>
            <a:ext cx="988423" cy="1325251"/>
          </a:xfrm>
          <a:prstGeom prst="rect">
            <a:avLst/>
          </a:prstGeom>
          <a:noFill/>
        </p:spPr>
      </p:pic>
      <p:graphicFrame>
        <p:nvGraphicFramePr>
          <p:cNvPr id="16" name="Content Placeholder 3"/>
          <p:cNvGraphicFramePr>
            <a:graphicFrameLocks/>
          </p:cNvGraphicFramePr>
          <p:nvPr>
            <p:extLst/>
          </p:nvPr>
        </p:nvGraphicFramePr>
        <p:xfrm>
          <a:off x="76200" y="3429000"/>
          <a:ext cx="8610600" cy="3124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9062298"/>
      </p:ext>
    </p:extLst>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533400"/>
          </a:xfrm>
        </p:spPr>
        <p:txBody>
          <a:bodyPr>
            <a:noAutofit/>
          </a:bodyPr>
          <a:lstStyle/>
          <a:p>
            <a:pPr algn="ctr" fontAlgn="ctr"/>
            <a:r>
              <a:rPr lang="en-US" altLang="en-US" sz="28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t>Practice Exercise: Obtaining a Detailed Description of </a:t>
            </a:r>
            <a:br>
              <a:rPr lang="en-US" altLang="en-US" sz="28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br>
            <a:r>
              <a:rPr lang="en-US" altLang="en-US" sz="2800" b="1"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rPr>
              <a:t>Desired Future and Developing Goals </a:t>
            </a:r>
            <a:r>
              <a:rPr lang="en-US" altLang="en-US" sz="2800" b="1" dirty="0">
                <a:solidFill>
                  <a:schemeClr val="accent6"/>
                </a:solidFill>
                <a:latin typeface="Times New Roman" panose="02020603050405020304" pitchFamily="18" charset="0"/>
                <a:cs typeface="Times New Roman" panose="02020603050405020304" pitchFamily="18" charset="0"/>
              </a:rPr>
              <a:t> using </a:t>
            </a:r>
            <a:r>
              <a:rPr lang="en-US" sz="2800" b="1" dirty="0">
                <a:solidFill>
                  <a:schemeClr val="accent6"/>
                </a:solidFill>
                <a:latin typeface="Times New Roman" panose="02020603050405020304" pitchFamily="18" charset="0"/>
                <a:cs typeface="Times New Roman" panose="02020603050405020304" pitchFamily="18" charset="0"/>
              </a:rPr>
              <a:t>5-S Guideline (Individually or in Pairs/Small Groups)</a:t>
            </a:r>
            <a: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t/>
            </a:r>
            <a:b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br>
            <a:r>
              <a:rPr lang="en-US" altLang="en-US" sz="28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626637"/>
            <a:ext cx="8915399" cy="4926563"/>
          </a:xfrm>
        </p:spPr>
        <p:txBody>
          <a:bodyPr>
            <a:noAutofit/>
          </a:bodyPr>
          <a:lstStyle/>
          <a:p>
            <a:pPr marL="0" indent="0">
              <a:buNone/>
            </a:pPr>
            <a:r>
              <a:rPr lang="en-US" sz="2700" dirty="0">
                <a:latin typeface="Times New Roman" panose="02020603050405020304" pitchFamily="18" charset="0"/>
                <a:cs typeface="Times New Roman" panose="02020603050405020304" pitchFamily="18" charset="0"/>
              </a:rPr>
              <a:t>Obtaining details about a person’s desired future and developing related goals can be difficult. For each situation below, ask yourself (or discuss in pairs/small groups) how would you respond to clarify the person’s desired future and develop practical goals (“next steps”).  </a:t>
            </a:r>
          </a:p>
          <a:p>
            <a:pPr marL="0" indent="0">
              <a:buNone/>
            </a:pPr>
            <a:endParaRPr lang="en-US" sz="300" u="sng" dirty="0">
              <a:latin typeface="Times New Roman" panose="02020603050405020304" pitchFamily="18" charset="0"/>
              <a:cs typeface="Times New Roman" panose="02020603050405020304" pitchFamily="18" charset="0"/>
            </a:endParaRPr>
          </a:p>
          <a:p>
            <a:pPr marL="0" indent="0">
              <a:buNone/>
            </a:pPr>
            <a:r>
              <a:rPr lang="en-US" sz="2600" u="sng" dirty="0">
                <a:latin typeface="Times New Roman" panose="02020603050405020304" pitchFamily="18" charset="0"/>
                <a:cs typeface="Times New Roman" panose="02020603050405020304" pitchFamily="18" charset="0"/>
              </a:rPr>
              <a:t>Situation 1</a:t>
            </a:r>
            <a:r>
              <a:rPr lang="en-US" sz="2600" dirty="0">
                <a:latin typeface="Times New Roman" panose="02020603050405020304" pitchFamily="18" charset="0"/>
                <a:cs typeface="Times New Roman" panose="02020603050405020304" pitchFamily="18" charset="0"/>
              </a:rPr>
              <a:t>: When the client answers in a vague, general way (“I would be happier”; “Life would be more fulfilling”)</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2600" u="sng" dirty="0">
                <a:latin typeface="Times New Roman" panose="02020603050405020304" pitchFamily="18" charset="0"/>
                <a:cs typeface="Times New Roman" panose="02020603050405020304" pitchFamily="18" charset="0"/>
              </a:rPr>
              <a:t>Situation 2</a:t>
            </a:r>
            <a:r>
              <a:rPr lang="en-US" sz="2600" dirty="0">
                <a:latin typeface="Times New Roman" panose="02020603050405020304" pitchFamily="18" charset="0"/>
                <a:cs typeface="Times New Roman" panose="02020603050405020304" pitchFamily="18" charset="0"/>
              </a:rPr>
              <a:t>: When the client states what they do not want (“I won’t be depressed”; “My parents and I won’t fight so much”)</a:t>
            </a:r>
          </a:p>
          <a:p>
            <a:pPr marL="0" indent="0">
              <a:buNone/>
            </a:pPr>
            <a:endParaRPr lang="en-US" sz="300" dirty="0">
              <a:latin typeface="Times New Roman" panose="02020603050405020304" pitchFamily="18" charset="0"/>
              <a:cs typeface="Times New Roman" panose="02020603050405020304" pitchFamily="18" charset="0"/>
            </a:endParaRPr>
          </a:p>
          <a:p>
            <a:pPr marL="0" indent="0">
              <a:buNone/>
            </a:pPr>
            <a:r>
              <a:rPr lang="en-US" sz="2600" u="sng" dirty="0">
                <a:latin typeface="Times New Roman" panose="02020603050405020304" pitchFamily="18" charset="0"/>
                <a:cs typeface="Times New Roman" panose="02020603050405020304" pitchFamily="18" charset="0"/>
              </a:rPr>
              <a:t>Situation 3</a:t>
            </a:r>
            <a:r>
              <a:rPr lang="en-US" sz="2600" dirty="0">
                <a:latin typeface="Times New Roman" panose="02020603050405020304" pitchFamily="18" charset="0"/>
                <a:cs typeface="Times New Roman" panose="02020603050405020304" pitchFamily="18" charset="0"/>
              </a:rPr>
              <a:t>: When the client states what others could do differently (“My parents will get off my case;” “My teachers will be nicer”)					</a:t>
            </a:r>
          </a:p>
        </p:txBody>
      </p:sp>
    </p:spTree>
    <p:extLst>
      <p:ext uri="{BB962C8B-B14F-4D97-AF65-F5344CB8AC3E}">
        <p14:creationId xmlns:p14="http://schemas.microsoft.com/office/powerpoint/2010/main" val="422559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noAutofit/>
          </a:bodyPr>
          <a:lstStyle/>
          <a:p>
            <a:pPr algn="ct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What is “Wrong” &amp; “Right” with People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(3 to 4 per group, 5 minutes) </a:t>
            </a:r>
            <a:r>
              <a:rPr lang="en-US" sz="2600" b="1" dirty="0">
                <a:latin typeface="Times New Roman" panose="02020603050405020304" pitchFamily="18" charset="0"/>
                <a:cs typeface="Times New Roman" panose="02020603050405020304" pitchFamily="18" charset="0"/>
              </a:rPr>
              <a:t/>
            </a:r>
            <a:br>
              <a:rPr lang="en-US" sz="2600" b="1" dirty="0">
                <a:latin typeface="Times New Roman" panose="02020603050405020304" pitchFamily="18" charset="0"/>
                <a:cs typeface="Times New Roman" panose="02020603050405020304" pitchFamily="18" charset="0"/>
              </a:rPr>
            </a:br>
            <a:r>
              <a:rPr lang="en-US" sz="800" dirty="0">
                <a:latin typeface="Times New Roman" panose="02020603050405020304" pitchFamily="18" charset="0"/>
                <a:cs typeface="Times New Roman" panose="02020603050405020304" pitchFamily="18" charset="0"/>
              </a:rPr>
              <a:t/>
            </a:r>
            <a:br>
              <a:rPr lang="en-US" sz="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Brainstorm two story sets: (1) Stories of pathology/deficit (what’s wrong); (2) Stories of strength/resource (what’s right)</a:t>
            </a:r>
          </a:p>
        </p:txBody>
      </p:sp>
      <p:sp>
        <p:nvSpPr>
          <p:cNvPr id="3" name="Content Placeholder 2"/>
          <p:cNvSpPr>
            <a:spLocks noGrp="1"/>
          </p:cNvSpPr>
          <p:nvPr>
            <p:ph idx="1"/>
          </p:nvPr>
        </p:nvSpPr>
        <p:spPr>
          <a:xfrm>
            <a:off x="1143000" y="1943100"/>
            <a:ext cx="6858000" cy="3543300"/>
          </a:xfrm>
        </p:spPr>
        <p:txBody>
          <a:bodyPr/>
          <a:lstStyle/>
          <a:p>
            <a:pPr>
              <a:buNone/>
            </a:pPr>
            <a:r>
              <a:rPr lang="en-US" dirty="0"/>
              <a:t>	</a:t>
            </a:r>
            <a:endParaRPr lang="en-US" sz="3000" dirty="0"/>
          </a:p>
          <a:p>
            <a:pPr>
              <a:buNone/>
            </a:pPr>
            <a:endParaRPr lang="en-US" sz="1350" dirty="0"/>
          </a:p>
          <a:p>
            <a:pPr>
              <a:buNone/>
            </a:pPr>
            <a:endParaRPr lang="en-US" sz="1350" dirty="0"/>
          </a:p>
          <a:p>
            <a:pPr>
              <a:buNone/>
            </a:pPr>
            <a:endParaRPr lang="en-US" sz="1350" dirty="0"/>
          </a:p>
          <a:p>
            <a:pPr>
              <a:buNone/>
            </a:pPr>
            <a:r>
              <a:rPr lang="en-US" sz="1350" dirty="0"/>
              <a:t> </a:t>
            </a:r>
            <a:endParaRPr lang="en-US" sz="1350" dirty="0">
              <a:hlinkClick r:id="rId3" action="ppaction://hlinkfile"/>
            </a:endParaRPr>
          </a:p>
          <a:p>
            <a:pPr>
              <a:buNone/>
            </a:pPr>
            <a:r>
              <a:rPr lang="en-US" sz="3000" dirty="0"/>
              <a:t>	</a:t>
            </a:r>
          </a:p>
        </p:txBody>
      </p:sp>
      <p:pic>
        <p:nvPicPr>
          <p:cNvPr id="5" name="Picture 4"/>
          <p:cNvPicPr>
            <a:picLocks noChangeAspect="1"/>
          </p:cNvPicPr>
          <p:nvPr/>
        </p:nvPicPr>
        <p:blipFill>
          <a:blip r:embed="rId4"/>
          <a:stretch>
            <a:fillRect/>
          </a:stretch>
        </p:blipFill>
        <p:spPr>
          <a:xfrm>
            <a:off x="152400" y="1943100"/>
            <a:ext cx="8839200" cy="4914900"/>
          </a:xfrm>
          <a:prstGeom prst="rect">
            <a:avLst/>
          </a:prstGeom>
        </p:spPr>
      </p:pic>
    </p:spTree>
    <p:extLst>
      <p:ext uri="{BB962C8B-B14F-4D97-AF65-F5344CB8AC3E}">
        <p14:creationId xmlns:p14="http://schemas.microsoft.com/office/powerpoint/2010/main" val="85270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76200" y="-152400"/>
            <a:ext cx="9067800" cy="7239000"/>
          </a:xfrm>
        </p:spPr>
        <p:txBody>
          <a:bodyPr>
            <a:normAutofit fontScale="92500" lnSpcReduction="10000"/>
          </a:bodyPr>
          <a:lstStyle/>
          <a:p>
            <a:pPr>
              <a:buNone/>
            </a:pPr>
            <a:r>
              <a:rPr lang="en-US" sz="2800" dirty="0">
                <a:latin typeface="Times New Roman" panose="02020603050405020304" pitchFamily="18" charset="0"/>
                <a:cs typeface="Times New Roman" panose="02020603050405020304" pitchFamily="18" charset="0"/>
              </a:rPr>
              <a:t>	</a:t>
            </a:r>
          </a:p>
          <a:p>
            <a:pPr marL="0" indent="0" algn="ctr">
              <a:buNone/>
            </a:pPr>
            <a:r>
              <a:rPr lang="en-US" sz="3400" b="1" dirty="0">
                <a:latin typeface="Times New Roman" pitchFamily="18" charset="0"/>
                <a:cs typeface="Times New Roman" pitchFamily="18" charset="0"/>
              </a:rPr>
              <a:t>Build </a:t>
            </a:r>
            <a:r>
              <a:rPr lang="en-US" sz="3200" b="1" dirty="0">
                <a:latin typeface="Times New Roman" pitchFamily="18" charset="0"/>
                <a:cs typeface="Times New Roman" pitchFamily="18" charset="0"/>
              </a:rPr>
              <a:t>on</a:t>
            </a:r>
            <a:r>
              <a:rPr lang="en-US" sz="3400" b="1" dirty="0">
                <a:latin typeface="Times New Roman" pitchFamily="18" charset="0"/>
                <a:cs typeface="Times New Roman" pitchFamily="18" charset="0"/>
              </a:rPr>
              <a:t> What is “Right” with Students &amp; Others: </a:t>
            </a:r>
          </a:p>
          <a:p>
            <a:pPr marL="0" indent="0" algn="ctr">
              <a:buNone/>
            </a:pPr>
            <a:r>
              <a:rPr lang="en-US" sz="3400" b="1" dirty="0">
                <a:latin typeface="Times New Roman" pitchFamily="18" charset="0"/>
                <a:cs typeface="Times New Roman" pitchFamily="18" charset="0"/>
              </a:rPr>
              <a:t>Exceptions</a:t>
            </a:r>
          </a:p>
          <a:p>
            <a:pPr marL="0" indent="0" algn="ctr">
              <a:buNone/>
            </a:pPr>
            <a:endParaRPr lang="en-US" sz="800" dirty="0">
              <a:latin typeface="Times New Roman" panose="02020603050405020304" pitchFamily="18" charset="0"/>
              <a:cs typeface="Times New Roman" panose="02020603050405020304" pitchFamily="18" charset="0"/>
            </a:endParaRPr>
          </a:p>
          <a:p>
            <a:pPr marL="0" indent="0" fontAlgn="ctr">
              <a:buNone/>
            </a:pPr>
            <a:r>
              <a:rPr lang="en-US" sz="2600" i="1" dirty="0">
                <a:latin typeface="Times New Roman" panose="02020603050405020304" pitchFamily="18" charset="0"/>
                <a:cs typeface="Times New Roman" panose="02020603050405020304" pitchFamily="18" charset="0"/>
              </a:rPr>
              <a:t>If I focus on a problem, the problem increases; if I focus on the answer, the answer increases.</a:t>
            </a:r>
            <a:r>
              <a:rPr lang="en-US" sz="2600" dirty="0">
                <a:latin typeface="Times New Roman" panose="02020603050405020304" pitchFamily="18" charset="0"/>
                <a:cs typeface="Times New Roman" panose="02020603050405020304" pitchFamily="18" charset="0"/>
              </a:rPr>
              <a:t> —Alcoholics Anonymous (2001, p. 419)</a:t>
            </a:r>
          </a:p>
          <a:p>
            <a:pPr marL="0" indent="0" fontAlgn="ctr">
              <a:buNone/>
            </a:pPr>
            <a:endParaRPr lang="en-US" sz="1200" dirty="0">
              <a:latin typeface="Times New Roman" panose="02020603050405020304" pitchFamily="18" charset="0"/>
              <a:cs typeface="Times New Roman" panose="02020603050405020304" pitchFamily="18" charset="0"/>
            </a:endParaRPr>
          </a:p>
          <a:p>
            <a:pPr marL="0" indent="0" fontAlgn="ctr">
              <a:buNone/>
            </a:pPr>
            <a:r>
              <a:rPr lang="en-US" sz="2600" i="1" dirty="0">
                <a:latin typeface="Times New Roman" panose="02020603050405020304" pitchFamily="18" charset="0"/>
                <a:cs typeface="Times New Roman" panose="02020603050405020304" pitchFamily="18" charset="0"/>
              </a:rPr>
              <a:t>I didn’t think I was doing </a:t>
            </a:r>
            <a:r>
              <a:rPr lang="en-US" sz="2600" i="1" u="sng" dirty="0">
                <a:latin typeface="Times New Roman" panose="02020603050405020304" pitchFamily="18" charset="0"/>
                <a:cs typeface="Times New Roman" panose="02020603050405020304" pitchFamily="18" charset="0"/>
              </a:rPr>
              <a:t>anything</a:t>
            </a:r>
            <a:r>
              <a:rPr lang="en-US" sz="2600" i="1" dirty="0">
                <a:latin typeface="Times New Roman" panose="02020603050405020304" pitchFamily="18" charset="0"/>
                <a:cs typeface="Times New Roman" panose="02020603050405020304" pitchFamily="18" charset="0"/>
              </a:rPr>
              <a:t> right! —Shanika, age 12</a:t>
            </a:r>
          </a:p>
          <a:p>
            <a:pPr marL="0" indent="0" fontAlgn="ctr">
              <a:buNone/>
            </a:pPr>
            <a:endParaRPr lang="en-US" sz="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rPr>
              <a:t>Identify</a:t>
            </a:r>
            <a:r>
              <a:rPr lang="en-US" sz="2800" dirty="0">
                <a:latin typeface="Times New Roman" panose="02020603050405020304" pitchFamily="18" charset="0"/>
                <a:cs typeface="Times New Roman" panose="02020603050405020304" pitchFamily="18" charset="0"/>
              </a:rPr>
              <a:t> exceptions to the problem (times when the problem could have happened but didn’t, or was less intense than usual)</a:t>
            </a:r>
          </a:p>
          <a:p>
            <a:pPr lvl="1">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Tell me about a recent time when you and the student got along a little better than usual? </a:t>
            </a:r>
          </a:p>
          <a:p>
            <a:pPr lvl="1">
              <a:buFont typeface="Wingdings" panose="05000000000000000000" pitchFamily="2" charset="2"/>
              <a:buChar char="Ø"/>
            </a:pPr>
            <a:endParaRPr lang="en-US" sz="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rPr>
              <a:t>Explore</a:t>
            </a:r>
            <a:r>
              <a:rPr lang="en-US" sz="2800" dirty="0">
                <a:latin typeface="Times New Roman" panose="02020603050405020304" pitchFamily="18" charset="0"/>
                <a:cs typeface="Times New Roman" panose="02020603050405020304" pitchFamily="18" charset="0"/>
              </a:rPr>
              <a:t> details of the exception</a:t>
            </a:r>
          </a:p>
          <a:p>
            <a:pPr lvl="1">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When? Where? What was different about that time? How did you/others approach things differently? What else was different?</a:t>
            </a:r>
          </a:p>
          <a:p>
            <a:endParaRPr lang="en-US" sz="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rPr>
              <a:t>Expand</a:t>
            </a:r>
            <a:r>
              <a:rPr lang="en-US" sz="2800" dirty="0">
                <a:latin typeface="Times New Roman" panose="02020603050405020304" pitchFamily="18" charset="0"/>
                <a:cs typeface="Times New Roman" panose="02020603050405020304" pitchFamily="18" charset="0"/>
              </a:rPr>
              <a:t> the exception</a:t>
            </a:r>
          </a:p>
          <a:p>
            <a:pPr lvl="1">
              <a:buFont typeface="Wingdings" panose="05000000000000000000" pitchFamily="2" charset="2"/>
              <a:buChar char="Ø"/>
            </a:pPr>
            <a:r>
              <a:rPr lang="en-US" sz="2500" dirty="0">
                <a:latin typeface="Times New Roman" panose="02020603050405020304" pitchFamily="18" charset="0"/>
                <a:cs typeface="Times New Roman" panose="02020603050405020304" pitchFamily="18" charset="0"/>
              </a:rPr>
              <a:t>What will it take for this to happen more often? What small step could you take to make it happen? </a:t>
            </a:r>
          </a:p>
          <a:p>
            <a:pPr marL="0" indent="0" fontAlgn="ctr">
              <a:buNone/>
            </a:pPr>
            <a:r>
              <a:rPr lang="en-US" sz="2000" dirty="0">
                <a:latin typeface="Times New Roman" panose="02020603050405020304" pitchFamily="18" charset="0"/>
                <a:cs typeface="Times New Roman" panose="02020603050405020304" pitchFamily="18" charset="0"/>
              </a:rPr>
              <a:t>							</a:t>
            </a:r>
          </a:p>
          <a:p>
            <a:endParaRPr lang="en-US" sz="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685800"/>
            <a:ext cx="1905000" cy="762000"/>
          </a:xfrm>
          <a:prstGeom prst="rect">
            <a:avLst/>
          </a:prstGeom>
        </p:spPr>
      </p:pic>
    </p:spTree>
    <p:extLst>
      <p:ext uri="{BB962C8B-B14F-4D97-AF65-F5344CB8AC3E}">
        <p14:creationId xmlns:p14="http://schemas.microsoft.com/office/powerpoint/2010/main" val="2218361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 y="-1"/>
            <a:ext cx="9067800" cy="779489"/>
          </a:xfrm>
        </p:spPr>
        <p:txBody>
          <a:bodyPr>
            <a:noAutofit/>
          </a:bodyPr>
          <a:lstStyle/>
          <a:p>
            <a:pPr algn="ctr"/>
            <a:r>
              <a:rPr lang="en-US" sz="3200" b="1" dirty="0">
                <a:latin typeface="Times New Roman" pitchFamily="18" charset="0"/>
                <a:cs typeface="Times New Roman" pitchFamily="18" charset="0"/>
              </a:rPr>
              <a:t>Illustration: Building on Exceptions</a:t>
            </a:r>
            <a:endParaRPr lang="en-US" sz="3200" b="1" dirty="0"/>
          </a:p>
        </p:txBody>
      </p:sp>
      <p:sp>
        <p:nvSpPr>
          <p:cNvPr id="16387" name="Content Placeholder 2"/>
          <p:cNvSpPr>
            <a:spLocks noGrp="1"/>
          </p:cNvSpPr>
          <p:nvPr>
            <p:ph idx="1"/>
          </p:nvPr>
        </p:nvSpPr>
        <p:spPr>
          <a:xfrm>
            <a:off x="685800" y="2286000"/>
            <a:ext cx="7772400" cy="4114800"/>
          </a:xfrm>
        </p:spPr>
        <p:txBody>
          <a:bodyPr/>
          <a:lstStyle/>
          <a:p>
            <a:pPr>
              <a:buNone/>
            </a:pPr>
            <a:endParaRPr lang="en-US" sz="2400" dirty="0">
              <a:solidFill>
                <a:srgbClr val="FFC000"/>
              </a:solidFill>
            </a:endParaRPr>
          </a:p>
        </p:txBody>
      </p:sp>
      <p:pic>
        <p:nvPicPr>
          <p:cNvPr id="4" name="Picture 1"/>
          <p:cNvPicPr>
            <a:picLocks noChangeAspect="1" noChangeArrowheads="1"/>
          </p:cNvPicPr>
          <p:nvPr/>
        </p:nvPicPr>
        <p:blipFill>
          <a:blip r:embed="rId3" cstate="print"/>
          <a:srcRect/>
          <a:stretch>
            <a:fillRect/>
          </a:stretch>
        </p:blipFill>
        <p:spPr bwMode="auto">
          <a:xfrm>
            <a:off x="91440" y="685800"/>
            <a:ext cx="8991600" cy="6172200"/>
          </a:xfrm>
          <a:prstGeom prst="rect">
            <a:avLst/>
          </a:prstGeom>
          <a:noFill/>
          <a:ln w="9525">
            <a:noFill/>
            <a:miter lim="800000"/>
            <a:headEnd/>
            <a:tailEnd/>
          </a:ln>
        </p:spPr>
      </p:pic>
    </p:spTree>
    <p:extLst>
      <p:ext uri="{BB962C8B-B14F-4D97-AF65-F5344CB8AC3E}">
        <p14:creationId xmlns:p14="http://schemas.microsoft.com/office/powerpoint/2010/main" val="957354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109603" y="-76200"/>
            <a:ext cx="8881997" cy="7010400"/>
          </a:xfrm>
        </p:spPr>
        <p:txBody>
          <a:bodyPr>
            <a:normAutofit lnSpcReduction="10000"/>
          </a:bodyPr>
          <a:lstStyle/>
          <a:p>
            <a:pPr>
              <a:buNone/>
            </a:pPr>
            <a:r>
              <a:rPr lang="en-US" sz="2800" dirty="0">
                <a:latin typeface="Times New Roman" panose="02020603050405020304" pitchFamily="18" charset="0"/>
                <a:cs typeface="Times New Roman" panose="02020603050405020304" pitchFamily="18" charset="0"/>
              </a:rPr>
              <a:t>	</a:t>
            </a:r>
          </a:p>
          <a:p>
            <a:pPr marL="0" indent="0" algn="ctr">
              <a:buNone/>
            </a:pPr>
            <a:r>
              <a:rPr lang="en-US" sz="3200" b="1" dirty="0">
                <a:latin typeface="Times New Roman" pitchFamily="18" charset="0"/>
                <a:cs typeface="Times New Roman" pitchFamily="18" charset="0"/>
              </a:rPr>
              <a:t>Video Example: Parent Consultation (preschool student) </a:t>
            </a:r>
          </a:p>
          <a:p>
            <a:pPr marL="0" indent="0" algn="ctr">
              <a:buNone/>
            </a:pPr>
            <a:r>
              <a:rPr lang="en-US" sz="3200" b="1" dirty="0">
                <a:latin typeface="Times New Roman" pitchFamily="18" charset="0"/>
                <a:cs typeface="Times New Roman" pitchFamily="18" charset="0"/>
              </a:rPr>
              <a:t>Deborah (parent) concerned about daughter’s “tantrums” at mealtimes </a:t>
            </a:r>
          </a:p>
          <a:p>
            <a:pPr marL="0" indent="0" algn="ctr">
              <a:buNone/>
            </a:pPr>
            <a:r>
              <a:rPr lang="en-US" sz="1000" b="1" dirty="0">
                <a:latin typeface="Times New Roman" pitchFamily="18" charset="0"/>
                <a:cs typeface="Times New Roman" pitchFamily="18" charset="0"/>
              </a:rPr>
              <a:t> </a:t>
            </a:r>
            <a:endParaRPr lang="en-US" sz="3200" i="1" dirty="0">
              <a:latin typeface="Times New Roman" pitchFamily="18" charset="0"/>
              <a:cs typeface="Times New Roman" pitchFamily="18" charset="0"/>
            </a:endParaRPr>
          </a:p>
          <a:p>
            <a:pPr marL="0" indent="0" fontAlgn="ctr">
              <a:buNone/>
            </a:pPr>
            <a:endParaRPr lang="en-US" sz="800" dirty="0">
              <a:latin typeface="Times New Roman" panose="02020603050405020304" pitchFamily="18" charset="0"/>
              <a:cs typeface="Times New Roman" panose="02020603050405020304" pitchFamily="18" charset="0"/>
            </a:endParaRPr>
          </a:p>
          <a:p>
            <a:pPr marL="0" indent="0" fontAlgn="ctr">
              <a:buNone/>
            </a:pPr>
            <a:r>
              <a:rPr lang="en-US" sz="2600" u="sng" dirty="0">
                <a:latin typeface="Times New Roman" panose="02020603050405020304" pitchFamily="18" charset="0"/>
                <a:cs typeface="Times New Roman" panose="02020603050405020304" pitchFamily="18" charset="0"/>
              </a:rPr>
              <a:t>Client Information</a:t>
            </a:r>
            <a:r>
              <a:rPr lang="en-US" sz="2600" dirty="0">
                <a:latin typeface="Times New Roman" panose="02020603050405020304" pitchFamily="18" charset="0"/>
                <a:cs typeface="Times New Roman" panose="02020603050405020304" pitchFamily="18" charset="0"/>
              </a:rPr>
              <a:t>: Deborah (parent), who lives in a homeless shelter, is very concerned about her daughter Shyla’s behavior during meals (throws her plate of food; screams and cries during meals). Shyla is 4 years old.</a:t>
            </a:r>
          </a:p>
          <a:p>
            <a:pPr marL="0" indent="0" fontAlgn="ctr">
              <a:buNone/>
            </a:pPr>
            <a:r>
              <a:rPr lang="en-US" sz="2000" dirty="0">
                <a:latin typeface="Times New Roman" panose="02020603050405020304" pitchFamily="18" charset="0"/>
                <a:cs typeface="Times New Roman" panose="02020603050405020304" pitchFamily="18" charset="0"/>
              </a:rPr>
              <a:t>						</a:t>
            </a:r>
          </a:p>
          <a:p>
            <a:pPr marL="0" indent="0" fontAlgn="ctr">
              <a:buNone/>
            </a:pPr>
            <a:r>
              <a:rPr lang="en-US" sz="2600" dirty="0">
                <a:latin typeface="Times New Roman" panose="02020603050405020304" pitchFamily="18" charset="0"/>
                <a:cs typeface="Times New Roman" panose="02020603050405020304" pitchFamily="18" charset="0"/>
              </a:rPr>
              <a:t>Video 1: Dr. Murphy explains the technique of building on exceptions.</a:t>
            </a:r>
          </a:p>
          <a:p>
            <a:pPr marL="0" indent="0" fontAlgn="ctr">
              <a:buNone/>
            </a:pPr>
            <a:endParaRPr lang="en-US" sz="2600" dirty="0">
              <a:latin typeface="Times New Roman" panose="02020603050405020304" pitchFamily="18" charset="0"/>
              <a:cs typeface="Times New Roman" panose="02020603050405020304" pitchFamily="18" charset="0"/>
            </a:endParaRPr>
          </a:p>
          <a:p>
            <a:pPr marL="0" indent="0" fontAlgn="ctr">
              <a:buNone/>
            </a:pPr>
            <a:r>
              <a:rPr lang="en-US" sz="2600" dirty="0">
                <a:latin typeface="Times New Roman" panose="02020603050405020304" pitchFamily="18" charset="0"/>
                <a:cs typeface="Times New Roman" panose="02020603050405020304" pitchFamily="18" charset="0"/>
              </a:rPr>
              <a:t>Video 2: Dr. Murphy explores exceptions to the meal time problem by asking what is different about the times when Shelia does better during meal time.</a:t>
            </a:r>
          </a:p>
          <a:p>
            <a:endParaRPr lang="en-US" sz="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011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839200" cy="838199"/>
          </a:xfrm>
        </p:spPr>
        <p:txBody>
          <a:bodyPr>
            <a:normAutofit fontScale="90000"/>
          </a:bodyPr>
          <a:lstStyle/>
          <a:p>
            <a:pPr algn="ctr"/>
            <a:r>
              <a:rPr lang="en-US" sz="3200" b="1" dirty="0">
                <a:latin typeface="Times New Roman" panose="02020603050405020304" pitchFamily="18" charset="0"/>
                <a:cs typeface="Times New Roman" panose="02020603050405020304" pitchFamily="18" charset="0"/>
              </a:rPr>
              <a:t>Build on Exceptions:</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Parent Consultation—Explaining the Technique</a:t>
            </a:r>
          </a:p>
        </p:txBody>
      </p:sp>
      <p:sp>
        <p:nvSpPr>
          <p:cNvPr id="3" name="Content Placeholder 2"/>
          <p:cNvSpPr>
            <a:spLocks noGrp="1"/>
          </p:cNvSpPr>
          <p:nvPr>
            <p:ph idx="1"/>
          </p:nvPr>
        </p:nvSpPr>
        <p:spPr>
          <a:xfrm>
            <a:off x="0" y="14478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4211670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1"/>
            <a:ext cx="8839200" cy="838199"/>
          </a:xfrm>
        </p:spPr>
        <p:txBody>
          <a:bodyPr>
            <a:noAutofit/>
          </a:bodyPr>
          <a:lstStyle/>
          <a:p>
            <a:pPr algn="ctr"/>
            <a:r>
              <a:rPr lang="en-US" sz="3200" b="1" dirty="0">
                <a:latin typeface="Times New Roman" panose="02020603050405020304" pitchFamily="18" charset="0"/>
                <a:cs typeface="Times New Roman" panose="02020603050405020304" pitchFamily="18" charset="0"/>
              </a:rPr>
              <a:t>Build on Exceptions:</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Parent Consultation—Searching for Exceptions</a:t>
            </a:r>
            <a:endParaRPr lang="en-US" sz="3200" b="1" dirty="0"/>
          </a:p>
        </p:txBody>
      </p:sp>
      <p:sp>
        <p:nvSpPr>
          <p:cNvPr id="3" name="Content Placeholder 2"/>
          <p:cNvSpPr>
            <a:spLocks noGrp="1"/>
          </p:cNvSpPr>
          <p:nvPr>
            <p:ph idx="1"/>
          </p:nvPr>
        </p:nvSpPr>
        <p:spPr>
          <a:xfrm>
            <a:off x="0" y="14478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314139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152400" y="-228600"/>
            <a:ext cx="8915400" cy="7239000"/>
          </a:xfrm>
        </p:spPr>
        <p:txBody>
          <a:bodyPr>
            <a:normAutofit/>
          </a:bodyPr>
          <a:lstStyle/>
          <a:p>
            <a:pPr>
              <a:buNone/>
            </a:pPr>
            <a:r>
              <a:rPr lang="en-US" sz="2800" dirty="0">
                <a:latin typeface="Times New Roman" panose="02020603050405020304" pitchFamily="18" charset="0"/>
                <a:cs typeface="Times New Roman" panose="02020603050405020304" pitchFamily="18" charset="0"/>
              </a:rPr>
              <a:t>	</a:t>
            </a:r>
          </a:p>
          <a:p>
            <a:pPr marL="0" indent="0" algn="ctr">
              <a:buNone/>
            </a:pPr>
            <a:r>
              <a:rPr lang="en-US" sz="3600" b="1" dirty="0">
                <a:latin typeface="Times New Roman" pitchFamily="18" charset="0"/>
                <a:cs typeface="Times New Roman" pitchFamily="18" charset="0"/>
              </a:rPr>
              <a:t>Practice Exercise: </a:t>
            </a:r>
          </a:p>
          <a:p>
            <a:pPr marL="0" indent="0" algn="ctr">
              <a:buNone/>
            </a:pPr>
            <a:r>
              <a:rPr lang="en-US" sz="3600" b="1" dirty="0">
                <a:latin typeface="Times New Roman" pitchFamily="18" charset="0"/>
                <a:cs typeface="Times New Roman" pitchFamily="18" charset="0"/>
              </a:rPr>
              <a:t>Building on Exceptions with Carlos (age 16)</a:t>
            </a:r>
          </a:p>
          <a:p>
            <a:pPr marL="0" indent="0" algn="ctr">
              <a:buNone/>
            </a:pPr>
            <a:r>
              <a:rPr lang="en-US" sz="3000" b="1" dirty="0">
                <a:latin typeface="Times New Roman" panose="02020603050405020304" pitchFamily="18" charset="0"/>
                <a:cs typeface="Times New Roman" panose="02020603050405020304" pitchFamily="18" charset="0"/>
              </a:rPr>
              <a:t>(Individually or in small groups)</a:t>
            </a:r>
          </a:p>
          <a:p>
            <a:pPr marL="0" indent="0" algn="ctr">
              <a:buNone/>
            </a:pPr>
            <a:endParaRPr lang="en-US" sz="800" dirty="0">
              <a:latin typeface="Times New Roman" panose="02020603050405020304" pitchFamily="18" charset="0"/>
              <a:cs typeface="Times New Roman" panose="02020603050405020304" pitchFamily="18" charset="0"/>
            </a:endParaRPr>
          </a:p>
          <a:p>
            <a:pPr marL="0" indent="0">
              <a:buNone/>
            </a:pPr>
            <a:r>
              <a:rPr lang="en-US" sz="2800" u="sng" dirty="0">
                <a:latin typeface="Times New Roman" panose="02020603050405020304" pitchFamily="18" charset="0"/>
                <a:cs typeface="Times New Roman" panose="02020603050405020304" pitchFamily="18" charset="0"/>
              </a:rPr>
              <a:t>Student Information</a:t>
            </a:r>
            <a:r>
              <a:rPr lang="en-US" sz="2800" dirty="0">
                <a:latin typeface="Times New Roman" panose="02020603050405020304" pitchFamily="18" charset="0"/>
                <a:cs typeface="Times New Roman" panose="02020603050405020304" pitchFamily="18" charset="0"/>
              </a:rPr>
              <a:t>: Carlos, age 16, struggling with depression; Desired future includes going to bed by midnight and waking up by 7:00am on school days, eating breakfast in morning, and calling friends more often.</a:t>
            </a:r>
          </a:p>
          <a:p>
            <a:pPr marL="0" indent="0">
              <a:buNone/>
            </a:pPr>
            <a:endParaRPr lang="en-US" sz="800" u="sng" dirty="0">
              <a:latin typeface="Times New Roman" panose="02020603050405020304" pitchFamily="18" charset="0"/>
              <a:cs typeface="Times New Roman" panose="02020603050405020304" pitchFamily="18" charset="0"/>
            </a:endParaRPr>
          </a:p>
          <a:p>
            <a:pPr marL="0" indent="0">
              <a:buNone/>
            </a:pPr>
            <a:r>
              <a:rPr lang="en-US" sz="2800" u="sng" dirty="0">
                <a:latin typeface="Times New Roman" panose="02020603050405020304" pitchFamily="18" charset="0"/>
                <a:cs typeface="Times New Roman" panose="02020603050405020304" pitchFamily="18" charset="0"/>
              </a:rPr>
              <a:t>Exercise Instructions</a:t>
            </a:r>
            <a:r>
              <a:rPr lang="en-US" sz="2800" dirty="0">
                <a:latin typeface="Times New Roman" panose="02020603050405020304" pitchFamily="18" charset="0"/>
                <a:cs typeface="Times New Roman" panose="02020603050405020304" pitchFamily="18" charset="0"/>
              </a:rPr>
              <a:t>: As an individual or small group, think about and list how you would go about identifying, exploring, and expanding an “exception” with Carlos. </a:t>
            </a:r>
          </a:p>
          <a:p>
            <a:pPr lvl="1">
              <a:buFont typeface="Wingdings" panose="05000000000000000000" pitchFamily="2" charset="2"/>
              <a:buChar char="Ø"/>
            </a:pPr>
            <a:endParaRPr lang="en-US" sz="2500" dirty="0">
              <a:solidFill>
                <a:srgbClr val="FF0000"/>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500" dirty="0">
              <a:solidFill>
                <a:srgbClr val="FF0000"/>
              </a:solidFill>
              <a:latin typeface="Times New Roman" panose="02020603050405020304" pitchFamily="18" charset="0"/>
              <a:cs typeface="Times New Roman" panose="02020603050405020304" pitchFamily="18" charset="0"/>
            </a:endParaRPr>
          </a:p>
          <a:p>
            <a:pPr marL="0" indent="0" fontAlgn="ctr">
              <a:buNone/>
            </a:pPr>
            <a:r>
              <a:rPr lang="en-US" sz="2000" dirty="0">
                <a:latin typeface="Times New Roman" panose="02020603050405020304" pitchFamily="18" charset="0"/>
                <a:cs typeface="Times New Roman" panose="02020603050405020304" pitchFamily="18" charset="0"/>
              </a:rPr>
              <a:t>							</a:t>
            </a:r>
          </a:p>
          <a:p>
            <a:endParaRPr lang="en-US" sz="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6619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76200"/>
            <a:ext cx="9067800" cy="1066800"/>
          </a:xfrm>
        </p:spPr>
        <p:txBody>
          <a:bodyPr>
            <a:noAutofit/>
          </a:bodyPr>
          <a:lstStyle/>
          <a:p>
            <a:pPr algn="ctr"/>
            <a:r>
              <a:rPr lang="en-US" sz="3200" b="1" dirty="0">
                <a:latin typeface="Times New Roman" panose="02020603050405020304" pitchFamily="18" charset="0"/>
                <a:cs typeface="Times New Roman" panose="02020603050405020304" pitchFamily="18" charset="0"/>
              </a:rPr>
              <a:t>Self-Modeling (“Video Exceptions”) </a:t>
            </a:r>
            <a:br>
              <a:rPr lang="en-US" sz="3200" b="1"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106680" y="1066800"/>
            <a:ext cx="8763000" cy="5791200"/>
          </a:xfrm>
        </p:spPr>
        <p:txBody>
          <a:bodyPr>
            <a:noAutofit/>
          </a:bodyPr>
          <a:lstStyle/>
          <a:p>
            <a:pPr marL="609600" indent="-609600">
              <a:lnSpc>
                <a:spcPct val="90000"/>
              </a:lnSpc>
              <a:buNone/>
            </a:pPr>
            <a:r>
              <a:rPr lang="en-US" sz="2800" dirty="0">
                <a:latin typeface="Times New Roman" panose="02020603050405020304" pitchFamily="18" charset="0"/>
                <a:cs typeface="Times New Roman" panose="02020603050405020304" pitchFamily="18" charset="0"/>
              </a:rPr>
              <a:t>		</a:t>
            </a:r>
            <a:endParaRPr lang="en-US" altLang="en-US" sz="1000" i="1" dirty="0">
              <a:latin typeface="Times New Roman" panose="02020603050405020304" pitchFamily="18" charset="0"/>
              <a:ea typeface="Times New Roman" panose="02020603050405020304" pitchFamily="18" charset="0"/>
              <a:cs typeface="Times New Roman" panose="02020603050405020304" pitchFamily="18" charset="0"/>
            </a:endParaRPr>
          </a:p>
          <a:p>
            <a:pPr marL="609600" indent="-609600">
              <a:lnSpc>
                <a:spcPct val="90000"/>
              </a:lnSpc>
              <a:buNone/>
            </a:pPr>
            <a:r>
              <a:rPr lang="en-US" sz="2800" dirty="0">
                <a:latin typeface="Times New Roman" panose="02020603050405020304" pitchFamily="18" charset="0"/>
                <a:cs typeface="Times New Roman" panose="02020603050405020304" pitchFamily="18" charset="0"/>
              </a:rPr>
              <a:t>• 	Determine desired behavior(s) to be increased</a:t>
            </a:r>
          </a:p>
          <a:p>
            <a:pPr marL="609600" indent="-609600">
              <a:lnSpc>
                <a:spcPct val="90000"/>
              </a:lnSpc>
              <a:buNone/>
            </a:pPr>
            <a:endParaRPr lang="en-US" sz="800" dirty="0">
              <a:latin typeface="Times New Roman" panose="02020603050405020304" pitchFamily="18" charset="0"/>
              <a:cs typeface="Times New Roman" panose="02020603050405020304" pitchFamily="18" charset="0"/>
            </a:endParaRPr>
          </a:p>
          <a:p>
            <a:pPr marL="609600" indent="-609600">
              <a:lnSpc>
                <a:spcPct val="90000"/>
              </a:lnSpc>
              <a:buNone/>
            </a:pPr>
            <a:r>
              <a:rPr lang="en-US" sz="2800" dirty="0">
                <a:latin typeface="Times New Roman" panose="02020603050405020304" pitchFamily="18" charset="0"/>
                <a:cs typeface="Times New Roman" panose="02020603050405020304" pitchFamily="18" charset="0"/>
              </a:rPr>
              <a:t>•	Videotape the student engaging in desired behavior(s) (prompted or unprompted)</a:t>
            </a:r>
          </a:p>
          <a:p>
            <a:pPr marL="609600" indent="-609600">
              <a:lnSpc>
                <a:spcPct val="90000"/>
              </a:lnSpc>
              <a:buNone/>
            </a:pPr>
            <a:endParaRPr lang="en-US" sz="800" dirty="0">
              <a:latin typeface="Times New Roman" panose="02020603050405020304" pitchFamily="18" charset="0"/>
              <a:cs typeface="Times New Roman" panose="02020603050405020304" pitchFamily="18" charset="0"/>
            </a:endParaRPr>
          </a:p>
          <a:p>
            <a:pPr marL="609600" indent="-609600">
              <a:buNone/>
            </a:pPr>
            <a:r>
              <a:rPr lang="en-US" sz="2800" dirty="0">
                <a:latin typeface="Times New Roman" panose="02020603050405020304" pitchFamily="18" charset="0"/>
                <a:cs typeface="Times New Roman" panose="02020603050405020304" pitchFamily="18" charset="0"/>
              </a:rPr>
              <a:t>•	Edit to create a short Greatest Hits video (1 to 3 minutes) showing examples of the student displaying the desired behavior in a few different situations</a:t>
            </a:r>
          </a:p>
          <a:p>
            <a:pPr marL="609600" indent="-609600">
              <a:lnSpc>
                <a:spcPct val="90000"/>
              </a:lnSpc>
              <a:buNone/>
            </a:pPr>
            <a:endParaRPr lang="en-US" sz="800" dirty="0">
              <a:latin typeface="Times New Roman" panose="02020603050405020304" pitchFamily="18" charset="0"/>
              <a:cs typeface="Times New Roman" panose="02020603050405020304" pitchFamily="18" charset="0"/>
            </a:endParaRPr>
          </a:p>
          <a:p>
            <a:pPr marL="609600" indent="-609600">
              <a:lnSpc>
                <a:spcPct val="90000"/>
              </a:lnSpc>
              <a:buNone/>
            </a:pPr>
            <a:r>
              <a:rPr lang="en-US" sz="2800" dirty="0">
                <a:latin typeface="Times New Roman" panose="02020603050405020304" pitchFamily="18" charset="0"/>
                <a:cs typeface="Times New Roman" panose="02020603050405020304" pitchFamily="18" charset="0"/>
              </a:rPr>
              <a:t>•	Have student view tape every other school day (5 or 6 times) over a two-week period</a:t>
            </a:r>
          </a:p>
          <a:p>
            <a:pPr marL="609600" indent="-609600">
              <a:lnSpc>
                <a:spcPct val="90000"/>
              </a:lnSpc>
              <a:buNone/>
            </a:pPr>
            <a:endParaRPr lang="en-US" sz="1000" dirty="0">
              <a:latin typeface="Times New Roman" panose="02020603050405020304" pitchFamily="18" charset="0"/>
              <a:cs typeface="Times New Roman" panose="02020603050405020304" pitchFamily="18" charset="0"/>
            </a:endParaRPr>
          </a:p>
          <a:p>
            <a:pPr marL="609600" indent="-609600">
              <a:lnSpc>
                <a:spcPct val="90000"/>
              </a:lnSpc>
              <a:buNone/>
            </a:pPr>
            <a:r>
              <a:rPr lang="en-US" sz="2800" dirty="0">
                <a:solidFill>
                  <a:srgbClr val="00B0F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*Applicable to ANY observable behavior (use phone, camcorder, …)</a:t>
            </a:r>
          </a:p>
          <a:p>
            <a:pPr marL="609600" indent="-609600">
              <a:buNone/>
            </a:pPr>
            <a:r>
              <a:rPr lang="en-US" sz="2800" dirty="0">
                <a:latin typeface="Times New Roman" panose="02020603050405020304" pitchFamily="18" charset="0"/>
                <a:cs typeface="Times New Roman" panose="02020603050405020304" pitchFamily="18" charset="0"/>
              </a:rPr>
              <a:t> </a:t>
            </a:r>
          </a:p>
          <a:p>
            <a:pPr marL="609600" indent="-609600">
              <a:lnSpc>
                <a:spcPct val="90000"/>
              </a:lnSpc>
              <a:buNone/>
            </a:pPr>
            <a:endParaRPr lang="en-US" sz="2800" dirty="0">
              <a:latin typeface="Times New Roman" panose="02020603050405020304" pitchFamily="18" charset="0"/>
              <a:cs typeface="Times New Roman" panose="02020603050405020304" pitchFamily="18" charset="0"/>
            </a:endParaRPr>
          </a:p>
          <a:p>
            <a:pPr marL="609600" indent="-609600">
              <a:lnSpc>
                <a:spcPct val="90000"/>
              </a:lnSpc>
              <a:buNone/>
            </a:pPr>
            <a:r>
              <a:rPr lang="en-US" sz="2800" dirty="0">
                <a:solidFill>
                  <a:srgbClr val="FFC000"/>
                </a:solidFill>
                <a:latin typeface="Times New Roman" panose="02020603050405020304" pitchFamily="18" charset="0"/>
                <a:cs typeface="Times New Roman" panose="02020603050405020304" pitchFamily="18" charset="0"/>
              </a:rPr>
              <a:t> </a:t>
            </a:r>
          </a:p>
          <a:p>
            <a:pPr marL="609600" indent="-609600">
              <a:lnSpc>
                <a:spcPct val="90000"/>
              </a:lnSpc>
              <a:buNone/>
            </a:pPr>
            <a:endParaRPr lang="en-US" sz="2800" dirty="0">
              <a:solidFill>
                <a:srgbClr val="FFC000"/>
              </a:solidFill>
              <a:latin typeface="Times New Roman" panose="02020603050405020304" pitchFamily="18" charset="0"/>
              <a:cs typeface="Times New Roman" panose="02020603050405020304" pitchFamily="18" charset="0"/>
            </a:endParaRPr>
          </a:p>
          <a:p>
            <a:pPr marL="609600" indent="-609600">
              <a:lnSpc>
                <a:spcPct val="90000"/>
              </a:lnSpc>
              <a:buNone/>
            </a:pPr>
            <a:r>
              <a:rPr lang="en-US" sz="2800" dirty="0">
                <a:solidFill>
                  <a:srgbClr val="FFC000"/>
                </a:solidFill>
                <a:latin typeface="Times New Roman" panose="02020603050405020304" pitchFamily="18" charset="0"/>
                <a:cs typeface="Times New Roman" panose="02020603050405020304" pitchFamily="18" charset="0"/>
              </a:rPr>
              <a:t>	</a:t>
            </a:r>
          </a:p>
          <a:p>
            <a:pPr marL="609600" indent="-609600">
              <a:lnSpc>
                <a:spcPct val="90000"/>
              </a:lnSpc>
              <a:buNone/>
            </a:pPr>
            <a:r>
              <a:rPr lang="en-US" sz="2800" dirty="0">
                <a:solidFill>
                  <a:srgbClr val="FFC000"/>
                </a:solidFill>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609600" indent="-609600" algn="ctr">
              <a:lnSpc>
                <a:spcPct val="90000"/>
              </a:lnSpc>
              <a:buFont typeface="Wingdings" pitchFamily="2" charset="2"/>
              <a:buNone/>
            </a:pPr>
            <a:endParaRPr lang="en-US" sz="2800" dirty="0">
              <a:latin typeface="Times New Roman" panose="02020603050405020304" pitchFamily="18" charset="0"/>
              <a:cs typeface="Times New Roman" panose="02020603050405020304" pitchFamily="18" charset="0"/>
            </a:endParaRPr>
          </a:p>
          <a:p>
            <a:pPr marL="609600" indent="-609600" algn="ctr">
              <a:lnSpc>
                <a:spcPct val="90000"/>
              </a:lnSpc>
              <a:buFont typeface="Wingdings" pitchFamily="2" charset="2"/>
              <a:buNone/>
            </a:pPr>
            <a:endParaRPr lang="en-US" sz="2800" dirty="0">
              <a:latin typeface="Times New Roman" panose="02020603050405020304" pitchFamily="18" charset="0"/>
              <a:cs typeface="Times New Roman" panose="02020603050405020304" pitchFamily="18" charset="0"/>
            </a:endParaRPr>
          </a:p>
          <a:p>
            <a:pPr marL="609600" lvl="0" indent="-609600">
              <a:lnSpc>
                <a:spcPct val="90000"/>
              </a:lnSpc>
              <a:buNone/>
            </a:pPr>
            <a:r>
              <a:rPr lang="en-US" sz="2800" dirty="0">
                <a:latin typeface="Times New Roman" panose="02020603050405020304" pitchFamily="18" charset="0"/>
                <a:cs typeface="Times New Roman" panose="02020603050405020304" pitchFamily="18" charset="0"/>
              </a:rPr>
              <a:t>	</a:t>
            </a:r>
          </a:p>
          <a:p>
            <a:pPr marL="742950" indent="-742950">
              <a:buFontTx/>
              <a:buNone/>
            </a:pPr>
            <a:endParaRPr lang="en-US" sz="2800" dirty="0">
              <a:latin typeface="Times New Roman" panose="02020603050405020304" pitchFamily="18" charset="0"/>
              <a:cs typeface="Times New Roman" panose="02020603050405020304" pitchFamily="18" charset="0"/>
            </a:endParaRPr>
          </a:p>
        </p:txBody>
      </p:sp>
      <p:pic>
        <p:nvPicPr>
          <p:cNvPr id="4" name="Picture 2" descr="C:\Documents and Settings\UCA\My Documents\My Pictures\e84fb880a2d5dac0[1].jpg"/>
          <p:cNvPicPr>
            <a:picLocks noChangeAspect="1" noChangeArrowheads="1"/>
          </p:cNvPicPr>
          <p:nvPr/>
        </p:nvPicPr>
        <p:blipFill>
          <a:blip r:embed="rId3" cstate="print"/>
          <a:srcRect/>
          <a:stretch>
            <a:fillRect/>
          </a:stretch>
        </p:blipFill>
        <p:spPr bwMode="auto">
          <a:xfrm>
            <a:off x="4648200" y="685800"/>
            <a:ext cx="1775460" cy="838200"/>
          </a:xfrm>
          <a:prstGeom prst="rect">
            <a:avLst/>
          </a:prstGeom>
          <a:noFill/>
        </p:spPr>
      </p:pic>
    </p:spTree>
    <p:extLst>
      <p:ext uri="{BB962C8B-B14F-4D97-AF65-F5344CB8AC3E}">
        <p14:creationId xmlns:p14="http://schemas.microsoft.com/office/powerpoint/2010/main" val="1276138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839200" cy="838199"/>
          </a:xfrm>
        </p:spPr>
        <p:txBody>
          <a:bodyPr>
            <a:noAutofit/>
          </a:bodyPr>
          <a:lstStyle/>
          <a:p>
            <a:pPr algn="ctr"/>
            <a:r>
              <a:rPr lang="en-US" sz="2400" b="1" dirty="0">
                <a:latin typeface="Times New Roman" panose="02020603050405020304" pitchFamily="18" charset="0"/>
                <a:cs typeface="Times New Roman" panose="02020603050405020304" pitchFamily="18" charset="0"/>
              </a:rPr>
              <a:t>“Video Exceptions” (Self-Modeling): Aaron, age 10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Diagnosis: Down’s Syndrome with autistic features</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Reason for Referral: Increased social withdrawal, noncompliance  </a:t>
            </a:r>
            <a:endParaRPr lang="en-US" sz="2400" b="1" dirty="0"/>
          </a:p>
        </p:txBody>
      </p:sp>
      <p:sp>
        <p:nvSpPr>
          <p:cNvPr id="3" name="Content Placeholder 2"/>
          <p:cNvSpPr>
            <a:spLocks noGrp="1"/>
          </p:cNvSpPr>
          <p:nvPr>
            <p:ph idx="1"/>
          </p:nvPr>
        </p:nvSpPr>
        <p:spPr>
          <a:xfrm>
            <a:off x="0" y="1447800"/>
            <a:ext cx="9144000" cy="4724400"/>
          </a:xfrm>
        </p:spPr>
        <p:txBody>
          <a:bodyPr/>
          <a:lstStyle/>
          <a:p>
            <a:pPr>
              <a:buNone/>
            </a:pPr>
            <a:r>
              <a:rPr lang="en-US" dirty="0"/>
              <a:t>	</a:t>
            </a:r>
            <a:endParaRPr lang="en-US" sz="4000" dirty="0"/>
          </a:p>
          <a:p>
            <a:pPr>
              <a:buNone/>
            </a:pPr>
            <a:endParaRPr lang="en-US" sz="1800" dirty="0"/>
          </a:p>
          <a:p>
            <a:pPr>
              <a:buNone/>
            </a:pPr>
            <a:endParaRPr lang="en-US" sz="1800" dirty="0"/>
          </a:p>
          <a:p>
            <a:pPr>
              <a:buNone/>
            </a:pPr>
            <a:endParaRPr lang="en-US" sz="1800" dirty="0">
              <a:solidFill>
                <a:srgbClr val="FFFFFF"/>
              </a:solidFill>
            </a:endParaRPr>
          </a:p>
          <a:p>
            <a:pPr>
              <a:buNone/>
            </a:pPr>
            <a:r>
              <a:rPr lang="en-US" sz="1800" dirty="0"/>
              <a:t> </a:t>
            </a:r>
            <a:endParaRPr lang="en-US" sz="1800" dirty="0">
              <a:hlinkClick r:id="rId3" action="ppaction://hlinkfile"/>
            </a:endParaRPr>
          </a:p>
          <a:p>
            <a:pPr>
              <a:buNone/>
            </a:pPr>
            <a:r>
              <a:rPr lang="en-US" sz="4000" dirty="0"/>
              <a:t>	</a:t>
            </a:r>
          </a:p>
        </p:txBody>
      </p:sp>
    </p:spTree>
    <p:extLst>
      <p:ext uri="{BB962C8B-B14F-4D97-AF65-F5344CB8AC3E}">
        <p14:creationId xmlns:p14="http://schemas.microsoft.com/office/powerpoint/2010/main" val="205912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81001"/>
            <a:ext cx="9105898" cy="838199"/>
          </a:xfrm>
        </p:spPr>
        <p:txBody>
          <a:bodyPr>
            <a:normAutofit fontScale="90000"/>
          </a:bodyPr>
          <a:lstStyle/>
          <a:p>
            <a:pPr algn="ctr"/>
            <a:r>
              <a:rPr lang="en-US" sz="3600" b="1" i="1" dirty="0">
                <a:latin typeface="Times New Roman" panose="02020603050405020304" pitchFamily="18" charset="0"/>
                <a:cs typeface="Times New Roman" panose="02020603050405020304" pitchFamily="18" charset="0"/>
              </a:rPr>
              <a:t>Quick Exercise: What Would You Want?</a:t>
            </a:r>
            <a:r>
              <a:rPr lang="en-US"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(Individually or in small groups)</a:t>
            </a:r>
            <a:r>
              <a:rPr lang="en-US" sz="3100" i="1" u="sng" dirty="0">
                <a:latin typeface="Times New Roman" panose="02020603050405020304" pitchFamily="18" charset="0"/>
                <a:cs typeface="Times New Roman" panose="02020603050405020304" pitchFamily="18" charset="0"/>
              </a:rPr>
              <a:t/>
            </a:r>
            <a:br>
              <a:rPr lang="en-US" sz="3100" i="1" u="sng" dirty="0">
                <a:latin typeface="Times New Roman" panose="02020603050405020304" pitchFamily="18" charset="0"/>
                <a:cs typeface="Times New Roman" panose="02020603050405020304" pitchFamily="18" charset="0"/>
              </a:rPr>
            </a:br>
            <a:endParaRPr lang="en-US"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1" y="1066800"/>
            <a:ext cx="8839200" cy="6096000"/>
          </a:xfrm>
        </p:spPr>
        <p:txBody>
          <a:bodyPr>
            <a:normAutofit fontScale="47500" lnSpcReduction="20000"/>
          </a:bodyPr>
          <a:lstStyle/>
          <a:p>
            <a:pPr marL="0" indent="0">
              <a:buNone/>
            </a:pPr>
            <a:endParaRPr lang="en-US" sz="750" dirty="0">
              <a:latin typeface="Times New Roman" panose="02020603050405020304" pitchFamily="18" charset="0"/>
              <a:cs typeface="Times New Roman" panose="02020603050405020304" pitchFamily="18" charset="0"/>
            </a:endParaRPr>
          </a:p>
          <a:p>
            <a:pPr marL="0" indent="0">
              <a:buNone/>
            </a:pPr>
            <a:r>
              <a:rPr lang="en-US" sz="5900" u="sng" dirty="0">
                <a:latin typeface="Times New Roman" panose="02020603050405020304" pitchFamily="18" charset="0"/>
                <a:cs typeface="Times New Roman" panose="02020603050405020304" pitchFamily="18" charset="0"/>
              </a:rPr>
              <a:t>Instructions</a:t>
            </a:r>
            <a:r>
              <a:rPr lang="en-US" sz="5900" dirty="0">
                <a:latin typeface="Times New Roman" panose="02020603050405020304" pitchFamily="18" charset="0"/>
                <a:cs typeface="Times New Roman" panose="02020603050405020304" pitchFamily="18" charset="0"/>
              </a:rPr>
              <a:t>: Take a moment to reflect on the following situation and questions:</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r>
              <a:rPr lang="en-US" sz="5900" u="sng" dirty="0">
                <a:latin typeface="Times New Roman" panose="02020603050405020304" pitchFamily="18" charset="0"/>
                <a:cs typeface="Times New Roman" panose="02020603050405020304" pitchFamily="18" charset="0"/>
              </a:rPr>
              <a:t>The Situation</a:t>
            </a:r>
            <a:r>
              <a:rPr lang="en-US" sz="5900" dirty="0">
                <a:latin typeface="Times New Roman" panose="02020603050405020304" pitchFamily="18" charset="0"/>
                <a:cs typeface="Times New Roman" panose="02020603050405020304" pitchFamily="18" charset="0"/>
              </a:rPr>
              <a:t>: Imagine that you are assigned to talk to someone you’ve never met about something that you find uncomfortable, embarrassing, or shameful. You are nervous about how this person will view you and treat you.</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5900" u="sng" dirty="0">
                <a:latin typeface="Times New Roman" panose="02020603050405020304" pitchFamily="18" charset="0"/>
                <a:cs typeface="Times New Roman" panose="02020603050405020304" pitchFamily="18" charset="0"/>
              </a:rPr>
              <a:t>The Questions</a:t>
            </a:r>
            <a:r>
              <a:rPr lang="en-US" sz="59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5900" dirty="0">
                <a:latin typeface="Times New Roman" panose="02020603050405020304" pitchFamily="18" charset="0"/>
                <a:cs typeface="Times New Roman" panose="02020603050405020304" pitchFamily="18" charset="0"/>
              </a:rPr>
              <a:t>What would you need from them in order to talk openly and honestly about your concern?</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5900" dirty="0">
                <a:latin typeface="Times New Roman" panose="02020603050405020304" pitchFamily="18" charset="0"/>
                <a:cs typeface="Times New Roman" panose="02020603050405020304" pitchFamily="18" charset="0"/>
              </a:rPr>
              <a:t>How would you want them to relate to you?</a:t>
            </a:r>
            <a:endParaRPr lang="en-US" sz="2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5900" dirty="0">
                <a:latin typeface="Times New Roman" panose="02020603050405020304" pitchFamily="18" charset="0"/>
                <a:cs typeface="Times New Roman" panose="02020603050405020304" pitchFamily="18" charset="0"/>
              </a:rPr>
              <a:t>What might they say or do that would convince you that it would be okay (or even helpful) to talk with them about it?</a:t>
            </a:r>
            <a:endParaRPr lang="en-US" sz="1700" dirty="0">
              <a:solidFill>
                <a:schemeClr val="accent2">
                  <a:lumMod val="60000"/>
                  <a:lumOff val="40000"/>
                </a:schemeClr>
              </a:solidFill>
              <a:cs typeface="Times New Roman" panose="02020603050405020304" pitchFamily="18" charset="0"/>
            </a:endParaRPr>
          </a:p>
          <a:p>
            <a:pPr marL="0" indent="0">
              <a:buNone/>
            </a:pPr>
            <a:r>
              <a:rPr lang="en-US" sz="3800" dirty="0">
                <a:solidFill>
                  <a:schemeClr val="accent1">
                    <a:lumMod val="50000"/>
                  </a:schemeClr>
                </a:solidFill>
                <a:cs typeface="Times New Roman" panose="02020603050405020304" pitchFamily="18" charset="0"/>
              </a:rPr>
              <a:t>Adapted from: Madsen, W. C., &amp; Gillespie, K. </a:t>
            </a:r>
            <a:r>
              <a:rPr lang="en-US" sz="3800" i="1" dirty="0">
                <a:solidFill>
                  <a:schemeClr val="accent1">
                    <a:lumMod val="50000"/>
                  </a:schemeClr>
                </a:solidFill>
                <a:cs typeface="Times New Roman" panose="02020603050405020304" pitchFamily="18" charset="0"/>
              </a:rPr>
              <a:t>Collaborative helping</a:t>
            </a:r>
            <a:r>
              <a:rPr lang="en-US" sz="3800" dirty="0">
                <a:solidFill>
                  <a:schemeClr val="accent1">
                    <a:lumMod val="50000"/>
                  </a:schemeClr>
                </a:solidFill>
                <a:cs typeface="Times New Roman" panose="02020603050405020304" pitchFamily="18" charset="0"/>
              </a:rPr>
              <a:t>. Hoboken, NJ: Wiley.</a:t>
            </a:r>
            <a:endParaRPr lang="en-US" sz="38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7638"/>
            <a:ext cx="914400" cy="67682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400" y="152400"/>
            <a:ext cx="914400" cy="676822"/>
          </a:xfrm>
          <a:prstGeom prst="rect">
            <a:avLst/>
          </a:prstGeom>
        </p:spPr>
      </p:pic>
    </p:spTree>
    <p:extLst>
      <p:ext uri="{BB962C8B-B14F-4D97-AF65-F5344CB8AC3E}">
        <p14:creationId xmlns:p14="http://schemas.microsoft.com/office/powerpoint/2010/main" val="29984895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990600"/>
          </a:xfrm>
        </p:spPr>
        <p:txBody>
          <a:bodyPr>
            <a:normAutofit fontScale="90000"/>
          </a:bodyPr>
          <a:lstStyle/>
          <a:p>
            <a:pPr algn="ctr"/>
            <a:r>
              <a:rPr lang="en-US" sz="3600" b="1" i="1" dirty="0">
                <a:latin typeface="Times New Roman" panose="02020603050405020304" pitchFamily="18" charset="0"/>
                <a:cs typeface="Times New Roman" panose="02020603050405020304" pitchFamily="18" charset="0"/>
              </a:rPr>
              <a:t/>
            </a:r>
            <a:br>
              <a:rPr lang="en-US" sz="3600" b="1" i="1" dirty="0">
                <a:latin typeface="Times New Roman" panose="02020603050405020304" pitchFamily="18" charset="0"/>
                <a:cs typeface="Times New Roman" panose="02020603050405020304" pitchFamily="18" charset="0"/>
              </a:rPr>
            </a:br>
            <a:r>
              <a:rPr lang="en-US" sz="3100" b="1" i="1" dirty="0">
                <a:latin typeface="Times New Roman" panose="02020603050405020304" pitchFamily="18" charset="0"/>
                <a:cs typeface="Times New Roman" panose="02020603050405020304" pitchFamily="18" charset="0"/>
              </a:rPr>
              <a:t> </a:t>
            </a:r>
            <a:br>
              <a:rPr lang="en-US" sz="3100" b="1" i="1" dirty="0">
                <a:latin typeface="Times New Roman" panose="02020603050405020304" pitchFamily="18" charset="0"/>
                <a:cs typeface="Times New Roman" panose="02020603050405020304" pitchFamily="18" charset="0"/>
              </a:rPr>
            </a:br>
            <a:r>
              <a:rPr lang="en-US" sz="3000" b="1" dirty="0">
                <a:solidFill>
                  <a:schemeClr val="accent6"/>
                </a:solidFill>
                <a:latin typeface="Times New Roman" panose="02020603050405020304" pitchFamily="18" charset="0"/>
                <a:cs typeface="Times New Roman" panose="02020603050405020304" pitchFamily="18" charset="0"/>
              </a:rPr>
              <a:t>WSASP Webinar 1 Homework (</a:t>
            </a:r>
            <a:r>
              <a:rPr lang="en-US" sz="3000" b="1" u="sng" dirty="0">
                <a:solidFill>
                  <a:schemeClr val="accent6"/>
                </a:solidFill>
                <a:latin typeface="Times New Roman" panose="02020603050405020304" pitchFamily="18" charset="0"/>
                <a:cs typeface="Times New Roman" panose="02020603050405020304" pitchFamily="18" charset="0"/>
              </a:rPr>
              <a:t>Skill/Technique</a:t>
            </a:r>
            <a:r>
              <a:rPr lang="en-US" sz="3000" b="1" dirty="0">
                <a:solidFill>
                  <a:schemeClr val="accent6"/>
                </a:solidFill>
                <a:latin typeface="Times New Roman" panose="02020603050405020304" pitchFamily="18" charset="0"/>
                <a:cs typeface="Times New Roman" panose="02020603050405020304" pitchFamily="18" charset="0"/>
              </a:rPr>
              <a:t>: Building Collaborative, Culturally Responsive Relationships)</a:t>
            </a:r>
            <a:r>
              <a:rPr lang="en-US" b="1" i="1" dirty="0">
                <a:solidFill>
                  <a:schemeClr val="accent6"/>
                </a:solidFill>
                <a:latin typeface="Times New Roman" panose="02020603050405020304" pitchFamily="18" charset="0"/>
                <a:cs typeface="Times New Roman" panose="02020603050405020304" pitchFamily="18" charset="0"/>
              </a:rPr>
              <a:t/>
            </a:r>
            <a:br>
              <a:rPr lang="en-US" b="1" i="1" dirty="0">
                <a:solidFill>
                  <a:schemeClr val="accent6"/>
                </a:solidFill>
                <a:latin typeface="Times New Roman" panose="02020603050405020304" pitchFamily="18" charset="0"/>
                <a:cs typeface="Times New Roman" panose="02020603050405020304" pitchFamily="18" charset="0"/>
              </a:rPr>
            </a:br>
            <a:r>
              <a:rPr lang="en-US" sz="2900" i="1" u="sng" dirty="0">
                <a:latin typeface="Times New Roman" panose="02020603050405020304" pitchFamily="18" charset="0"/>
                <a:cs typeface="Times New Roman" panose="02020603050405020304" pitchFamily="18" charset="0"/>
              </a:rPr>
              <a:t/>
            </a:r>
            <a:br>
              <a:rPr lang="en-US" sz="2900" i="1" u="sng" dirty="0">
                <a:latin typeface="Times New Roman" panose="02020603050405020304" pitchFamily="18" charset="0"/>
                <a:cs typeface="Times New Roman" panose="02020603050405020304" pitchFamily="18" charset="0"/>
              </a:rPr>
            </a:br>
            <a:r>
              <a:rPr lang="en-US" sz="4400" i="1" u="sng"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990600"/>
            <a:ext cx="8763000" cy="5867400"/>
          </a:xfrm>
        </p:spPr>
        <p:txBody>
          <a:bodyPr>
            <a:noAutofit/>
          </a:bodyPr>
          <a:lstStyle/>
          <a:p>
            <a:pPr marL="0" indent="0">
              <a:lnSpc>
                <a:spcPct val="100000"/>
              </a:lnSpc>
              <a:buNone/>
            </a:pPr>
            <a:r>
              <a:rPr lang="en-US" sz="2500" dirty="0">
                <a:latin typeface="Times New Roman" panose="02020603050405020304" pitchFamily="18" charset="0"/>
                <a:cs typeface="Times New Roman" panose="02020603050405020304" pitchFamily="18" charset="0"/>
              </a:rPr>
              <a:t>Homework tasks help you learn and apply webinar content and techniques with yourself, students, caregivers (teachers, parents, others), or role-played clients. Complete the following tasks over the next 3 weeks:</a:t>
            </a:r>
            <a:endParaRPr lang="en-US" sz="2400"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Task #1 (Students/Clients):</a:t>
            </a:r>
            <a:r>
              <a:rPr lang="en-US" sz="2500" dirty="0">
                <a:latin typeface="Times New Roman" panose="02020603050405020304" pitchFamily="18" charset="0"/>
                <a:cs typeface="Times New Roman" panose="02020603050405020304" pitchFamily="18" charset="0"/>
              </a:rPr>
              <a:t> Implement one or more of the techniques we covered for building collaborative, culturally responsive relationships with students, teachers, parents, or others with whom you work (or with a role-played client/consultee).</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Task #2 (Now What?): </a:t>
            </a:r>
            <a:r>
              <a:rPr lang="en-US" sz="2500" dirty="0">
                <a:latin typeface="Times New Roman" panose="02020603050405020304" pitchFamily="18" charset="0"/>
                <a:cs typeface="Times New Roman" panose="02020603050405020304" pitchFamily="18" charset="0"/>
              </a:rPr>
              <a:t>On a scale of 0 to 10, where 0 is “not very likely” and 10 is “very likely,” how likely are you to use the technique(s) in your current or future work?</a:t>
            </a:r>
            <a:r>
              <a:rPr lang="en-US" sz="2500" b="1"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If you answered 4 or less, what would improve the likelihood of using the technique(s)? </a:t>
            </a:r>
          </a:p>
        </p:txBody>
      </p:sp>
      <p:sp>
        <p:nvSpPr>
          <p:cNvPr id="5" name="Rectangle 4"/>
          <p:cNvSpPr/>
          <p:nvPr/>
        </p:nvSpPr>
        <p:spPr>
          <a:xfrm>
            <a:off x="2286000" y="762000"/>
            <a:ext cx="4572000" cy="615553"/>
          </a:xfrm>
          <a:prstGeom prst="rect">
            <a:avLst/>
          </a:prstGeom>
        </p:spPr>
        <p:txBody>
          <a:bodyPr>
            <a:spAutoFit/>
          </a:bodyPr>
          <a:lstStyle/>
          <a:p>
            <a:pPr marL="0" lvl="0" indent="0" algn="ctr">
              <a:buNone/>
            </a:pP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600" dirty="0">
              <a:latin typeface="Times New Roman" pitchFamily="18" charset="0"/>
              <a:cs typeface="Times New Roman" pitchFamily="18" charset="0"/>
            </a:endParaRPr>
          </a:p>
        </p:txBody>
      </p:sp>
      <p:pic>
        <p:nvPicPr>
          <p:cNvPr id="8" name="Picture 7"/>
          <p:cNvPicPr/>
          <p:nvPr/>
        </p:nvPicPr>
        <p:blipFill>
          <a:blip r:embed="rId3" cstate="print"/>
          <a:srcRect/>
          <a:stretch>
            <a:fillRect/>
          </a:stretch>
        </p:blipFill>
        <p:spPr bwMode="auto">
          <a:xfrm>
            <a:off x="2971800" y="5791200"/>
            <a:ext cx="2743200" cy="796290"/>
          </a:xfrm>
          <a:prstGeom prst="rect">
            <a:avLst/>
          </a:prstGeom>
          <a:noFill/>
          <a:ln w="9525">
            <a:noFill/>
            <a:miter lim="800000"/>
            <a:headEnd/>
            <a:tailEnd/>
          </a:ln>
        </p:spPr>
      </p:pic>
    </p:spTree>
    <p:extLst>
      <p:ext uri="{BB962C8B-B14F-4D97-AF65-F5344CB8AC3E}">
        <p14:creationId xmlns:p14="http://schemas.microsoft.com/office/powerpoint/2010/main" val="11481065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1261"/>
            <a:ext cx="8991600" cy="687939"/>
          </a:xfrm>
        </p:spPr>
        <p:txBody>
          <a:bodyPr>
            <a:noAutofit/>
          </a:bodyPr>
          <a:lstStyle/>
          <a:p>
            <a:pPr algn="ct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t>
            </a:r>
            <a:r>
              <a:rPr lang="en-US" sz="2800" b="1" dirty="0">
                <a:solidFill>
                  <a:schemeClr val="accent6"/>
                </a:solidFill>
                <a:latin typeface="Times New Roman" panose="02020603050405020304" pitchFamily="18" charset="0"/>
                <a:cs typeface="Times New Roman" panose="02020603050405020304" pitchFamily="18" charset="0"/>
              </a:rPr>
              <a:t>WSASP </a:t>
            </a:r>
            <a:r>
              <a:rPr lang="en-US" sz="2700" b="1" dirty="0">
                <a:solidFill>
                  <a:schemeClr val="accent6"/>
                </a:solidFill>
                <a:latin typeface="Times New Roman" panose="02020603050405020304" pitchFamily="18" charset="0"/>
                <a:cs typeface="Times New Roman" panose="02020603050405020304" pitchFamily="18" charset="0"/>
              </a:rPr>
              <a:t>Webinar 1 Homework (</a:t>
            </a:r>
            <a:r>
              <a:rPr lang="en-US" sz="2700" b="1" u="sng" dirty="0">
                <a:solidFill>
                  <a:schemeClr val="accent6"/>
                </a:solidFill>
                <a:latin typeface="Times New Roman" panose="02020603050405020304" pitchFamily="18" charset="0"/>
                <a:cs typeface="Times New Roman" panose="02020603050405020304" pitchFamily="18" charset="0"/>
              </a:rPr>
              <a:t>Skill/Technique</a:t>
            </a:r>
            <a:r>
              <a:rPr lang="en-US" sz="2700" b="1" dirty="0">
                <a:solidFill>
                  <a:schemeClr val="accent6"/>
                </a:solidFill>
                <a:latin typeface="Times New Roman" panose="02020603050405020304" pitchFamily="18" charset="0"/>
                <a:cs typeface="Times New Roman" panose="02020603050405020304" pitchFamily="18" charset="0"/>
              </a:rPr>
              <a:t>: Obtaining a Detailed Description of the Desired Future)</a:t>
            </a:r>
            <a:r>
              <a:rPr lang="en-US" sz="2700" b="1" dirty="0">
                <a:latin typeface="Times New Roman" panose="02020603050405020304" pitchFamily="18" charset="0"/>
                <a:cs typeface="Times New Roman" panose="02020603050405020304" pitchFamily="18" charset="0"/>
              </a:rPr>
              <a:t> </a:t>
            </a:r>
            <a:r>
              <a:rPr lang="en-US" sz="3000" b="1" dirty="0">
                <a:solidFill>
                  <a:schemeClr val="tx1"/>
                </a:solidFill>
                <a:latin typeface="Times New Roman" panose="02020603050405020304" pitchFamily="18" charset="0"/>
                <a:cs typeface="Times New Roman" panose="02020603050405020304" pitchFamily="18" charset="0"/>
              </a:rPr>
              <a:t/>
            </a:r>
            <a:br>
              <a:rPr lang="en-US" sz="3000" b="1" dirty="0">
                <a:solidFill>
                  <a:schemeClr val="tx1"/>
                </a:solidFill>
                <a:latin typeface="Times New Roman" panose="02020603050405020304" pitchFamily="18" charset="0"/>
                <a:cs typeface="Times New Roman" panose="02020603050405020304" pitchFamily="18" charset="0"/>
              </a:rPr>
            </a:br>
            <a:r>
              <a:rPr lang="en-US" sz="3000" dirty="0">
                <a:solidFill>
                  <a:schemeClr val="tx1"/>
                </a:solidFill>
                <a:latin typeface="Times New Roman" panose="02020603050405020304" pitchFamily="18" charset="0"/>
                <a:cs typeface="Times New Roman" panose="02020603050405020304" pitchFamily="18" charset="0"/>
              </a:rPr>
              <a:t/>
            </a:r>
            <a:br>
              <a:rPr lang="en-US" sz="3000" dirty="0">
                <a:solidFill>
                  <a:schemeClr val="tx1"/>
                </a:solidFill>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r>
            <a:br>
              <a:rPr lang="en-US" sz="300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14400"/>
            <a:ext cx="8839200" cy="6172200"/>
          </a:xfrm>
        </p:spPr>
        <p:txBody>
          <a:bodyPr>
            <a:normAutofit fontScale="92500" lnSpcReduction="20000"/>
          </a:bodyPr>
          <a:lstStyle/>
          <a:p>
            <a:pPr marL="0" indent="0">
              <a:buNone/>
            </a:pPr>
            <a:r>
              <a:rPr lang="en-US" sz="2700" dirty="0">
                <a:latin typeface="Times New Roman" panose="02020603050405020304" pitchFamily="18" charset="0"/>
                <a:cs typeface="Times New Roman" panose="02020603050405020304" pitchFamily="18" charset="0"/>
              </a:rPr>
              <a:t>Homework tasks help you learn and apply webinar content and techniques with yourself and those you serve (or role-played clients). Complete the following tasks over the next 3 weeks:</a:t>
            </a: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#1 (Self):</a:t>
            </a:r>
            <a:r>
              <a:rPr lang="en-US" sz="2700" dirty="0">
                <a:latin typeface="Times New Roman" panose="02020603050405020304" pitchFamily="18" charset="0"/>
                <a:cs typeface="Times New Roman" panose="02020603050405020304" pitchFamily="18" charset="0"/>
              </a:rPr>
              <a:t> Pick an issue or area in your life that you would like to change or improve, then ask yourself the following questions to obtain a detailed description of your desired future and “next steps” toward your desired future in this area. </a:t>
            </a: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altLang="en-US" sz="2800" i="1" dirty="0">
                <a:latin typeface="Times New Roman" panose="02020603050405020304" pitchFamily="18" charset="0"/>
                <a:ea typeface="Calibri" panose="020F0502020204030204" pitchFamily="34" charset="0"/>
                <a:cs typeface="Times New Roman" panose="02020603050405020304" pitchFamily="18" charset="0"/>
              </a:rPr>
              <a:t>What are your best hopes for the future in this area of life? If you woke up tomorrow and your best hopes were achieved, what would that look like? What will you be doing differently? Who will notice? What small action will you take this week to move a little closer to your desired future?</a:t>
            </a:r>
            <a:r>
              <a:rPr lang="en-US" alt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latin typeface="Times New Roman" panose="02020603050405020304" pitchFamily="18" charset="0"/>
              <a:cs typeface="Times New Roman" panose="02020603050405020304" pitchFamily="18" charset="0"/>
            </a:endParaRP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#2 (Students/Clients):</a:t>
            </a:r>
            <a:r>
              <a:rPr lang="en-US" sz="2700" dirty="0">
                <a:latin typeface="Times New Roman" panose="02020603050405020304" pitchFamily="18" charset="0"/>
                <a:cs typeface="Times New Roman" panose="02020603050405020304" pitchFamily="18" charset="0"/>
              </a:rPr>
              <a:t> Complete the above task and questions with a student (or a role-played client).</a:t>
            </a: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#3 (Now What?): </a:t>
            </a:r>
            <a:r>
              <a:rPr lang="en-US" sz="2700" dirty="0">
                <a:latin typeface="Times New Roman" panose="02020603050405020304" pitchFamily="18" charset="0"/>
                <a:cs typeface="Times New Roman" panose="02020603050405020304" pitchFamily="18" charset="0"/>
              </a:rPr>
              <a:t>On a scale of 0 to 10, where 0 is “not very likely” and 10 is “very likely,” how likely are you to use this technique in your current or future work?</a:t>
            </a:r>
            <a:r>
              <a:rPr lang="en-US" sz="2700" b="1"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If you answered 4 or less, what would improve the likelihood of using it? </a:t>
            </a:r>
          </a:p>
        </p:txBody>
      </p:sp>
      <p:pic>
        <p:nvPicPr>
          <p:cNvPr id="4" name="Picture 2" descr="C:\Documents and Settings\UCA\My Documents\My Pictures\goals.jpg"/>
          <p:cNvPicPr>
            <a:picLocks noChangeAspect="1" noChangeArrowheads="1"/>
          </p:cNvPicPr>
          <p:nvPr/>
        </p:nvPicPr>
        <p:blipFill>
          <a:blip r:embed="rId3" cstate="print"/>
          <a:srcRect/>
          <a:stretch>
            <a:fillRect/>
          </a:stretch>
        </p:blipFill>
        <p:spPr bwMode="auto">
          <a:xfrm>
            <a:off x="7848600" y="4419600"/>
            <a:ext cx="1162216" cy="1143000"/>
          </a:xfrm>
          <a:prstGeom prst="rect">
            <a:avLst/>
          </a:prstGeom>
          <a:noFill/>
        </p:spPr>
      </p:pic>
    </p:spTree>
    <p:extLst>
      <p:ext uri="{BB962C8B-B14F-4D97-AF65-F5344CB8AC3E}">
        <p14:creationId xmlns:p14="http://schemas.microsoft.com/office/powerpoint/2010/main" val="2760966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067800" cy="687939"/>
          </a:xfrm>
        </p:spPr>
        <p:txBody>
          <a:bodyPr>
            <a:noAutofit/>
          </a:bodyPr>
          <a:lstStyle/>
          <a:p>
            <a:pPr algn="ct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a:solidFill>
                  <a:schemeClr val="accent6"/>
                </a:solidFill>
                <a:latin typeface="Times New Roman" panose="02020603050405020304" pitchFamily="18" charset="0"/>
                <a:cs typeface="Times New Roman" panose="02020603050405020304" pitchFamily="18" charset="0"/>
              </a:rPr>
              <a:t>WSASP </a:t>
            </a:r>
            <a:r>
              <a:rPr lang="en-US" sz="2700" b="1" dirty="0">
                <a:solidFill>
                  <a:schemeClr val="accent6"/>
                </a:solidFill>
                <a:latin typeface="Times New Roman" panose="02020603050405020304" pitchFamily="18" charset="0"/>
                <a:cs typeface="Times New Roman" panose="02020603050405020304" pitchFamily="18" charset="0"/>
              </a:rPr>
              <a:t>Webinar 1 Homework (Building on Exceptions)</a:t>
            </a: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r>
            <a:br>
              <a:rPr lang="en-US" sz="300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62000"/>
            <a:ext cx="8839200" cy="6172200"/>
          </a:xfrm>
        </p:spPr>
        <p:txBody>
          <a:bodyPr>
            <a:normAutofit fontScale="92500" lnSpcReduction="10000"/>
          </a:bodyPr>
          <a:lstStyle/>
          <a:p>
            <a:pPr marL="0" indent="0">
              <a:buNone/>
            </a:pPr>
            <a:r>
              <a:rPr lang="en-US" sz="2700" dirty="0">
                <a:latin typeface="Times New Roman" panose="02020603050405020304" pitchFamily="18" charset="0"/>
                <a:cs typeface="Times New Roman" panose="02020603050405020304" pitchFamily="18" charset="0"/>
              </a:rPr>
              <a:t>Complete the following tasks over the next 3 weeks:</a:t>
            </a: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#1 (Self):</a:t>
            </a:r>
            <a:r>
              <a:rPr lang="en-US" sz="2700" dirty="0">
                <a:latin typeface="Times New Roman" panose="02020603050405020304" pitchFamily="18" charset="0"/>
                <a:cs typeface="Times New Roman" panose="02020603050405020304" pitchFamily="18" charset="0"/>
              </a:rPr>
              <a:t> Pick a problem or concern in your life, then ask yourself the following questions to elicit, explore, and expand on exceptions to the problem. </a:t>
            </a:r>
            <a:endParaRPr lang="en-US" sz="200" dirty="0">
              <a:latin typeface="Times New Roman" panose="02020603050405020304" pitchFamily="18" charset="0"/>
              <a:cs typeface="Times New Roman" panose="02020603050405020304" pitchFamily="18" charset="0"/>
            </a:endParaRPr>
          </a:p>
          <a:p>
            <a:pPr marL="0" indent="0">
              <a:buNone/>
            </a:pPr>
            <a:r>
              <a:rPr lang="en-US" altLang="en-US" sz="2400" i="1" u="sng" dirty="0">
                <a:latin typeface="Times New Roman" panose="02020603050405020304" pitchFamily="18" charset="0"/>
                <a:ea typeface="Calibri" panose="020F0502020204030204" pitchFamily="34" charset="0"/>
                <a:cs typeface="Times New Roman" panose="02020603050405020304" pitchFamily="18" charset="0"/>
              </a:rPr>
              <a:t>Elicit</a:t>
            </a:r>
            <a:r>
              <a:rPr lang="en-US" altLang="en-US" sz="2400" i="1" dirty="0">
                <a:latin typeface="Times New Roman" panose="02020603050405020304" pitchFamily="18" charset="0"/>
                <a:ea typeface="Calibri" panose="020F0502020204030204" pitchFamily="34" charset="0"/>
                <a:cs typeface="Times New Roman" panose="02020603050405020304" pitchFamily="18" charset="0"/>
              </a:rPr>
              <a:t>: Think of a recent time when the problem could have happened but did not happen, or a time when it was less noticeable than usual. </a:t>
            </a:r>
          </a:p>
          <a:p>
            <a:pPr marL="0" indent="0">
              <a:buNone/>
            </a:pPr>
            <a:r>
              <a:rPr lang="en-US" altLang="en-US" sz="2400" i="1" u="sng" dirty="0">
                <a:latin typeface="Times New Roman" panose="02020603050405020304" pitchFamily="18" charset="0"/>
                <a:ea typeface="Calibri" panose="020F0502020204030204" pitchFamily="34" charset="0"/>
                <a:cs typeface="Times New Roman" panose="02020603050405020304" pitchFamily="18" charset="0"/>
              </a:rPr>
              <a:t>Explore</a:t>
            </a:r>
            <a:r>
              <a:rPr lang="en-US" altLang="en-US" sz="2400" i="1" dirty="0">
                <a:latin typeface="Times New Roman" panose="02020603050405020304" pitchFamily="18" charset="0"/>
                <a:ea typeface="Calibri" panose="020F0502020204030204" pitchFamily="34" charset="0"/>
                <a:cs typeface="Times New Roman" panose="02020603050405020304" pitchFamily="18" charset="0"/>
              </a:rPr>
              <a:t>: What was different about that time? How did you approach things differently to make it happen? What else was different? </a:t>
            </a:r>
          </a:p>
          <a:p>
            <a:pPr marL="0" indent="0">
              <a:buNone/>
            </a:pPr>
            <a:r>
              <a:rPr lang="en-US" sz="2400" i="1" u="sng" dirty="0">
                <a:latin typeface="Times New Roman" panose="02020603050405020304" pitchFamily="18" charset="0"/>
                <a:cs typeface="Times New Roman" panose="02020603050405020304" pitchFamily="18" charset="0"/>
              </a:rPr>
              <a:t>Expand</a:t>
            </a:r>
            <a:r>
              <a:rPr lang="en-US" sz="2400" i="1" dirty="0">
                <a:latin typeface="Times New Roman" panose="02020603050405020304" pitchFamily="18" charset="0"/>
                <a:cs typeface="Times New Roman" panose="02020603050405020304" pitchFamily="18" charset="0"/>
              </a:rPr>
              <a:t>: Based on the information above, what can you do to next week to increase the frequency of exceptions to the problem? </a:t>
            </a:r>
            <a:endParaRPr lang="en-US" sz="2700" dirty="0">
              <a:latin typeface="Times New Roman" panose="02020603050405020304" pitchFamily="18" charset="0"/>
              <a:cs typeface="Times New Roman" panose="02020603050405020304" pitchFamily="18" charset="0"/>
            </a:endParaRP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#2 (Students/Clients):</a:t>
            </a:r>
            <a:r>
              <a:rPr lang="en-US" sz="2700" dirty="0">
                <a:latin typeface="Times New Roman" panose="02020603050405020304" pitchFamily="18" charset="0"/>
                <a:cs typeface="Times New Roman" panose="02020603050405020304" pitchFamily="18" charset="0"/>
              </a:rPr>
              <a:t> Complete the above task and questions with one of your students or clients (or a role-played client).</a:t>
            </a:r>
          </a:p>
          <a:p>
            <a:pPr marL="0" indent="0">
              <a:buNone/>
            </a:pPr>
            <a:endParaRPr lang="en-US" sz="200" dirty="0">
              <a:latin typeface="Times New Roman" panose="02020603050405020304" pitchFamily="18" charset="0"/>
              <a:cs typeface="Times New Roman" panose="02020603050405020304" pitchFamily="18" charset="0"/>
            </a:endParaRPr>
          </a:p>
          <a:p>
            <a:pPr marL="0" indent="0">
              <a:buNone/>
            </a:pPr>
            <a:r>
              <a:rPr lang="en-US" sz="2700" b="1" dirty="0">
                <a:latin typeface="Times New Roman" panose="02020603050405020304" pitchFamily="18" charset="0"/>
                <a:cs typeface="Times New Roman" panose="02020603050405020304" pitchFamily="18" charset="0"/>
              </a:rPr>
              <a:t>Task #3 (Now What?): </a:t>
            </a:r>
            <a:r>
              <a:rPr lang="en-US" sz="2700" dirty="0">
                <a:latin typeface="Times New Roman" panose="02020603050405020304" pitchFamily="18" charset="0"/>
                <a:cs typeface="Times New Roman" panose="02020603050405020304" pitchFamily="18" charset="0"/>
              </a:rPr>
              <a:t>On a scale of 0 to 10, where 0 is “not very likely” and 10 is “very likely,” how likely are you to use this technique in your current or future work?</a:t>
            </a:r>
            <a:r>
              <a:rPr lang="en-US" sz="2700" b="1"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If you answered 4 or less, what would improve the likelihood of using it? </a:t>
            </a:r>
          </a:p>
        </p:txBody>
      </p:sp>
    </p:spTree>
    <p:extLst>
      <p:ext uri="{BB962C8B-B14F-4D97-AF65-F5344CB8AC3E}">
        <p14:creationId xmlns:p14="http://schemas.microsoft.com/office/powerpoint/2010/main" val="768285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381000"/>
            <a:ext cx="7848600" cy="7962900"/>
          </a:xfrm>
        </p:spPr>
        <p:txBody>
          <a:bodyPr>
            <a:normAutofit/>
          </a:bodyPr>
          <a:lstStyle/>
          <a:p>
            <a:pPr>
              <a:buNone/>
            </a:pPr>
            <a:endParaRPr lang="en-US" sz="2800" dirty="0">
              <a:solidFill>
                <a:srgbClr val="FFC000"/>
              </a:solidFill>
            </a:endParaRP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lgn="ctr">
              <a:buNone/>
            </a:pPr>
            <a:r>
              <a:rPr lang="en-US" sz="6000" dirty="0">
                <a:latin typeface="Times New Roman" pitchFamily="18" charset="0"/>
                <a:cs typeface="Times New Roman" pitchFamily="18" charset="0"/>
              </a:rPr>
              <a:t>Q &amp; A</a:t>
            </a: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lgn="ctr">
              <a:buNone/>
            </a:pPr>
            <a:endParaRPr lang="en-US" sz="4400" dirty="0">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p:txBody>
      </p:sp>
      <p:sp>
        <p:nvSpPr>
          <p:cNvPr id="4" name="AutoShape 2" descr="Image result for pictures of sharing"/>
          <p:cNvSpPr>
            <a:spLocks noChangeAspect="1" noChangeArrowheads="1"/>
          </p:cNvSpPr>
          <p:nvPr/>
        </p:nvSpPr>
        <p:spPr bwMode="auto">
          <a:xfrm>
            <a:off x="-31750" y="-136525"/>
            <a:ext cx="1495425" cy="1123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2590800"/>
            <a:ext cx="2590800" cy="2438400"/>
          </a:xfrm>
          <a:prstGeom prst="rect">
            <a:avLst/>
          </a:prstGeom>
        </p:spPr>
      </p:pic>
    </p:spTree>
    <p:extLst>
      <p:ext uri="{BB962C8B-B14F-4D97-AF65-F5344CB8AC3E}">
        <p14:creationId xmlns:p14="http://schemas.microsoft.com/office/powerpoint/2010/main" val="4046115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76200" y="-152400"/>
            <a:ext cx="8964460" cy="6934200"/>
          </a:xfrm>
        </p:spPr>
        <p:txBody>
          <a:bodyPr>
            <a:normAutofit fontScale="92500"/>
          </a:bodyPr>
          <a:lstStyle/>
          <a:p>
            <a:pPr>
              <a:buNone/>
            </a:pPr>
            <a:endParaRPr lang="en-US" sz="2800" dirty="0">
              <a:solidFill>
                <a:srgbClr val="FFC000"/>
              </a:solidFill>
            </a:endParaRPr>
          </a:p>
          <a:p>
            <a:pPr marL="0" indent="0" algn="ctr">
              <a:buNone/>
            </a:pPr>
            <a:r>
              <a:rPr lang="en-US" sz="3600" dirty="0">
                <a:latin typeface="Times New Roman" pitchFamily="18" charset="0"/>
                <a:cs typeface="Times New Roman" pitchFamily="18" charset="0"/>
              </a:rPr>
              <a:t> </a:t>
            </a:r>
          </a:p>
          <a:p>
            <a:pPr marL="0" indent="0" algn="ctr">
              <a:buNone/>
            </a:pPr>
            <a:endParaRPr lang="en-US" sz="3600" dirty="0">
              <a:solidFill>
                <a:srgbClr val="FFC000"/>
              </a:solidFill>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a:p>
            <a:pPr marL="0" indent="0" algn="ctr">
              <a:buNone/>
            </a:pPr>
            <a:r>
              <a:rPr lang="en-US" sz="3600" dirty="0">
                <a:latin typeface="Times New Roman" pitchFamily="18" charset="0"/>
                <a:cs typeface="Times New Roman" pitchFamily="18" charset="0"/>
              </a:rPr>
              <a:t>This workshop is only as good as its future application. Take a minute to think about </a:t>
            </a:r>
          </a:p>
          <a:p>
            <a:pPr marL="0" indent="0" algn="ctr">
              <a:buNone/>
            </a:pPr>
            <a:r>
              <a:rPr lang="en-US" sz="3600" u="sng" dirty="0">
                <a:latin typeface="Times New Roman" pitchFamily="18" charset="0"/>
                <a:cs typeface="Times New Roman" pitchFamily="18" charset="0"/>
              </a:rPr>
              <a:t>one or two techniques</a:t>
            </a:r>
            <a:r>
              <a:rPr lang="en-US" sz="3600" dirty="0">
                <a:latin typeface="Times New Roman" pitchFamily="18" charset="0"/>
                <a:cs typeface="Times New Roman" pitchFamily="18" charset="0"/>
              </a:rPr>
              <a:t> from our session that you </a:t>
            </a:r>
          </a:p>
          <a:p>
            <a:pPr marL="0" indent="0" algn="ctr">
              <a:buNone/>
            </a:pPr>
            <a:r>
              <a:rPr lang="en-US" sz="3600" dirty="0">
                <a:latin typeface="Times New Roman" pitchFamily="18" charset="0"/>
                <a:cs typeface="Times New Roman" pitchFamily="18" charset="0"/>
              </a:rPr>
              <a:t>want to try out during your next week of work…</a:t>
            </a:r>
          </a:p>
          <a:p>
            <a:pPr marL="0" indent="0" algn="ctr">
              <a:buNone/>
            </a:pPr>
            <a:endParaRPr lang="en-US" sz="900" dirty="0">
              <a:latin typeface="Times New Roman" pitchFamily="18" charset="0"/>
              <a:cs typeface="Times New Roman" pitchFamily="18" charset="0"/>
            </a:endParaRPr>
          </a:p>
          <a:p>
            <a:pPr marL="0" indent="0" algn="ctr">
              <a:buNone/>
            </a:pPr>
            <a:r>
              <a:rPr lang="en-US" sz="3600" dirty="0">
                <a:latin typeface="Times New Roman" pitchFamily="18" charset="0"/>
                <a:cs typeface="Times New Roman" pitchFamily="18" charset="0"/>
              </a:rPr>
              <a:t>and  </a:t>
            </a:r>
            <a:r>
              <a:rPr lang="en-US" sz="4300" dirty="0">
                <a:latin typeface="Times New Roman" pitchFamily="18" charset="0"/>
                <a:cs typeface="Times New Roman" pitchFamily="18" charset="0"/>
              </a:rPr>
              <a:t>JUST DO IT!</a:t>
            </a:r>
          </a:p>
          <a:p>
            <a:pPr marL="0" indent="0" algn="ctr">
              <a:buNone/>
            </a:pPr>
            <a:endParaRPr lang="en-US" sz="1100" dirty="0">
              <a:latin typeface="Times New Roman" pitchFamily="18" charset="0"/>
              <a:cs typeface="Times New Roman" pitchFamily="18" charset="0"/>
            </a:endParaRPr>
          </a:p>
          <a:p>
            <a:pPr marL="0" indent="0" algn="ctr">
              <a:buNone/>
            </a:pPr>
            <a:r>
              <a:rPr lang="en-US" sz="5400" dirty="0">
                <a:latin typeface="Times New Roman" pitchFamily="18" charset="0"/>
                <a:cs typeface="Times New Roman" pitchFamily="18" charset="0"/>
              </a:rPr>
              <a:t>THANK YOU. JM</a:t>
            </a:r>
          </a:p>
          <a:p>
            <a:pPr marL="0" indent="0" algn="ctr">
              <a:buNone/>
            </a:pPr>
            <a:r>
              <a:rPr lang="en-US" sz="2600" b="1" dirty="0">
                <a:latin typeface="Times New Roman" pitchFamily="18" charset="0"/>
                <a:cs typeface="Times New Roman" pitchFamily="18" charset="0"/>
              </a:rPr>
              <a:t>Email: </a:t>
            </a:r>
            <a:r>
              <a:rPr lang="en-US" sz="2600" b="1" dirty="0">
                <a:latin typeface="Times New Roman" pitchFamily="18" charset="0"/>
                <a:cs typeface="Times New Roman" pitchFamily="18" charset="0"/>
                <a:hlinkClick r:id="rId3"/>
              </a:rPr>
              <a:t>jmurphy@uca.edu</a:t>
            </a:r>
            <a:r>
              <a:rPr lang="en-US" sz="2600" b="1" dirty="0">
                <a:latin typeface="Times New Roman" pitchFamily="18" charset="0"/>
                <a:cs typeface="Times New Roman" pitchFamily="18" charset="0"/>
              </a:rPr>
              <a:t>      Website: </a:t>
            </a:r>
            <a:r>
              <a:rPr lang="en-US" sz="2600" b="1" dirty="0">
                <a:latin typeface="Times New Roman" pitchFamily="18" charset="0"/>
                <a:cs typeface="Times New Roman" pitchFamily="18" charset="0"/>
                <a:hlinkClick r:id="rId4"/>
              </a:rPr>
              <a:t>www.drjohnmurphy.com</a:t>
            </a:r>
            <a:endParaRPr lang="en-US" sz="2600" dirty="0"/>
          </a:p>
          <a:p>
            <a:pPr marL="0" indent="0" algn="ctr">
              <a:buNone/>
            </a:pPr>
            <a:endParaRPr lang="en-US" sz="26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buNone/>
            </a:pPr>
            <a:endParaRPr lang="en-US" sz="800" dirty="0">
              <a:solidFill>
                <a:srgbClr val="FFC000"/>
              </a:solidFill>
              <a:latin typeface="Times New Roman" pitchFamily="18" charset="0"/>
              <a:cs typeface="Times New Roman" pitchFamily="18" charset="0"/>
            </a:endParaRPr>
          </a:p>
          <a:p>
            <a:pPr marL="0" indent="0" algn="ctr">
              <a:buNone/>
            </a:pPr>
            <a:endParaRPr lang="en-US" altLang="en-US" sz="2800" i="1" dirty="0">
              <a:latin typeface="Arial" panose="020B0604020202020204" pitchFamily="34" charset="0"/>
              <a:ea typeface="Times New Roman" panose="02020603050405020304" pitchFamily="18" charset="0"/>
            </a:endParaRPr>
          </a:p>
        </p:txBody>
      </p:sp>
      <p:pic>
        <p:nvPicPr>
          <p:cNvPr id="2050" name="Picture 2" descr="Image result for just do it pictu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76200"/>
            <a:ext cx="40386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054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381000"/>
            <a:ext cx="9144000" cy="914399"/>
          </a:xfrm>
        </p:spPr>
        <p:txBody>
          <a:bodyPr>
            <a:normAutofit fontScale="90000"/>
          </a:bodyPr>
          <a:lstStyle/>
          <a:p>
            <a:r>
              <a:rPr lang="en-US" sz="3100" b="1" dirty="0">
                <a:latin typeface="Baskerville Old Face" panose="02020602080505020303" pitchFamily="18" charset="0"/>
                <a:cs typeface="Times New Roman" panose="02020603050405020304" pitchFamily="18" charset="0"/>
              </a:rPr>
              <a:t>Core Strategies of Brief Solution-Focused Counseling </a:t>
            </a:r>
            <a:br>
              <a:rPr lang="en-US" sz="3100" b="1" dirty="0">
                <a:latin typeface="Baskerville Old Face" panose="02020602080505020303" pitchFamily="18" charset="0"/>
                <a:cs typeface="Times New Roman" panose="02020603050405020304" pitchFamily="18" charset="0"/>
              </a:rPr>
            </a:br>
            <a:r>
              <a:rPr lang="en-US" sz="3100" b="1" dirty="0">
                <a:latin typeface="Baskerville Old Face" panose="02020602080505020303" pitchFamily="18" charset="0"/>
                <a:cs typeface="Times New Roman" panose="02020603050405020304" pitchFamily="18" charset="0"/>
              </a:rPr>
              <a:t>in Schools: A Toolbox of Practical Techniques</a:t>
            </a:r>
            <a:r>
              <a:rPr lang="en-US" sz="2800" b="1" dirty="0">
                <a:latin typeface="Baskerville Old Face" panose="02020602080505020303" pitchFamily="18" charset="0"/>
              </a:rPr>
              <a:t/>
            </a:r>
            <a:br>
              <a:rPr lang="en-US" sz="2800" b="1" dirty="0">
                <a:latin typeface="Baskerville Old Face" panose="02020602080505020303" pitchFamily="18" charset="0"/>
              </a:rPr>
            </a:br>
            <a:endParaRPr lang="en-US" sz="1800" b="1" dirty="0">
              <a:latin typeface="Baskerville Old Face" panose="02020602080505020303" pitchFamily="18" charset="0"/>
            </a:endParaRPr>
          </a:p>
        </p:txBody>
      </p:sp>
      <p:sp>
        <p:nvSpPr>
          <p:cNvPr id="4099" name="Rectangle 3"/>
          <p:cNvSpPr>
            <a:spLocks noGrp="1" noChangeArrowheads="1"/>
          </p:cNvSpPr>
          <p:nvPr>
            <p:ph type="subTitle" idx="1"/>
          </p:nvPr>
        </p:nvSpPr>
        <p:spPr>
          <a:xfrm>
            <a:off x="76200" y="1219200"/>
            <a:ext cx="9067800" cy="5753101"/>
          </a:xfrm>
        </p:spPr>
        <p:txBody>
          <a:bodyPr>
            <a:normAutofit fontScale="92500" lnSpcReduction="10000"/>
          </a:bodyPr>
          <a:lstStyle/>
          <a:p>
            <a:pPr eaLnBrk="1" hangingPunct="1"/>
            <a:endParaRPr lang="en-US" sz="800" i="1" dirty="0">
              <a:latin typeface="Times New Roman" pitchFamily="18" charset="0"/>
              <a:cs typeface="Times New Roman" pitchFamily="18" charset="0"/>
            </a:endParaRPr>
          </a:p>
          <a:p>
            <a:pPr eaLnBrk="1" hangingPunct="1"/>
            <a:endParaRPr lang="en-US" sz="2400" b="1" i="1" dirty="0">
              <a:latin typeface="Times New Roman" pitchFamily="18" charset="0"/>
              <a:cs typeface="Times New Roman" pitchFamily="18" charset="0"/>
            </a:endParaRPr>
          </a:p>
          <a:p>
            <a:pPr eaLnBrk="1" hangingPunct="1"/>
            <a:endParaRPr lang="en-US" sz="2400" b="1" i="1" dirty="0">
              <a:latin typeface="Times New Roman" pitchFamily="18" charset="0"/>
              <a:cs typeface="Times New Roman" pitchFamily="18" charset="0"/>
            </a:endParaRPr>
          </a:p>
          <a:p>
            <a:pPr eaLnBrk="1" hangingPunct="1"/>
            <a:r>
              <a:rPr lang="en-US" sz="2400" b="1" i="1" dirty="0">
                <a:latin typeface="Times New Roman" pitchFamily="18" charset="0"/>
                <a:cs typeface="Times New Roman" pitchFamily="18" charset="0"/>
              </a:rPr>
              <a:t>John J. Murphy, Ph.D.</a:t>
            </a:r>
          </a:p>
          <a:p>
            <a:r>
              <a:rPr lang="en-US" sz="2400" b="1" i="1" dirty="0">
                <a:latin typeface="Times New Roman" pitchFamily="18" charset="0"/>
                <a:cs typeface="Times New Roman" pitchFamily="18" charset="0"/>
              </a:rPr>
              <a:t>Translating Research into Practice</a:t>
            </a:r>
            <a:endParaRPr lang="en-US" sz="2400" b="1" dirty="0">
              <a:latin typeface="Times New Roman" pitchFamily="18" charset="0"/>
              <a:cs typeface="Times New Roman" pitchFamily="18" charset="0"/>
            </a:endParaRPr>
          </a:p>
          <a:p>
            <a:pPr eaLnBrk="1" hangingPunct="1"/>
            <a:r>
              <a:rPr lang="en-US" sz="2400" b="1" i="1" dirty="0">
                <a:latin typeface="Times New Roman" pitchFamily="18" charset="0"/>
                <a:cs typeface="Times New Roman" pitchFamily="18" charset="0"/>
              </a:rPr>
              <a:t>University of Central Arkansas (USA)</a:t>
            </a:r>
          </a:p>
          <a:p>
            <a:pPr eaLnBrk="1" hangingPunct="1"/>
            <a:r>
              <a:rPr lang="en-US" sz="800" b="1" i="1" dirty="0">
                <a:latin typeface="Times New Roman" pitchFamily="18" charset="0"/>
                <a:cs typeface="Times New Roman" pitchFamily="18" charset="0"/>
              </a:rPr>
              <a:t> </a:t>
            </a:r>
          </a:p>
          <a:p>
            <a:pPr eaLnBrk="1" hangingPunct="1"/>
            <a:r>
              <a:rPr lang="en-US" sz="2400" b="1" dirty="0">
                <a:latin typeface="Times New Roman" pitchFamily="18" charset="0"/>
                <a:cs typeface="Times New Roman" pitchFamily="18" charset="0"/>
              </a:rPr>
              <a:t>E: </a:t>
            </a:r>
            <a:r>
              <a:rPr lang="en-US" sz="2400" b="1" dirty="0">
                <a:latin typeface="Times New Roman" pitchFamily="18" charset="0"/>
                <a:cs typeface="Times New Roman" pitchFamily="18" charset="0"/>
                <a:hlinkClick r:id="rId3"/>
              </a:rPr>
              <a:t>jmurphy@uca.edu</a:t>
            </a:r>
            <a:r>
              <a:rPr lang="en-US" sz="2400" b="1" dirty="0">
                <a:latin typeface="Times New Roman" pitchFamily="18" charset="0"/>
                <a:cs typeface="Times New Roman" pitchFamily="18" charset="0"/>
              </a:rPr>
              <a:t>        Web: </a:t>
            </a:r>
            <a:r>
              <a:rPr lang="en-US" sz="2400" b="1" dirty="0">
                <a:latin typeface="Times New Roman" pitchFamily="18" charset="0"/>
                <a:cs typeface="Times New Roman" pitchFamily="18" charset="0"/>
                <a:hlinkClick r:id="rId4"/>
              </a:rPr>
              <a:t>www.drjohnmurphy.com</a:t>
            </a:r>
            <a:endParaRPr lang="en-US" sz="2400" b="1" dirty="0">
              <a:latin typeface="Times New Roman" pitchFamily="18" charset="0"/>
              <a:cs typeface="Times New Roman" pitchFamily="18" charset="0"/>
            </a:endParaRPr>
          </a:p>
          <a:p>
            <a:endParaRPr lang="en-US" sz="1100" dirty="0">
              <a:latin typeface="Baskerville Old Face" panose="02020602080505020303" pitchFamily="18" charset="0"/>
              <a:cs typeface="Times New Roman" panose="02020603050405020304" pitchFamily="18" charset="0"/>
            </a:endParaRPr>
          </a:p>
          <a:p>
            <a:pPr algn="l"/>
            <a:r>
              <a:rPr lang="en-US" sz="2400" dirty="0">
                <a:latin typeface="Baskerville Old Face" panose="02020602080505020303" pitchFamily="18" charset="0"/>
                <a:cs typeface="Times New Roman" panose="02020603050405020304" pitchFamily="18" charset="0"/>
              </a:rPr>
              <a:t>Participants will learn practical skills and strategies to help them:</a:t>
            </a:r>
            <a:endParaRPr lang="en-US" sz="2400" b="1" i="1" dirty="0">
              <a:latin typeface="Baskerville Old Face" panose="02020602080505020303" pitchFamily="18" charset="0"/>
              <a:cs typeface="Times New Roman" panose="02020603050405020304" pitchFamily="18" charset="0"/>
            </a:endParaRPr>
          </a:p>
          <a:p>
            <a:pPr algn="l"/>
            <a:r>
              <a:rPr lang="en-US" sz="2400" dirty="0">
                <a:latin typeface="Baskerville Old Face" panose="02020602080505020303" pitchFamily="18" charset="0"/>
                <a:cs typeface="Times New Roman" panose="02020603050405020304" pitchFamily="18" charset="0"/>
              </a:rPr>
              <a:t>1. Build collaborative, culturally responsive alliances with students and others. </a:t>
            </a:r>
          </a:p>
          <a:p>
            <a:pPr algn="l"/>
            <a:r>
              <a:rPr lang="en-US" sz="2400" dirty="0">
                <a:latin typeface="Baskerville Old Face" panose="02020602080505020303" pitchFamily="18" charset="0"/>
              </a:rPr>
              <a:t>2. Shift from problem talk to solution talk. </a:t>
            </a:r>
          </a:p>
          <a:p>
            <a:pPr algn="l"/>
            <a:r>
              <a:rPr lang="en-US" sz="2400" dirty="0">
                <a:latin typeface="Baskerville Old Face" panose="02020602080505020303" pitchFamily="18" charset="0"/>
              </a:rPr>
              <a:t>3. Develop practical goals that matter to students.</a:t>
            </a:r>
          </a:p>
          <a:p>
            <a:pPr algn="l"/>
            <a:r>
              <a:rPr lang="en-US" sz="2400" dirty="0">
                <a:latin typeface="Baskerville Old Face" panose="02020602080505020303" pitchFamily="18" charset="0"/>
              </a:rPr>
              <a:t>4. Identify and build on exceptions to the problem. </a:t>
            </a:r>
          </a:p>
          <a:p>
            <a:endParaRPr lang="en-US" sz="800" dirty="0">
              <a:latin typeface="Baskerville Old Face" panose="02020602080505020303" pitchFamily="18" charset="0"/>
            </a:endParaRPr>
          </a:p>
          <a:p>
            <a:r>
              <a:rPr lang="en-US" sz="2400" dirty="0">
                <a:latin typeface="Baskerville Old Face" panose="02020602080505020303" pitchFamily="18" charset="0"/>
              </a:rPr>
              <a:t>Washington State Association of School Psychologists (WSASP)</a:t>
            </a:r>
          </a:p>
          <a:p>
            <a:r>
              <a:rPr lang="en-US" sz="2400" dirty="0">
                <a:latin typeface="Baskerville Old Face" panose="02020602080505020303" pitchFamily="18" charset="0"/>
                <a:cs typeface="Times New Roman" panose="02020603050405020304" pitchFamily="18" charset="0"/>
              </a:rPr>
              <a:t>January 27</a:t>
            </a:r>
            <a:r>
              <a:rPr lang="en-US" sz="2400" baseline="30000" dirty="0">
                <a:latin typeface="Baskerville Old Face" panose="02020602080505020303" pitchFamily="18" charset="0"/>
                <a:cs typeface="Times New Roman" panose="02020603050405020304" pitchFamily="18" charset="0"/>
              </a:rPr>
              <a:t>th</a:t>
            </a:r>
            <a:r>
              <a:rPr lang="en-US" sz="2400" dirty="0">
                <a:latin typeface="Baskerville Old Face" panose="02020602080505020303" pitchFamily="18" charset="0"/>
                <a:cs typeface="Times New Roman" panose="02020603050405020304" pitchFamily="18" charset="0"/>
              </a:rPr>
              <a:t>, 2017: 9am-12pm PST</a:t>
            </a:r>
          </a:p>
          <a:p>
            <a:pPr eaLnBrk="1" hangingPunct="1"/>
            <a:endParaRPr lang="en-US" sz="2400" dirty="0">
              <a:latin typeface="Times New Roman" panose="02020603050405020304" pitchFamily="18" charset="0"/>
              <a:cs typeface="Times New Roman" panose="02020603050405020304" pitchFamily="18" charset="0"/>
            </a:endParaRPr>
          </a:p>
          <a:p>
            <a:pPr eaLnBrk="1" hangingPunct="1"/>
            <a:endParaRPr lang="en-US" sz="2800" i="1" dirty="0">
              <a:latin typeface="Times New Roman" pitchFamily="18" charset="0"/>
              <a:cs typeface="Times New Roman" pitchFamily="18" charset="0"/>
            </a:endParaRPr>
          </a:p>
        </p:txBody>
      </p:sp>
      <p:pic>
        <p:nvPicPr>
          <p:cNvPr id="4" name="Picture 3"/>
          <p:cNvPicPr/>
          <p:nvPr/>
        </p:nvPicPr>
        <p:blipFill>
          <a:blip r:embed="rId5" cstate="print"/>
          <a:srcRect/>
          <a:stretch>
            <a:fillRect/>
          </a:stretch>
        </p:blipFill>
        <p:spPr bwMode="auto">
          <a:xfrm>
            <a:off x="2743200" y="1143000"/>
            <a:ext cx="3581400" cy="990600"/>
          </a:xfrm>
          <a:prstGeom prst="rect">
            <a:avLst/>
          </a:prstGeom>
          <a:noFill/>
          <a:ln w="9525">
            <a:noFill/>
            <a:miter lim="800000"/>
            <a:headEnd/>
            <a:tailEnd/>
          </a:ln>
        </p:spPr>
      </p:pic>
    </p:spTree>
    <p:extLst>
      <p:ext uri="{BB962C8B-B14F-4D97-AF65-F5344CB8AC3E}">
        <p14:creationId xmlns:p14="http://schemas.microsoft.com/office/powerpoint/2010/main" val="289044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304800"/>
            <a:ext cx="9296400" cy="838200"/>
          </a:xfrm>
        </p:spPr>
        <p:txBody>
          <a:bodyPr>
            <a:noAutofit/>
          </a:bodyPr>
          <a:lstStyle/>
          <a:p>
            <a:pPr algn="ctr"/>
            <a:r>
              <a:rPr lang="en-US" sz="3000" b="1" dirty="0">
                <a:latin typeface="Times New Roman" panose="02020603050405020304" pitchFamily="18" charset="0"/>
                <a:cs typeface="Times New Roman" panose="02020603050405020304" pitchFamily="18" charset="0"/>
              </a:rPr>
              <a:t>Involve People by Building Collaborative,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Culturally Responsive Relationships</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811204"/>
            <a:ext cx="9067800" cy="904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Times New Roman" panose="02020603050405020304" pitchFamily="18" charset="0"/>
                <a:cs typeface="Times New Roman" panose="02020603050405020304" pitchFamily="18" charset="0"/>
              </a:rPr>
              <a:t>Adopt the “ambassador mindset” by approaching every interaction as a </a:t>
            </a:r>
            <a:r>
              <a:rPr lang="en-US" sz="3000" i="1" dirty="0">
                <a:latin typeface="Times New Roman" panose="02020603050405020304" pitchFamily="18" charset="0"/>
                <a:cs typeface="Times New Roman" panose="02020603050405020304" pitchFamily="18" charset="0"/>
              </a:rPr>
              <a:t>cross-cultural experience</a:t>
            </a:r>
            <a:r>
              <a:rPr lang="en-US" sz="3000" dirty="0">
                <a:latin typeface="Times New Roman" panose="02020603050405020304" pitchFamily="18" charset="0"/>
                <a:cs typeface="Times New Roman" panose="02020603050405020304" pitchFamily="18" charset="0"/>
              </a:rPr>
              <a:t> and every person as a </a:t>
            </a:r>
            <a:r>
              <a:rPr lang="en-US" sz="3000" i="1" dirty="0">
                <a:latin typeface="Times New Roman" panose="02020603050405020304" pitchFamily="18" charset="0"/>
                <a:cs typeface="Times New Roman" panose="02020603050405020304" pitchFamily="18" charset="0"/>
              </a:rPr>
              <a:t>culture of one</a:t>
            </a:r>
            <a:r>
              <a:rPr lang="en-US" sz="3000" dirty="0">
                <a:latin typeface="Times New Roman" panose="02020603050405020304" pitchFamily="18" charset="0"/>
                <a:cs typeface="Times New Roman" panose="02020603050405020304" pitchFamily="18" charset="0"/>
              </a:rPr>
              <a:t>. </a:t>
            </a:r>
            <a:endParaRPr lang="en-US" sz="3000" dirty="0">
              <a:solidFill>
                <a:srgbClr val="00B0F0"/>
              </a:solidFill>
              <a:latin typeface="Times New Roman" panose="02020603050405020304" pitchFamily="18" charset="0"/>
              <a:cs typeface="Times New Roman" panose="02020603050405020304" pitchFamily="18" charset="0"/>
            </a:endParaRPr>
          </a:p>
          <a:p>
            <a:pPr marL="214313" indent="-214313"/>
            <a:endParaRPr lang="en-US" sz="1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Listen to/validate people and their struggles</a:t>
            </a:r>
            <a:endParaRPr lang="en-US" sz="32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Ask questions from a position of “not knowing” and “respectful curiosity” (cultural humility)</a:t>
            </a:r>
            <a:endParaRPr lang="en-US" sz="1600" dirty="0">
              <a:latin typeface="Times New Roman" panose="02020603050405020304" pitchFamily="18" charset="0"/>
              <a:cs typeface="Times New Roman" panose="02020603050405020304" pitchFamily="18" charset="0"/>
            </a:endParaRPr>
          </a:p>
          <a:p>
            <a:pPr marL="214313" indent="-214313"/>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Compliment people for “what’s right” in themselves and their lives</a:t>
            </a:r>
          </a:p>
          <a:p>
            <a:pPr marL="457200" indent="-4572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Collect feedback at every contact (PCOMS)</a:t>
            </a:r>
          </a:p>
          <a:p>
            <a:pPr marL="1371600" lvl="2" indent="-457200">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www.heartandsoulofchange.com</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pic>
        <p:nvPicPr>
          <p:cNvPr id="6" name="Picture 2" descr="http://ts2.mm.bing.net/images/thumbnail.aspx?q=1433471682421&amp;id=d75197c9dca4450b532ff5f63803229c"/>
          <p:cNvPicPr>
            <a:picLocks noChangeAspect="1" noChangeArrowheads="1"/>
          </p:cNvPicPr>
          <p:nvPr/>
        </p:nvPicPr>
        <p:blipFill>
          <a:blip r:embed="rId3" cstate="print"/>
          <a:srcRect/>
          <a:stretch>
            <a:fillRect/>
          </a:stretch>
        </p:blipFill>
        <p:spPr bwMode="auto">
          <a:xfrm>
            <a:off x="1" y="5913749"/>
            <a:ext cx="1066800" cy="868051"/>
          </a:xfrm>
          <a:prstGeom prst="rect">
            <a:avLst/>
          </a:prstGeom>
          <a:noFill/>
        </p:spPr>
      </p:pic>
      <p:pic>
        <p:nvPicPr>
          <p:cNvPr id="7" name="Picture 6"/>
          <p:cNvPicPr/>
          <p:nvPr/>
        </p:nvPicPr>
        <p:blipFill>
          <a:blip r:embed="rId4" cstate="print"/>
          <a:srcRect/>
          <a:stretch>
            <a:fillRect/>
          </a:stretch>
        </p:blipFill>
        <p:spPr bwMode="auto">
          <a:xfrm>
            <a:off x="7467600" y="4876800"/>
            <a:ext cx="1600200" cy="1752600"/>
          </a:xfrm>
          <a:prstGeom prst="rect">
            <a:avLst/>
          </a:prstGeom>
          <a:noFill/>
          <a:ln w="9525">
            <a:noFill/>
            <a:miter lim="800000"/>
            <a:headEnd/>
            <a:tailEnd/>
          </a:ln>
        </p:spPr>
      </p:pic>
    </p:spTree>
    <p:extLst>
      <p:ext uri="{BB962C8B-B14F-4D97-AF65-F5344CB8AC3E}">
        <p14:creationId xmlns:p14="http://schemas.microsoft.com/office/powerpoint/2010/main" val="283513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6200" y="304800"/>
            <a:ext cx="9296400" cy="838200"/>
          </a:xfrm>
        </p:spPr>
        <p:txBody>
          <a:bodyPr>
            <a:noAutofit/>
          </a:bodyPr>
          <a:lstStyle/>
          <a:p>
            <a:pPr algn="ctr"/>
            <a:r>
              <a:rPr lang="en-US" sz="3000" b="1" dirty="0">
                <a:latin typeface="Times New Roman" panose="02020603050405020304" pitchFamily="18" charset="0"/>
                <a:cs typeface="Times New Roman" panose="02020603050405020304" pitchFamily="18" charset="0"/>
              </a:rPr>
              <a:t>Involve People by Building Collaborative,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Culturally Responsive Relationships</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0482" name="Rectangle 3"/>
          <p:cNvSpPr>
            <a:spLocks noGrp="1" noChangeArrowheads="1"/>
          </p:cNvSpPr>
          <p:nvPr>
            <p:ph type="body" idx="1"/>
          </p:nvPr>
        </p:nvSpPr>
        <p:spPr>
          <a:xfrm>
            <a:off x="0" y="2628900"/>
            <a:ext cx="9067800" cy="2971801"/>
          </a:xfrm>
        </p:spPr>
        <p:txBody>
          <a:bodyPr/>
          <a:lstStyle/>
          <a:p>
            <a:pPr>
              <a:buNone/>
            </a:pPr>
            <a:r>
              <a:rPr lang="en-US" dirty="0"/>
              <a:t>	</a:t>
            </a:r>
            <a:endParaRPr lang="en-US" sz="3600" dirty="0"/>
          </a:p>
        </p:txBody>
      </p:sp>
      <p:sp>
        <p:nvSpPr>
          <p:cNvPr id="2" name="Rectangle 2"/>
          <p:cNvSpPr>
            <a:spLocks noChangeArrowheads="1"/>
          </p:cNvSpPr>
          <p:nvPr/>
        </p:nvSpPr>
        <p:spPr bwMode="auto">
          <a:xfrm>
            <a:off x="0" y="0"/>
            <a:ext cx="9144000" cy="23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76200" y="1088203"/>
            <a:ext cx="9067800" cy="8494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000" dirty="0">
                <a:latin typeface="Times New Roman" panose="02020603050405020304" pitchFamily="18" charset="0"/>
                <a:cs typeface="Times New Roman" panose="02020603050405020304" pitchFamily="18" charset="0"/>
              </a:rPr>
              <a:t>Adopt the “ambassador mindset” by approaching every interaction as a </a:t>
            </a:r>
            <a:r>
              <a:rPr lang="en-US" sz="3000" i="1" dirty="0">
                <a:latin typeface="Times New Roman" panose="02020603050405020304" pitchFamily="18" charset="0"/>
                <a:cs typeface="Times New Roman" panose="02020603050405020304" pitchFamily="18" charset="0"/>
              </a:rPr>
              <a:t>cross-cultural experience</a:t>
            </a:r>
            <a:r>
              <a:rPr lang="en-US" sz="3000" dirty="0">
                <a:latin typeface="Times New Roman" panose="02020603050405020304" pitchFamily="18" charset="0"/>
                <a:cs typeface="Times New Roman" panose="02020603050405020304" pitchFamily="18" charset="0"/>
              </a:rPr>
              <a:t> and every person as a </a:t>
            </a:r>
            <a:r>
              <a:rPr lang="en-US" sz="3000" i="1" dirty="0">
                <a:latin typeface="Times New Roman" panose="02020603050405020304" pitchFamily="18" charset="0"/>
                <a:cs typeface="Times New Roman" panose="02020603050405020304" pitchFamily="18" charset="0"/>
              </a:rPr>
              <a:t>culture of one</a:t>
            </a:r>
            <a:r>
              <a:rPr lang="en-US" sz="3000" dirty="0">
                <a:latin typeface="Times New Roman" panose="02020603050405020304" pitchFamily="18" charset="0"/>
                <a:cs typeface="Times New Roman" panose="02020603050405020304" pitchFamily="18" charset="0"/>
              </a:rPr>
              <a:t>. </a:t>
            </a:r>
            <a:endParaRPr lang="en-US" sz="3000" dirty="0">
              <a:solidFill>
                <a:srgbClr val="00B0F0"/>
              </a:solidFill>
              <a:latin typeface="Times New Roman" panose="02020603050405020304" pitchFamily="18" charset="0"/>
              <a:cs typeface="Times New Roman" panose="02020603050405020304" pitchFamily="18" charset="0"/>
            </a:endParaRPr>
          </a:p>
          <a:p>
            <a:pPr marL="214313" indent="-214313"/>
            <a:endParaRPr lang="en-US" sz="10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Listen to/validate people and their struggles</a:t>
            </a:r>
            <a:endParaRPr lang="en-US" sz="3200" dirty="0">
              <a:solidFill>
                <a:schemeClr val="bg1">
                  <a:lumMod val="85000"/>
                </a:schemeClr>
              </a:solidFill>
              <a:latin typeface="Times New Roman" panose="02020603050405020304" pitchFamily="18" charset="0"/>
              <a:cs typeface="Times New Roman" panose="02020603050405020304" pitchFamily="18" charset="0"/>
            </a:endParaRPr>
          </a:p>
          <a:p>
            <a:endParaRPr lang="en-US" sz="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Ask questions from a position of “not knowing” and “respectful curiosity” (cultural humility)</a:t>
            </a:r>
            <a:r>
              <a:rPr lang="en-US" sz="1600" dirty="0">
                <a:latin typeface="Times New Roman" panose="02020603050405020304" pitchFamily="18" charset="0"/>
                <a:cs typeface="Times New Roman" panose="02020603050405020304" pitchFamily="18" charset="0"/>
              </a:rPr>
              <a:t> </a:t>
            </a:r>
            <a:r>
              <a:rPr lang="en-US" sz="2400" dirty="0">
                <a:solidFill>
                  <a:srgbClr val="00B0F0"/>
                </a:solidFill>
                <a:latin typeface="Times New Roman" panose="02020603050405020304" pitchFamily="18" charset="0"/>
                <a:cs typeface="Times New Roman" panose="02020603050405020304" pitchFamily="18" charset="0"/>
              </a:rPr>
              <a:t>(Videos)</a:t>
            </a:r>
          </a:p>
          <a:p>
            <a:pPr marL="214313" indent="-214313"/>
            <a:endParaRPr lang="en-US" sz="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Compliment people for “what’s right” in themselves and their lives</a:t>
            </a:r>
          </a:p>
          <a:p>
            <a:pPr marL="457200" indent="-457200">
              <a:buFont typeface="Arial" panose="020B0604020202020204" pitchFamily="34" charset="0"/>
              <a:buChar char="•"/>
            </a:pPr>
            <a:endParaRPr lang="en-US" sz="400" dirty="0">
              <a:solidFill>
                <a:schemeClr val="bg1">
                  <a:lumMod val="85000"/>
                </a:schemeClr>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a:solidFill>
                  <a:schemeClr val="bg1">
                    <a:lumMod val="85000"/>
                  </a:schemeClr>
                </a:solidFill>
                <a:latin typeface="Times New Roman" panose="02020603050405020304" pitchFamily="18" charset="0"/>
                <a:cs typeface="Times New Roman" panose="02020603050405020304" pitchFamily="18" charset="0"/>
              </a:rPr>
              <a:t>Collect feedback at every contact (PCOMS)</a:t>
            </a:r>
          </a:p>
          <a:p>
            <a:pPr marL="1371600" lvl="2" indent="-457200">
              <a:buFont typeface="Wingdings" panose="05000000000000000000" pitchFamily="2" charset="2"/>
              <a:buChar char="Ø"/>
            </a:pPr>
            <a:r>
              <a:rPr lang="en-US" sz="3000" dirty="0">
                <a:solidFill>
                  <a:schemeClr val="bg1">
                    <a:lumMod val="85000"/>
                  </a:schemeClr>
                </a:solidFill>
                <a:latin typeface="Times New Roman" panose="02020603050405020304" pitchFamily="18" charset="0"/>
                <a:cs typeface="Times New Roman" panose="02020603050405020304" pitchFamily="18" charset="0"/>
              </a:rPr>
              <a:t>www.heartandsoulofchange.com</a:t>
            </a:r>
          </a:p>
          <a:p>
            <a:endParaRPr lang="en-US" sz="3200" dirty="0">
              <a:solidFill>
                <a:schemeClr val="bg1">
                  <a:lumMod val="85000"/>
                </a:schemeClr>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lvl="1">
              <a:buFontTx/>
              <a:buNone/>
            </a:pPr>
            <a:endParaRPr lang="en-US" sz="3200" b="1" dirty="0">
              <a:latin typeface="Times New Roman" panose="02020603050405020304" pitchFamily="18" charset="0"/>
              <a:cs typeface="Times New Roman" panose="02020603050405020304" pitchFamily="18" charset="0"/>
            </a:endParaRPr>
          </a:p>
          <a:p>
            <a:pPr lvl="1">
              <a:buFontTx/>
              <a:buNone/>
            </a:pPr>
            <a:r>
              <a:rPr lang="en-US" sz="3200" b="1"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11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0" y="-482600"/>
            <a:ext cx="9144000" cy="7315200"/>
          </a:xfrm>
        </p:spPr>
        <p:txBody>
          <a:bodyPr/>
          <a:lstStyle/>
          <a:p>
            <a:pPr>
              <a:buNone/>
            </a:pPr>
            <a:r>
              <a:rPr lang="en-US" sz="2800" dirty="0">
                <a:solidFill>
                  <a:srgbClr val="FFC000"/>
                </a:solidFill>
              </a:rPr>
              <a:t>	</a:t>
            </a:r>
            <a:r>
              <a:rPr lang="en-US" sz="2800" dirty="0"/>
              <a:t>	</a:t>
            </a:r>
          </a:p>
          <a:p>
            <a:pPr marL="0" indent="0" algn="ctr">
              <a:buNone/>
            </a:pPr>
            <a:r>
              <a:rPr lang="en-US" sz="3200" dirty="0">
                <a:latin typeface="Times New Roman" pitchFamily="18" charset="0"/>
                <a:cs typeface="Times New Roman" pitchFamily="18" charset="0"/>
              </a:rPr>
              <a:t>Family (single mother, two sons/parent-child conflict):</a:t>
            </a:r>
          </a:p>
          <a:p>
            <a:pPr marL="0" indent="0" algn="ctr">
              <a:buNone/>
            </a:pPr>
            <a:r>
              <a:rPr lang="en-US" sz="3200" dirty="0">
                <a:latin typeface="Times New Roman" pitchFamily="18" charset="0"/>
                <a:cs typeface="Times New Roman" pitchFamily="18" charset="0"/>
              </a:rPr>
              <a:t> </a:t>
            </a:r>
            <a:r>
              <a:rPr lang="en-US" sz="3000" dirty="0">
                <a:latin typeface="Times New Roman" panose="02020603050405020304" pitchFamily="18" charset="0"/>
                <a:cs typeface="Times New Roman" panose="02020603050405020304" pitchFamily="18" charset="0"/>
              </a:rPr>
              <a:t>Approaching people from a position of “not knowing” and humility; requiring </a:t>
            </a:r>
            <a:r>
              <a:rPr lang="en-US" sz="3000" i="1" dirty="0">
                <a:latin typeface="Times New Roman" panose="02020603050405020304" pitchFamily="18" charset="0"/>
                <a:cs typeface="Times New Roman" panose="02020603050405020304" pitchFamily="18" charset="0"/>
              </a:rPr>
              <a:t>their</a:t>
            </a:r>
            <a:r>
              <a:rPr lang="en-US" sz="3000" dirty="0">
                <a:latin typeface="Times New Roman" pitchFamily="18" charset="0"/>
                <a:cs typeface="Times New Roman" pitchFamily="18" charset="0"/>
              </a:rPr>
              <a:t> help in order to be useful</a:t>
            </a:r>
            <a:endParaRPr lang="en-US" sz="3000" dirty="0"/>
          </a:p>
          <a:p>
            <a:pPr>
              <a:buNone/>
            </a:pPr>
            <a:r>
              <a:rPr lang="en-US" dirty="0"/>
              <a:t>				</a:t>
            </a:r>
          </a:p>
          <a:p>
            <a:pPr>
              <a:buNone/>
            </a:pPr>
            <a:endParaRPr lang="en-US" dirty="0"/>
          </a:p>
          <a:p>
            <a:pPr>
              <a:buNone/>
            </a:pPr>
            <a:endParaRPr lang="en-US" sz="800" dirty="0">
              <a:solidFill>
                <a:schemeClr val="bg1">
                  <a:lumMod val="10000"/>
                  <a:lumOff val="90000"/>
                </a:schemeClr>
              </a:solidFill>
            </a:endParaRPr>
          </a:p>
          <a:p>
            <a:endParaRPr lang="en-US"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0" y="56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90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0" y="-533400"/>
            <a:ext cx="9144000" cy="7391400"/>
          </a:xfrm>
        </p:spPr>
        <p:txBody>
          <a:bodyPr>
            <a:normAutofit/>
          </a:bodyPr>
          <a:lstStyle/>
          <a:p>
            <a:pPr>
              <a:buNone/>
            </a:pPr>
            <a:r>
              <a:rPr lang="en-US" sz="3200" dirty="0"/>
              <a:t>	</a:t>
            </a:r>
          </a:p>
          <a:p>
            <a:pPr marL="0" indent="0" algn="ctr">
              <a:buNone/>
            </a:pPr>
            <a:r>
              <a:rPr lang="en-US" sz="3200" dirty="0">
                <a:latin typeface="Times New Roman" pitchFamily="18" charset="0"/>
                <a:cs typeface="Times New Roman" pitchFamily="18" charset="0"/>
              </a:rPr>
              <a:t>Homeless shelter client (Anthony, age 20):</a:t>
            </a:r>
          </a:p>
          <a:p>
            <a:pPr marL="0" indent="0" algn="ctr">
              <a:buNone/>
            </a:pPr>
            <a:r>
              <a:rPr lang="en-US" sz="3200" dirty="0">
                <a:latin typeface="Times New Roman" pitchFamily="18" charset="0"/>
                <a:cs typeface="Times New Roman" pitchFamily="18" charset="0"/>
              </a:rPr>
              <a:t>Approaching clients with cultural humility (leveling the helping relationship by “asking permission”)</a:t>
            </a:r>
          </a:p>
          <a:p>
            <a:pPr marL="0" indent="0" algn="ctr">
              <a:buNone/>
            </a:pPr>
            <a:endParaRPr lang="en-US" sz="3200" dirty="0">
              <a:latin typeface="Times New Roman" pitchFamily="18" charset="0"/>
              <a:cs typeface="Times New Roman" pitchFamily="18" charset="0"/>
            </a:endParaRPr>
          </a:p>
          <a:p>
            <a:pPr>
              <a:buNone/>
            </a:pPr>
            <a:r>
              <a:rPr lang="en-US" sz="3200" dirty="0"/>
              <a:t> </a:t>
            </a:r>
          </a:p>
          <a:p>
            <a:pPr>
              <a:buNone/>
            </a:pPr>
            <a:endParaRPr lang="en-US" sz="3200" dirty="0"/>
          </a:p>
          <a:p>
            <a:pPr>
              <a:buNone/>
            </a:pPr>
            <a:r>
              <a:rPr lang="en-US" sz="3200" dirty="0"/>
              <a:t>				</a:t>
            </a:r>
          </a:p>
          <a:p>
            <a:pPr>
              <a:buNone/>
            </a:pPr>
            <a:endParaRPr lang="en-US" sz="3200" dirty="0"/>
          </a:p>
          <a:p>
            <a:pPr>
              <a:buNone/>
            </a:pPr>
            <a:endParaRPr lang="en-US" sz="3200" dirty="0"/>
          </a:p>
          <a:p>
            <a:endParaRPr lang="en-US" sz="3200"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0" y="56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7301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9144000" cy="1143000"/>
          </a:xfrm>
        </p:spPr>
        <p:txBody>
          <a:bodyPr/>
          <a:lstStyle/>
          <a:p>
            <a:endParaRPr lang="en-US" sz="3200" dirty="0"/>
          </a:p>
        </p:txBody>
      </p:sp>
      <p:sp>
        <p:nvSpPr>
          <p:cNvPr id="4099" name="Content Placeholder 2"/>
          <p:cNvSpPr>
            <a:spLocks noGrp="1"/>
          </p:cNvSpPr>
          <p:nvPr>
            <p:ph idx="1"/>
          </p:nvPr>
        </p:nvSpPr>
        <p:spPr>
          <a:xfrm>
            <a:off x="0" y="-533400"/>
            <a:ext cx="9144000" cy="7391400"/>
          </a:xfrm>
        </p:spPr>
        <p:txBody>
          <a:bodyPr/>
          <a:lstStyle/>
          <a:p>
            <a:pPr>
              <a:buNone/>
            </a:pPr>
            <a:r>
              <a:rPr lang="en-US" sz="2800" dirty="0"/>
              <a:t>	</a:t>
            </a:r>
          </a:p>
          <a:p>
            <a:pPr marL="0" indent="0" algn="ctr">
              <a:buNone/>
            </a:pPr>
            <a:r>
              <a:rPr lang="en-US" sz="4000" dirty="0">
                <a:latin typeface="Times New Roman" pitchFamily="18" charset="0"/>
                <a:cs typeface="Times New Roman" pitchFamily="18" charset="0"/>
              </a:rPr>
              <a:t>Parent Consultation: Orienting Comments (“I need your help; I want to be useful to you; I will need to ask questions…”) </a:t>
            </a:r>
          </a:p>
          <a:p>
            <a:pPr marL="0" indent="0" algn="ctr">
              <a:buNone/>
            </a:pPr>
            <a:endParaRPr lang="en-US" sz="900" dirty="0">
              <a:latin typeface="Times New Roman" pitchFamily="18" charset="0"/>
              <a:cs typeface="Times New Roman" pitchFamily="18" charset="0"/>
            </a:endParaRPr>
          </a:p>
          <a:p>
            <a:pPr>
              <a:buNone/>
            </a:pPr>
            <a:r>
              <a:rPr lang="en-US" sz="2800" dirty="0"/>
              <a:t> </a:t>
            </a:r>
          </a:p>
          <a:p>
            <a:pPr>
              <a:buNone/>
            </a:pPr>
            <a:endParaRPr lang="en-US" dirty="0"/>
          </a:p>
          <a:p>
            <a:pPr>
              <a:buNone/>
            </a:pPr>
            <a:r>
              <a:rPr lang="en-US" dirty="0"/>
              <a:t>				</a:t>
            </a:r>
          </a:p>
          <a:p>
            <a:pPr>
              <a:buNone/>
            </a:pPr>
            <a:endParaRPr lang="en-US" dirty="0"/>
          </a:p>
          <a:p>
            <a:pPr>
              <a:buNone/>
            </a:pPr>
            <a:endParaRPr lang="en-US" sz="800" dirty="0"/>
          </a:p>
          <a:p>
            <a:endParaRPr lang="en-US"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p:cNvSpPr>
            <a:spLocks noChangeArrowheads="1"/>
          </p:cNvSpPr>
          <p:nvPr/>
        </p:nvSpPr>
        <p:spPr bwMode="auto">
          <a:xfrm>
            <a:off x="0" y="56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7666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78469</TotalTime>
  <Words>3212</Words>
  <Application>Microsoft Macintosh PowerPoint</Application>
  <PresentationFormat>On-screen Show (4:3)</PresentationFormat>
  <Paragraphs>515</Paragraphs>
  <Slides>45</Slides>
  <Notes>43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Core Strategies of Brief Solution-Focused Counseling  in Schools: A Toolbox of Practical Techniques </vt:lpstr>
      <vt:lpstr>Main Tasks of Brief Solution-Focused Counseling*</vt:lpstr>
      <vt:lpstr> The Change Pie: Core Ingredients of Effective Counseling   (and their Percentage Contribution to Successful Outcomes)  (based on 1000+ research studies; Lambert &amp; Ogles, 2004)</vt:lpstr>
      <vt:lpstr>Quick Exercise: What Would You Want?  (Individually or in small groups) </vt:lpstr>
      <vt:lpstr>Involve People by Building Collaborative,  Culturally Responsive Relationships </vt:lpstr>
      <vt:lpstr>Involve People by Building Collaborative,  Culturally Responsive Relationships </vt:lpstr>
      <vt:lpstr>PowerPoint Presentation</vt:lpstr>
      <vt:lpstr>PowerPoint Presentation</vt:lpstr>
      <vt:lpstr>PowerPoint Presentation</vt:lpstr>
      <vt:lpstr>Involve People by Building Collaborative,  Culturally Responsive Relationships </vt:lpstr>
      <vt:lpstr>Molly (age 10): The importance of listening to and validating people’s struggles and opinions</vt:lpstr>
      <vt:lpstr>Molly (age 10): The importance of listening to and validating people’s struggles and opinions</vt:lpstr>
      <vt:lpstr>Involve People by Building Collaborative,  Culturally Responsive Relationships </vt:lpstr>
      <vt:lpstr>Folding Compliments into Questions (Anthony)</vt:lpstr>
      <vt:lpstr>Quick Exercise: Giving Compliments  (Individually or in Pairs/Small Groups) </vt:lpstr>
      <vt:lpstr>Involve People by Building Collaborative,  Culturally Responsive Relationships </vt:lpstr>
      <vt:lpstr>  Rationale for Collecting Client Feedback</vt:lpstr>
      <vt:lpstr>PowerPoint Presentation</vt:lpstr>
      <vt:lpstr>PowerPoint Presentation</vt:lpstr>
      <vt:lpstr>PowerPoint Presentation</vt:lpstr>
      <vt:lpstr>PowerPoint Presentation</vt:lpstr>
      <vt:lpstr>PowerPoint Presentation</vt:lpstr>
      <vt:lpstr>What Feedback is NOT… </vt:lpstr>
      <vt:lpstr>   Practice Exercise: Involve People by Building Collaborative,  Culturally Responsive Relationships (Individually or in Pairs/Small Groups)  </vt:lpstr>
      <vt:lpstr> Clarify Desired Future &amp; Develop Practical Goals </vt:lpstr>
      <vt:lpstr>Self-Exercise: Obtaining a Detailed Description of  the Client’s Desired Future</vt:lpstr>
      <vt:lpstr> Clarify Desired Future &amp; Develop Practical Goals </vt:lpstr>
      <vt:lpstr> Asking the Miracle Question &amp;  Exploring Related Details </vt:lpstr>
      <vt:lpstr> Clarify Desired Future &amp; Develop Practical Goals </vt:lpstr>
      <vt:lpstr>Practice Exercise: Obtaining a Detailed Description of  Desired Future and Developing Goals  using 5-S Guideline (Individually or in Pairs/Small Groups)  </vt:lpstr>
      <vt:lpstr> What is “Wrong” &amp; “Right” with People  (3 to 4 per group, 5 minutes)   Brainstorm two story sets: (1) Stories of pathology/deficit (what’s wrong); (2) Stories of strength/resource (what’s right)</vt:lpstr>
      <vt:lpstr>PowerPoint Presentation</vt:lpstr>
      <vt:lpstr>Illustration: Building on Exceptions</vt:lpstr>
      <vt:lpstr>PowerPoint Presentation</vt:lpstr>
      <vt:lpstr>Build on Exceptions: Parent Consultation—Explaining the Technique</vt:lpstr>
      <vt:lpstr>Build on Exceptions: Parent Consultation—Searching for Exceptions</vt:lpstr>
      <vt:lpstr>PowerPoint Presentation</vt:lpstr>
      <vt:lpstr>Self-Modeling (“Video Exceptions”)  </vt:lpstr>
      <vt:lpstr>“Video Exceptions” (Self-Modeling): Aaron, age 10  Diagnosis: Down’s Syndrome with autistic features Reason for Referral: Increased social withdrawal, noncompliance  </vt:lpstr>
      <vt:lpstr>   WSASP Webinar 1 Homework (Skill/Technique: Building Collaborative, Culturally Responsive Relationships)   </vt:lpstr>
      <vt:lpstr>   WSASP Webinar 1 Homework (Skill/Technique: Obtaining a Detailed Description of the Desired Future)    </vt:lpstr>
      <vt:lpstr> WSASP Webinar 1 Homework (Building on Exceptions)  </vt:lpstr>
      <vt:lpstr>PowerPoint Presentation</vt:lpstr>
      <vt:lpstr>PowerPoint Presentation</vt:lpstr>
      <vt:lpstr>Core Strategies of Brief Solution-Focused Counseling  in Schools: A Toolbox of Practical Techniques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Story about Research</dc:title>
  <dc:creator>Duncan</dc:creator>
  <cp:lastModifiedBy>Kimberly Cruz</cp:lastModifiedBy>
  <cp:revision>2735</cp:revision>
  <cp:lastPrinted>2017-01-26T17:48:43Z</cp:lastPrinted>
  <dcterms:created xsi:type="dcterms:W3CDTF">2006-06-25T20:53:53Z</dcterms:created>
  <dcterms:modified xsi:type="dcterms:W3CDTF">2017-01-27T00:32:53Z</dcterms:modified>
</cp:coreProperties>
</file>