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  <p:sldId id="329" r:id="rId73"/>
    <p:sldId id="331" r:id="rId74"/>
    <p:sldId id="332" r:id="rId75"/>
    <p:sldId id="333" r:id="rId76"/>
    <p:sldId id="334" r:id="rId77"/>
    <p:sldId id="335" r:id="rId78"/>
    <p:sldId id="336" r:id="rId79"/>
    <p:sldId id="337" r:id="rId80"/>
    <p:sldId id="338" r:id="rId81"/>
    <p:sldId id="339" r:id="rId82"/>
    <p:sldId id="340" r:id="rId83"/>
    <p:sldId id="341" r:id="rId84"/>
    <p:sldId id="342" r:id="rId85"/>
    <p:sldId id="343" r:id="rId86"/>
    <p:sldId id="344" r:id="rId87"/>
    <p:sldId id="345" r:id="rId88"/>
    <p:sldId id="346" r:id="rId89"/>
    <p:sldId id="347" r:id="rId9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notesMaster" Target="notesMasters/notesMaster1.xml"/><Relationship Id="rId92" Type="http://schemas.openxmlformats.org/officeDocument/2006/relationships/printerSettings" Target="printerSettings/printerSettings1.bin"/><Relationship Id="rId93" Type="http://schemas.openxmlformats.org/officeDocument/2006/relationships/presProps" Target="presProps.xml"/><Relationship Id="rId94" Type="http://schemas.openxmlformats.org/officeDocument/2006/relationships/viewProps" Target="viewProps.xml"/><Relationship Id="rId95" Type="http://schemas.openxmlformats.org/officeDocument/2006/relationships/theme" Target="theme/theme1.xml"/><Relationship Id="rId9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C0181-9841-414B-B726-5AEEB5457621}" type="datetimeFigureOut">
              <a:rPr lang="en-US" smtClean="0"/>
              <a:pPr/>
              <a:t>4/14/17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440AE-5234-F34E-B31E-98B1305BE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38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41B6B-244E-7E44-8D61-B7125181203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17D66-B8E0-0E45-8866-73E4FAB45C1C}" type="slidenum">
              <a:rPr lang="en-US" smtClean="0"/>
              <a:pPr/>
              <a:t>82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B745-A12E-CD41-8613-C94F8A82CD13}" type="datetimeFigureOut">
              <a:rPr lang="en-US" smtClean="0"/>
              <a:pPr/>
              <a:t>4/14/17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F940-4F64-6742-A852-89F854459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B745-A12E-CD41-8613-C94F8A82CD13}" type="datetimeFigureOut">
              <a:rPr lang="en-US" smtClean="0"/>
              <a:pPr/>
              <a:t>4/14/17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F940-4F64-6742-A852-89F854459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B745-A12E-CD41-8613-C94F8A82CD13}" type="datetimeFigureOut">
              <a:rPr lang="en-US" smtClean="0"/>
              <a:pPr/>
              <a:t>4/14/17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F940-4F64-6742-A852-89F854459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8B204-6007-F44F-8AC9-699EC719C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B745-A12E-CD41-8613-C94F8A82CD13}" type="datetimeFigureOut">
              <a:rPr lang="en-US" smtClean="0"/>
              <a:pPr/>
              <a:t>4/14/17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F940-4F64-6742-A852-89F854459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B745-A12E-CD41-8613-C94F8A82CD13}" type="datetimeFigureOut">
              <a:rPr lang="en-US" smtClean="0"/>
              <a:pPr/>
              <a:t>4/14/17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F940-4F64-6742-A852-89F854459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B745-A12E-CD41-8613-C94F8A82CD13}" type="datetimeFigureOut">
              <a:rPr lang="en-US" smtClean="0"/>
              <a:pPr/>
              <a:t>4/14/17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F940-4F64-6742-A852-89F854459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B745-A12E-CD41-8613-C94F8A82CD13}" type="datetimeFigureOut">
              <a:rPr lang="en-US" smtClean="0"/>
              <a:pPr/>
              <a:t>4/14/17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F940-4F64-6742-A852-89F854459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B745-A12E-CD41-8613-C94F8A82CD13}" type="datetimeFigureOut">
              <a:rPr lang="en-US" smtClean="0"/>
              <a:pPr/>
              <a:t>4/14/17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F940-4F64-6742-A852-89F854459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B745-A12E-CD41-8613-C94F8A82CD13}" type="datetimeFigureOut">
              <a:rPr lang="en-US" smtClean="0"/>
              <a:pPr/>
              <a:t>4/14/17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F940-4F64-6742-A852-89F854459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B745-A12E-CD41-8613-C94F8A82CD13}" type="datetimeFigureOut">
              <a:rPr lang="en-US" smtClean="0"/>
              <a:pPr/>
              <a:t>4/14/17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F940-4F64-6742-A852-89F854459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B745-A12E-CD41-8613-C94F8A82CD13}" type="datetimeFigureOut">
              <a:rPr lang="en-US" smtClean="0"/>
              <a:pPr/>
              <a:t>4/14/17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F940-4F64-6742-A852-89F854459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0B745-A12E-CD41-8613-C94F8A82CD13}" type="datetimeFigureOut">
              <a:rPr lang="en-US" smtClean="0"/>
              <a:pPr/>
              <a:t>4/14/17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DF940-4F64-6742-A852-89F854459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kevinkalikow@yahoo.com" TargetMode="Externa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arentmedguide.org" TargetMode="Externa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4220" y="390723"/>
            <a:ext cx="8661666" cy="2116415"/>
          </a:xfrm>
          <a:noFill/>
          <a:ln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An Overview of Psychiatric </a:t>
            </a:r>
            <a:r>
              <a:rPr lang="en-US" b="1" dirty="0">
                <a:ea typeface="ＭＳ Ｐゴシック" pitchFamily="29" charset="-128"/>
                <a:cs typeface="ＭＳ Ｐゴシック" pitchFamily="29" charset="-128"/>
              </a:rPr>
              <a:t>Medicine</a:t>
            </a:r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 </a:t>
            </a:r>
            <a:b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</a:br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in Children </a:t>
            </a:r>
            <a:r>
              <a:rPr lang="en-US" b="1" dirty="0">
                <a:ea typeface="ＭＳ Ｐゴシック" pitchFamily="29" charset="-128"/>
                <a:cs typeface="ＭＳ Ｐゴシック" pitchFamily="29" charset="-128"/>
              </a:rPr>
              <a:t>and Adolescents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65301"/>
            <a:ext cx="9144000" cy="4839944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Kevin T. Kalikow, MD</a:t>
            </a:r>
          </a:p>
          <a:p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Author of 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Kids on Meds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Up-to-Date Information About The 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Most Commonly Prescribed Psychiatric Medications</a:t>
            </a:r>
          </a:p>
          <a:p>
            <a:r>
              <a:rPr lang="en-US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www.kevinkalikow.com</a:t>
            </a:r>
            <a:endParaRPr lang="en-US" sz="2400" b="1" i="1" dirty="0">
              <a:solidFill>
                <a:schemeClr val="tx1"/>
              </a:solidFill>
              <a:ea typeface="ＭＳ Ｐゴシック" pitchFamily="29" charset="-128"/>
              <a:cs typeface="ＭＳ Ｐゴシック" pitchFamily="29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u="sng" dirty="0">
                <a:ea typeface="ＭＳ Ｐゴシック" pitchFamily="29" charset="-128"/>
                <a:cs typeface="ＭＳ Ｐゴシック" pitchFamily="29" charset="-128"/>
              </a:rPr>
              <a:t>Thinking </a:t>
            </a:r>
            <a:r>
              <a:rPr lang="en-US" sz="4000" b="1" u="sng" dirty="0" err="1">
                <a:ea typeface="ＭＳ Ｐゴシック" pitchFamily="29" charset="-128"/>
                <a:cs typeface="ＭＳ Ｐゴシック" pitchFamily="29" charset="-128"/>
              </a:rPr>
              <a:t>Psychopharmacologically</a:t>
            </a:r>
            <a:endParaRPr lang="en-US" sz="4000" b="1" u="sng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How do psychiatric medicines work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?</a:t>
            </a:r>
          </a:p>
          <a:p>
            <a:pPr eaLnBrk="1" hangingPunct="1">
              <a:buNone/>
            </a:pP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   A </a:t>
            </a:r>
            <a:r>
              <a:rPr lang="en-US" b="1" dirty="0" smtClean="0">
                <a:solidFill>
                  <a:srgbClr val="1F497D"/>
                </a:solidFill>
                <a:ea typeface="ＭＳ Ｐゴシック" pitchFamily="29" charset="-128"/>
                <a:cs typeface="ＭＳ Ｐゴシック" pitchFamily="29" charset="-128"/>
              </a:rPr>
              <a:t>REALLY</a:t>
            </a:r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 simplistic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overview:</a:t>
            </a:r>
          </a:p>
          <a:p>
            <a:pPr lvl="1" eaLnBrk="1" hangingPunct="1"/>
            <a:r>
              <a:rPr lang="en-US" dirty="0"/>
              <a:t>Stimulants increase DA in synapse</a:t>
            </a:r>
          </a:p>
          <a:p>
            <a:pPr lvl="1" eaLnBrk="1" hangingPunct="1"/>
            <a:r>
              <a:rPr lang="en-US" dirty="0" err="1"/>
              <a:t>Strattera</a:t>
            </a:r>
            <a:r>
              <a:rPr lang="en-US" dirty="0"/>
              <a:t> increases NE in synapse</a:t>
            </a:r>
          </a:p>
          <a:p>
            <a:pPr lvl="1" eaLnBrk="1" hangingPunct="1"/>
            <a:r>
              <a:rPr lang="en-US" dirty="0" err="1"/>
              <a:t>SSRI’s</a:t>
            </a:r>
            <a:r>
              <a:rPr lang="en-US" dirty="0"/>
              <a:t> increase serotonin in synapse</a:t>
            </a:r>
          </a:p>
          <a:p>
            <a:pPr lvl="1" eaLnBrk="1" hangingPunct="1"/>
            <a:r>
              <a:rPr lang="en-US" dirty="0" err="1"/>
              <a:t>Wellbutrin</a:t>
            </a:r>
            <a:r>
              <a:rPr lang="en-US" dirty="0"/>
              <a:t> increases DA &amp; NE in synapse</a:t>
            </a:r>
          </a:p>
          <a:p>
            <a:pPr lvl="1" eaLnBrk="1" hangingPunct="1"/>
            <a:r>
              <a:rPr lang="en-US" dirty="0" err="1"/>
              <a:t>Effexor</a:t>
            </a:r>
            <a:r>
              <a:rPr lang="en-US" dirty="0"/>
              <a:t> increases NE &amp; serotonin in synapse</a:t>
            </a:r>
          </a:p>
          <a:p>
            <a:pPr lvl="1" eaLnBrk="1" hangingPunct="1"/>
            <a:r>
              <a:rPr lang="en-US" dirty="0" err="1"/>
              <a:t>Atypicals</a:t>
            </a:r>
            <a:r>
              <a:rPr lang="en-US" dirty="0"/>
              <a:t> block DA receptors</a:t>
            </a:r>
          </a:p>
          <a:p>
            <a:pPr lvl="1" eaLnBrk="1" hangingPunct="1">
              <a:buFontTx/>
              <a:buNone/>
            </a:pPr>
            <a:endParaRPr lang="en-US" dirty="0"/>
          </a:p>
          <a:p>
            <a:pPr lvl="1" eaLnBrk="1" hangingPunct="1">
              <a:buFontTx/>
              <a:buNone/>
            </a:pPr>
            <a:r>
              <a:rPr lang="en-US" dirty="0"/>
              <a:t>DA=dopamine       NE=</a:t>
            </a:r>
            <a:r>
              <a:rPr lang="en-US" dirty="0" err="1"/>
              <a:t>norepinephrine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u="sng" dirty="0" smtClean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Don’t Read This!</a:t>
            </a:r>
            <a:endParaRPr lang="en-US" b="1" dirty="0">
              <a:solidFill>
                <a:srgbClr val="FF0000"/>
              </a:solidFill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/>
            <a:r>
              <a:rPr lang="en-US" sz="2800">
                <a:ea typeface="ＭＳ Ｐゴシック" pitchFamily="29" charset="-128"/>
                <a:cs typeface="ＭＳ Ｐゴシック" pitchFamily="29" charset="-128"/>
              </a:rPr>
              <a:t>“…the consensus of binding studies suggests that” </a:t>
            </a:r>
            <a:r>
              <a:rPr lang="en-US" sz="2800" u="sng">
                <a:ea typeface="ＭＳ Ｐゴシック" pitchFamily="29" charset="-128"/>
                <a:cs typeface="ＭＳ Ｐゴシック" pitchFamily="29" charset="-128"/>
              </a:rPr>
              <a:t>aripiprazole (Abilify)</a:t>
            </a:r>
            <a:r>
              <a:rPr lang="en-US" sz="2800">
                <a:ea typeface="ＭＳ Ｐゴシック" pitchFamily="29" charset="-128"/>
                <a:cs typeface="ＭＳ Ｐゴシック" pitchFamily="29" charset="-128"/>
              </a:rPr>
              <a:t> is a</a:t>
            </a:r>
          </a:p>
          <a:p>
            <a:pPr lvl="1" eaLnBrk="1" hangingPunct="1"/>
            <a:r>
              <a:rPr lang="en-US" sz="2400"/>
              <a:t>High-affinity partial agonist at dopamine D</a:t>
            </a:r>
            <a:r>
              <a:rPr lang="en-US" sz="2400" baseline="-25000"/>
              <a:t>2s</a:t>
            </a:r>
            <a:r>
              <a:rPr lang="en-US" sz="2400"/>
              <a:t>, D</a:t>
            </a:r>
            <a:r>
              <a:rPr lang="en-US" sz="2400" baseline="-25000"/>
              <a:t>2L</a:t>
            </a:r>
            <a:r>
              <a:rPr lang="en-US" sz="2400"/>
              <a:t>, D</a:t>
            </a:r>
            <a:r>
              <a:rPr lang="en-US" sz="2400" baseline="-25000"/>
              <a:t>3</a:t>
            </a:r>
            <a:r>
              <a:rPr lang="en-US" sz="2400"/>
              <a:t> and serotonin 5-HT</a:t>
            </a:r>
            <a:r>
              <a:rPr lang="en-US" sz="2400" baseline="-25000"/>
              <a:t>1A</a:t>
            </a:r>
            <a:r>
              <a:rPr lang="en-US" sz="2400"/>
              <a:t> receptors</a:t>
            </a:r>
          </a:p>
          <a:p>
            <a:pPr lvl="1" eaLnBrk="1" hangingPunct="1"/>
            <a:r>
              <a:rPr lang="en-US" sz="2400"/>
              <a:t>High-affinity antagonist at serotonin 5-HT</a:t>
            </a:r>
            <a:r>
              <a:rPr lang="en-US" sz="2400" baseline="-25000"/>
              <a:t>2A</a:t>
            </a:r>
            <a:r>
              <a:rPr lang="en-US" sz="2400"/>
              <a:t> and 5-HT</a:t>
            </a:r>
            <a:r>
              <a:rPr lang="en-US" sz="2400" baseline="-25000"/>
              <a:t>2B</a:t>
            </a:r>
            <a:r>
              <a:rPr lang="en-US" sz="2400"/>
              <a:t> receptors</a:t>
            </a:r>
          </a:p>
          <a:p>
            <a:pPr lvl="1" eaLnBrk="1" hangingPunct="1"/>
            <a:r>
              <a:rPr lang="en-US" sz="2400"/>
              <a:t>Moderate-affinity weak partial agonist at the 5-HT</a:t>
            </a:r>
            <a:r>
              <a:rPr lang="en-US" sz="2400" baseline="-25000"/>
              <a:t>2C</a:t>
            </a:r>
            <a:r>
              <a:rPr lang="en-US" sz="2400"/>
              <a:t> receptor</a:t>
            </a:r>
          </a:p>
          <a:p>
            <a:pPr lvl="1" eaLnBrk="1" hangingPunct="1"/>
            <a:r>
              <a:rPr lang="en-US" sz="2400"/>
              <a:t>High-affinity weak partial agonist at the 5-HT</a:t>
            </a:r>
            <a:r>
              <a:rPr lang="en-US" sz="2400" baseline="-25000"/>
              <a:t>7</a:t>
            </a:r>
            <a:r>
              <a:rPr lang="en-US" sz="2400"/>
              <a:t> receptor</a:t>
            </a:r>
          </a:p>
          <a:p>
            <a:pPr lvl="1" eaLnBrk="1" hangingPunct="1"/>
            <a:r>
              <a:rPr lang="en-US" sz="2400"/>
              <a:t>Also, has moderate affinity at alpha</a:t>
            </a:r>
            <a:r>
              <a:rPr lang="en-US" sz="2400" baseline="-25000"/>
              <a:t>1A</a:t>
            </a:r>
            <a:r>
              <a:rPr lang="en-US" sz="2400"/>
              <a:t>, alpha</a:t>
            </a:r>
            <a:r>
              <a:rPr lang="en-US" sz="2400" baseline="-25000"/>
              <a:t>1B</a:t>
            </a:r>
            <a:r>
              <a:rPr lang="en-US" sz="2400"/>
              <a:t>, alpha</a:t>
            </a:r>
            <a:r>
              <a:rPr lang="en-US" sz="2400" baseline="-25000"/>
              <a:t>2C</a:t>
            </a:r>
            <a:r>
              <a:rPr lang="en-US" sz="2400"/>
              <a:t> adrenoreceptors and histamine H</a:t>
            </a:r>
            <a:r>
              <a:rPr lang="en-US" sz="2400" baseline="-25000"/>
              <a:t>1</a:t>
            </a:r>
            <a:r>
              <a:rPr lang="en-US" sz="2400"/>
              <a:t> receptors</a:t>
            </a:r>
          </a:p>
          <a:p>
            <a:pPr lvl="1" eaLnBrk="1" hangingPunct="1">
              <a:buFontTx/>
              <a:buNone/>
            </a:pPr>
            <a:r>
              <a:rPr lang="en-US" sz="2000"/>
              <a:t>(Kessler, AJP, 9/07)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u="sng" dirty="0" smtClean="0">
                <a:ea typeface="ＭＳ Ｐゴシック" pitchFamily="-109" charset="-128"/>
                <a:cs typeface="ＭＳ Ｐゴシック" pitchFamily="-109" charset="-128"/>
              </a:rPr>
              <a:t>Once They Hit the Blood Stream Highway…</a:t>
            </a:r>
            <a:endParaRPr lang="en-US" sz="4000" b="1" u="sng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       </a:t>
            </a:r>
          </a:p>
          <a:p>
            <a:pPr algn="ctr" eaLnBrk="1" hangingPunct="1">
              <a:buFontTx/>
              <a:buNone/>
            </a:pP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  </a:t>
            </a:r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ea typeface="ＭＳ Ｐゴシック" pitchFamily="-109" charset="-128"/>
                <a:cs typeface="ＭＳ Ｐゴシック" pitchFamily="-109" charset="-128"/>
              </a:rPr>
              <a:t>Medicines are like adolescents</a:t>
            </a:r>
            <a:r>
              <a:rPr lang="en-US" sz="4000" dirty="0" smtClean="0">
                <a:solidFill>
                  <a:srgbClr val="FF0000"/>
                </a:solidFill>
                <a:ea typeface="ＭＳ Ｐゴシック" pitchFamily="-109" charset="-128"/>
                <a:cs typeface="ＭＳ Ｐゴシック" pitchFamily="-109" charset="-128"/>
              </a:rPr>
              <a:t>-</a:t>
            </a:r>
          </a:p>
          <a:p>
            <a:pPr algn="ctr" eaLnBrk="1" hangingPunct="1">
              <a:buFontTx/>
              <a:buNone/>
            </a:pPr>
            <a:r>
              <a:rPr lang="en-US" sz="3600" dirty="0" smtClean="0">
                <a:ea typeface="ＭＳ Ｐゴシック" pitchFamily="-109" charset="-128"/>
                <a:cs typeface="ＭＳ Ｐゴシック" pitchFamily="-109" charset="-128"/>
              </a:rPr>
              <a:t>  they go where you don’t want them to</a:t>
            </a:r>
          </a:p>
          <a:p>
            <a:pPr algn="ctr" eaLnBrk="1" hangingPunct="1">
              <a:buFontTx/>
              <a:buNone/>
            </a:pPr>
            <a:r>
              <a:rPr lang="en-US" sz="3600" dirty="0" smtClean="0">
                <a:ea typeface="ＭＳ Ｐゴシック" pitchFamily="-109" charset="-128"/>
                <a:cs typeface="ＭＳ Ｐゴシック" pitchFamily="-109" charset="-128"/>
              </a:rPr>
              <a:t>    and do what you don’t want them to.</a:t>
            </a:r>
          </a:p>
          <a:p>
            <a:pPr algn="ctr" eaLnBrk="1" hangingPunct="1">
              <a:buFontTx/>
              <a:buNone/>
            </a:pPr>
            <a:endParaRPr lang="en-US" dirty="0" smtClean="0">
              <a:ea typeface="ＭＳ Ｐゴシック" pitchFamily="-109" charset="-128"/>
              <a:cs typeface="ＭＳ Ｐゴシック" pitchFamily="-109" charset="-128"/>
            </a:endParaRPr>
          </a:p>
          <a:p>
            <a:pPr algn="ctr" eaLnBrk="1" hangingPunct="1">
              <a:buFontTx/>
              <a:buNone/>
            </a:pPr>
            <a:endParaRPr lang="en-US" dirty="0" smtClean="0">
              <a:ea typeface="ＭＳ Ｐゴシック" pitchFamily="-109" charset="-128"/>
              <a:cs typeface="ＭＳ Ｐゴシック" pitchFamily="-109" charset="-128"/>
            </a:endParaRPr>
          </a:p>
          <a:p>
            <a:pPr algn="ctr" eaLnBrk="1" hangingPunct="1">
              <a:buFontTx/>
              <a:buNone/>
            </a:pPr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  </a:t>
            </a:r>
            <a:endParaRPr lang="en-US" b="1" dirty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u="sng" dirty="0">
                <a:ea typeface="ＭＳ Ｐゴシック" pitchFamily="29" charset="-128"/>
                <a:cs typeface="ＭＳ Ｐゴシック" pitchFamily="29" charset="-128"/>
              </a:rPr>
              <a:t>What is that little yellow book?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algn="ctr" eaLnBrk="1" hangingPunct="1">
              <a:buFontTx/>
              <a:buNone/>
            </a:pP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Some classic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disorders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have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proven treatments.  	</a:t>
            </a:r>
          </a:p>
          <a:p>
            <a:pPr algn="ctr" eaLnBrk="1" hangingPunct="1">
              <a:buFontTx/>
              <a:buNone/>
            </a:pP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 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Unfortunately…</a:t>
            </a:r>
          </a:p>
          <a:p>
            <a:pPr algn="ctr" eaLnBrk="1" hangingPunct="1">
              <a:buFontTx/>
              <a:buNone/>
            </a:pPr>
            <a:r>
              <a:rPr lang="en-US" b="1" dirty="0" smtClean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most patients have not read an evolving </a:t>
            </a:r>
            <a:r>
              <a:rPr lang="en-US" b="1" dirty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DSM.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>
                <a:ea typeface="ＭＳ Ｐゴシック" pitchFamily="29" charset="-128"/>
                <a:cs typeface="ＭＳ Ｐゴシック" pitchFamily="29" charset="-128"/>
              </a:rPr>
              <a:t>Deciding to Treat</a:t>
            </a:r>
            <a:endParaRPr lang="en-US" sz="4000" b="1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           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                     </a:t>
            </a:r>
            <a:r>
              <a:rPr lang="en-US" sz="4000" u="sng" dirty="0" smtClean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WEIGH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</a:t>
            </a:r>
            <a:endParaRPr lang="en-US" dirty="0"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>
              <a:buFontTx/>
              <a:buNone/>
            </a:pP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    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        the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risks and benefits of medicine </a:t>
            </a:r>
          </a:p>
          <a:p>
            <a:pPr eaLnBrk="1" hangingPunct="1">
              <a:buFontTx/>
              <a:buNone/>
            </a:pP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              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                        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vs. </a:t>
            </a:r>
          </a:p>
          <a:p>
            <a:pPr eaLnBrk="1" hangingPunct="1">
              <a:buFontTx/>
              <a:buNone/>
            </a:pP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      the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risks and benefits of other treatments </a:t>
            </a:r>
          </a:p>
          <a:p>
            <a:pPr eaLnBrk="1" hangingPunct="1">
              <a:buFontTx/>
              <a:buNone/>
            </a:pP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     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                                  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vs. </a:t>
            </a:r>
          </a:p>
          <a:p>
            <a:pPr eaLnBrk="1" hangingPunct="1">
              <a:buFontTx/>
              <a:buNone/>
            </a:pP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  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     the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risks and benefits of “no treatment”</a:t>
            </a:r>
          </a:p>
          <a:p>
            <a:pPr eaLnBrk="1" hangingPunct="1"/>
            <a:endParaRPr lang="en-US" dirty="0">
              <a:ea typeface="ＭＳ Ｐゴシック" pitchFamily="29" charset="-128"/>
              <a:cs typeface="ＭＳ Ｐゴシック" pitchFamily="29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7466"/>
            <a:ext cx="8229600" cy="2981538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Benefits?</a:t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>
                <a:solidFill>
                  <a:srgbClr val="FF0000"/>
                </a:solidFill>
              </a:rPr>
              <a:t>No Treatment Benefits Everyone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&amp;</a:t>
            </a:r>
            <a:b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Many Don’t Respond Fully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u="sng" dirty="0" smtClean="0">
                <a:ea typeface="ＭＳ Ｐゴシック" pitchFamily="29" charset="-128"/>
                <a:cs typeface="ＭＳ Ｐゴシック" pitchFamily="29" charset="-128"/>
              </a:rPr>
              <a:t>Evaluating </a:t>
            </a:r>
            <a:r>
              <a:rPr lang="en-US" sz="4000" b="1" u="sng" dirty="0">
                <a:ea typeface="ＭＳ Ｐゴシック" pitchFamily="29" charset="-128"/>
                <a:cs typeface="ＭＳ Ｐゴシック" pitchFamily="29" charset="-128"/>
              </a:rPr>
              <a:t>Benefits</a:t>
            </a:r>
            <a:r>
              <a:rPr lang="en-US" sz="4000" b="1" u="sng" dirty="0" smtClean="0">
                <a:ea typeface="ＭＳ Ｐゴシック" pitchFamily="29" charset="-128"/>
                <a:cs typeface="ＭＳ Ｐゴシック" pitchFamily="29" charset="-128"/>
              </a:rPr>
              <a:t> </a:t>
            </a:r>
            <a:endParaRPr lang="en-US" sz="4000" b="1" u="sng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686800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Case studies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thru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DBPC </a:t>
            </a:r>
            <a:r>
              <a:rPr lang="en-US" sz="2000" dirty="0">
                <a:ea typeface="ＭＳ Ｐゴシック" pitchFamily="29" charset="-128"/>
                <a:cs typeface="ＭＳ Ｐゴシック" pitchFamily="29" charset="-128"/>
              </a:rPr>
              <a:t>(Double Blind Placebo Controlled</a:t>
            </a:r>
            <a:r>
              <a:rPr lang="en-US" sz="2000" dirty="0" smtClean="0">
                <a:ea typeface="ＭＳ Ｐゴシック" pitchFamily="29" charset="-128"/>
                <a:cs typeface="ＭＳ Ｐゴシック" pitchFamily="29" charset="-128"/>
              </a:rPr>
              <a:t>)</a:t>
            </a:r>
            <a:endParaRPr lang="en-US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lvl="1"/>
            <a:r>
              <a:rPr lang="en-US" dirty="0" smtClean="0"/>
              <a:t>Promising case reports </a:t>
            </a:r>
            <a:r>
              <a:rPr lang="en-US" b="1" dirty="0" smtClean="0"/>
              <a:t>often fail</a:t>
            </a:r>
            <a:r>
              <a:rPr lang="en-US" dirty="0" smtClean="0"/>
              <a:t> in DBPC trials</a:t>
            </a:r>
            <a:endParaRPr lang="en-US" b="1" dirty="0" smtClean="0"/>
          </a:p>
          <a:p>
            <a:pPr lvl="1"/>
            <a:r>
              <a:rPr lang="en-US" b="1" dirty="0" smtClean="0"/>
              <a:t>Beware of the drug du jour!</a:t>
            </a:r>
          </a:p>
          <a:p>
            <a:pPr eaLnBrk="1" hangingPunct="1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Results </a:t>
            </a:r>
            <a:r>
              <a:rPr lang="en-US" b="1" dirty="0">
                <a:ea typeface="ＭＳ Ｐゴシック" pitchFamily="29" charset="-128"/>
                <a:cs typeface="ＭＳ Ｐゴシック" pitchFamily="29" charset="-128"/>
              </a:rPr>
              <a:t>replicated?</a:t>
            </a:r>
            <a:endParaRPr lang="en-US" b="1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Do your patients </a:t>
            </a:r>
            <a:r>
              <a:rPr lang="en-US" sz="3200" b="1" dirty="0" smtClean="0">
                <a:ea typeface="ＭＳ Ｐゴシック" pitchFamily="29" charset="-128"/>
                <a:cs typeface="ＭＳ Ｐゴシック" pitchFamily="29" charset="-128"/>
              </a:rPr>
              <a:t>fit </a:t>
            </a:r>
            <a:r>
              <a:rPr lang="en-US" sz="3200" b="1" dirty="0">
                <a:ea typeface="ＭＳ Ｐゴシック" pitchFamily="29" charset="-128"/>
                <a:cs typeface="ＭＳ Ｐゴシック" pitchFamily="29" charset="-128"/>
              </a:rPr>
              <a:t>diagnostic </a:t>
            </a:r>
            <a:r>
              <a:rPr lang="en-US" sz="3200" b="1" dirty="0" smtClean="0">
                <a:ea typeface="ＭＳ Ｐゴシック" pitchFamily="29" charset="-128"/>
                <a:cs typeface="ＭＳ Ｐゴシック" pitchFamily="29" charset="-128"/>
              </a:rPr>
              <a:t>criteria?</a:t>
            </a:r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      </a:t>
            </a:r>
          </a:p>
          <a:p>
            <a:pPr eaLnBrk="1" hangingPunct="1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Beware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of extrapolating from adult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research</a:t>
            </a:r>
          </a:p>
          <a:p>
            <a:pPr lvl="1"/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Remember the </a:t>
            </a:r>
            <a:r>
              <a:rPr lang="en-US" b="1" dirty="0" err="1" smtClean="0">
                <a:ea typeface="ＭＳ Ｐゴシック" pitchFamily="29" charset="-128"/>
                <a:cs typeface="ＭＳ Ｐゴシック" pitchFamily="29" charset="-128"/>
              </a:rPr>
              <a:t>Tricyclics</a:t>
            </a:r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!</a:t>
            </a:r>
          </a:p>
          <a:p>
            <a:pPr eaLnBrk="1" hangingPunct="1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Parent’s approach:  </a:t>
            </a:r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“</a:t>
            </a:r>
            <a:r>
              <a:rPr lang="en-US" b="1" dirty="0">
                <a:ea typeface="ＭＳ Ｐゴシック" pitchFamily="29" charset="-128"/>
                <a:cs typeface="ＭＳ Ｐゴシック" pitchFamily="29" charset="-128"/>
              </a:rPr>
              <a:t>If the shoe fits, wear it</a:t>
            </a:r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”</a:t>
            </a:r>
            <a:endParaRPr lang="en-US" dirty="0">
              <a:ea typeface="ＭＳ Ｐゴシック" pitchFamily="29" charset="-128"/>
              <a:cs typeface="ＭＳ Ｐゴシック" pitchFamily="29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u="sng" dirty="0">
                <a:ea typeface="ＭＳ Ｐゴシック" pitchFamily="29" charset="-128"/>
                <a:cs typeface="ＭＳ Ｐゴシック" pitchFamily="29" charset="-128"/>
              </a:rPr>
              <a:t>Evaluating the Risks of Medicine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38146"/>
            <a:ext cx="9144000" cy="2853194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                      </a:t>
            </a:r>
          </a:p>
          <a:p>
            <a:pPr eaLnBrk="1" hangingPunct="1">
              <a:buFontTx/>
              <a:buNone/>
            </a:pPr>
            <a:endParaRPr lang="en-US" dirty="0"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>
              <a:buFontTx/>
              <a:buNone/>
            </a:pP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                 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         </a:t>
            </a:r>
            <a:r>
              <a:rPr lang="en-US" sz="4400" b="1" dirty="0" smtClean="0">
                <a:ea typeface="ＭＳ Ｐゴシック" pitchFamily="29" charset="-128"/>
                <a:cs typeface="ＭＳ Ｐゴシック" pitchFamily="29" charset="-128"/>
              </a:rPr>
              <a:t>First </a:t>
            </a:r>
            <a:r>
              <a:rPr lang="en-US" sz="4400" b="1" dirty="0">
                <a:ea typeface="ＭＳ Ｐゴシック" pitchFamily="29" charset="-128"/>
                <a:cs typeface="ＭＳ Ｐゴシック" pitchFamily="29" charset="-128"/>
              </a:rPr>
              <a:t>do no harm</a:t>
            </a:r>
          </a:p>
          <a:p>
            <a:pPr eaLnBrk="1" hangingPunct="1">
              <a:buFontTx/>
              <a:buNone/>
            </a:pPr>
            <a:r>
              <a:rPr lang="en-US" sz="4400" dirty="0">
                <a:ea typeface="ＭＳ Ｐゴシック" pitchFamily="29" charset="-128"/>
                <a:cs typeface="ＭＳ Ｐゴシック" pitchFamily="29" charset="-128"/>
              </a:rPr>
              <a:t>                   </a:t>
            </a:r>
            <a:r>
              <a:rPr lang="en-US" sz="4400" dirty="0" smtClean="0">
                <a:ea typeface="ＭＳ Ｐゴシック" pitchFamily="29" charset="-128"/>
                <a:cs typeface="ＭＳ Ｐゴシック" pitchFamily="29" charset="-128"/>
              </a:rPr>
              <a:t>            but</a:t>
            </a:r>
          </a:p>
          <a:p>
            <a:pPr eaLnBrk="1" hangingPunct="1">
              <a:buFontTx/>
              <a:buNone/>
            </a:pPr>
            <a:r>
              <a:rPr lang="en-US" sz="4400" b="1" dirty="0" smtClean="0">
                <a:ea typeface="ＭＳ Ｐゴシック" pitchFamily="29" charset="-128"/>
                <a:cs typeface="ＭＳ Ｐゴシック" pitchFamily="29" charset="-128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Untreated psychiatric disorders have risk</a:t>
            </a:r>
          </a:p>
          <a:p>
            <a:pPr eaLnBrk="1" hangingPunct="1">
              <a:buFontTx/>
              <a:buNone/>
            </a:pPr>
            <a:endParaRPr lang="en-US" sz="4400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>
              <a:buFontTx/>
              <a:buNone/>
            </a:pPr>
            <a:endParaRPr lang="en-US" sz="4400" dirty="0" smtClean="0">
              <a:ea typeface="ＭＳ Ｐゴシック" pitchFamily="29" charset="-128"/>
              <a:cs typeface="ＭＳ Ｐゴシック" pitchFamily="29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u="sng" dirty="0">
                <a:ea typeface="ＭＳ Ｐゴシック" pitchFamily="29" charset="-128"/>
                <a:cs typeface="ＭＳ Ｐゴシック" pitchFamily="29" charset="-128"/>
              </a:rPr>
              <a:t>Evaluating the Risks of Medicine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525963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Probability of risk from medicine</a:t>
            </a:r>
          </a:p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Probability of risk from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placebo (</a:t>
            </a:r>
            <a:r>
              <a:rPr lang="en-US" dirty="0" err="1" smtClean="0">
                <a:ea typeface="ＭＳ Ｐゴシック" pitchFamily="29" charset="-128"/>
                <a:cs typeface="ＭＳ Ｐゴシック" pitchFamily="29" charset="-128"/>
              </a:rPr>
              <a:t>nocebo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effect)</a:t>
            </a:r>
          </a:p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Probability of risk in general population</a:t>
            </a:r>
          </a:p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Severity of side effect-mild, moderate, severe</a:t>
            </a:r>
          </a:p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Short term side effects</a:t>
            </a:r>
          </a:p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Long term side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effects</a:t>
            </a:r>
          </a:p>
          <a:p>
            <a:pPr eaLnBrk="1" hangingPunct="1"/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Just remember…</a:t>
            </a:r>
            <a:r>
              <a:rPr lang="en-US" sz="4000" b="1" dirty="0" smtClean="0">
                <a:ea typeface="ＭＳ Ｐゴシック" pitchFamily="29" charset="-128"/>
                <a:cs typeface="ＭＳ Ｐゴシック" pitchFamily="29" charset="-128"/>
              </a:rPr>
              <a:t>LIV</a:t>
            </a:r>
            <a:endParaRPr lang="en-US" sz="4000" b="1" dirty="0">
              <a:ea typeface="ＭＳ Ｐゴシック" pitchFamily="29" charset="-128"/>
              <a:cs typeface="ＭＳ Ｐゴシック" pitchFamily="29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u="sng" dirty="0">
                <a:ea typeface="ＭＳ Ｐゴシック" pitchFamily="29" charset="-128"/>
                <a:cs typeface="ＭＳ Ｐゴシック" pitchFamily="29" charset="-128"/>
              </a:rPr>
              <a:t>Evaluating the Risks of Medicine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>
                <a:ea typeface="ＭＳ Ｐゴシック" pitchFamily="29" charset="-128"/>
                <a:cs typeface="ＭＳ Ｐゴシック" pitchFamily="29" charset="-128"/>
              </a:rPr>
              <a:t>Side effects depend on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:</a:t>
            </a:r>
          </a:p>
          <a:p>
            <a:pPr lvl="1" eaLnBrk="1" hangingPunct="1"/>
            <a:r>
              <a:rPr lang="en-US" dirty="0"/>
              <a:t>Age of patient</a:t>
            </a:r>
          </a:p>
          <a:p>
            <a:pPr lvl="1" eaLnBrk="1" hangingPunct="1"/>
            <a:r>
              <a:rPr lang="en-US" dirty="0"/>
              <a:t>Dose of medicine</a:t>
            </a:r>
          </a:p>
          <a:p>
            <a:pPr lvl="1" eaLnBrk="1" hangingPunct="1"/>
            <a:r>
              <a:rPr lang="en-US" dirty="0"/>
              <a:t>Duration of </a:t>
            </a:r>
            <a:r>
              <a:rPr lang="en-US" dirty="0" smtClean="0"/>
              <a:t>medicine</a:t>
            </a:r>
          </a:p>
          <a:p>
            <a:pPr lvl="1"/>
            <a:r>
              <a:rPr lang="en-US" dirty="0" smtClean="0"/>
              <a:t>Metabolism of medicine</a:t>
            </a:r>
          </a:p>
          <a:p>
            <a:pPr lvl="2"/>
            <a:r>
              <a:rPr lang="en-US" dirty="0" err="1" smtClean="0">
                <a:ea typeface="ＭＳ Ｐゴシック" pitchFamily="29" charset="-128"/>
              </a:rPr>
              <a:t>Cytochrome</a:t>
            </a:r>
            <a:r>
              <a:rPr lang="en-US" dirty="0" smtClean="0">
                <a:ea typeface="ＭＳ Ｐゴシック" pitchFamily="29" charset="-128"/>
              </a:rPr>
              <a:t> P450:  fast </a:t>
            </a:r>
            <a:r>
              <a:rPr lang="en-US" dirty="0" err="1" smtClean="0">
                <a:ea typeface="ＭＳ Ｐゴシック" pitchFamily="29" charset="-128"/>
              </a:rPr>
              <a:t>vs</a:t>
            </a:r>
            <a:r>
              <a:rPr lang="en-US" dirty="0" smtClean="0">
                <a:ea typeface="ＭＳ Ｐゴシック" pitchFamily="29" charset="-128"/>
              </a:rPr>
              <a:t> slow </a:t>
            </a:r>
            <a:r>
              <a:rPr lang="en-US" dirty="0" err="1" smtClean="0">
                <a:ea typeface="ＭＳ Ｐゴシック" pitchFamily="29" charset="-128"/>
              </a:rPr>
              <a:t>metabolizers</a:t>
            </a:r>
            <a:endParaRPr lang="en-US" dirty="0" smtClean="0">
              <a:ea typeface="ＭＳ Ｐゴシック" pitchFamily="29" charset="-128"/>
            </a:endParaRPr>
          </a:p>
          <a:p>
            <a:pPr lvl="2"/>
            <a:r>
              <a:rPr lang="en-US" dirty="0" smtClean="0">
                <a:ea typeface="ＭＳ Ｐゴシック" pitchFamily="29" charset="-128"/>
              </a:rPr>
              <a:t>Example:  </a:t>
            </a:r>
            <a:r>
              <a:rPr lang="en-US" dirty="0" err="1" smtClean="0">
                <a:ea typeface="ＭＳ Ｐゴシック" pitchFamily="29" charset="-128"/>
              </a:rPr>
              <a:t>atomoxetine</a:t>
            </a:r>
            <a:r>
              <a:rPr lang="en-US" dirty="0" smtClean="0">
                <a:ea typeface="ＭＳ Ｐゴシック" pitchFamily="29" charset="-128"/>
              </a:rPr>
              <a:t> (</a:t>
            </a:r>
            <a:r>
              <a:rPr lang="en-US" dirty="0" err="1" smtClean="0">
                <a:ea typeface="ＭＳ Ｐゴシック" pitchFamily="29" charset="-128"/>
              </a:rPr>
              <a:t>Strattera</a:t>
            </a:r>
            <a:r>
              <a:rPr lang="en-US" dirty="0" smtClean="0">
                <a:ea typeface="ＭＳ Ｐゴシック" pitchFamily="29" charset="-128"/>
              </a:rPr>
              <a:t>)-larger effect &amp; more side effects in slow </a:t>
            </a:r>
            <a:r>
              <a:rPr lang="en-US" dirty="0" err="1" smtClean="0">
                <a:ea typeface="ＭＳ Ｐゴシック" pitchFamily="29" charset="-128"/>
              </a:rPr>
              <a:t>metabolizers</a:t>
            </a:r>
            <a:r>
              <a:rPr lang="en-US" dirty="0" smtClean="0">
                <a:ea typeface="ＭＳ Ｐゴシック" pitchFamily="29" charset="-128"/>
              </a:rPr>
              <a:t> </a:t>
            </a:r>
            <a:r>
              <a:rPr lang="en-US" sz="1800" dirty="0" smtClean="0">
                <a:ea typeface="ＭＳ Ｐゴシック" pitchFamily="29" charset="-128"/>
              </a:rPr>
              <a:t>(Michelson, ’07)</a:t>
            </a:r>
            <a:endParaRPr lang="en-US" dirty="0" smtClean="0"/>
          </a:p>
          <a:p>
            <a:pPr lvl="1" eaLnBrk="1" hangingPunct="1"/>
            <a:r>
              <a:rPr lang="en-US" dirty="0"/>
              <a:t>Combination of </a:t>
            </a:r>
            <a:r>
              <a:rPr lang="en-US" dirty="0" smtClean="0"/>
              <a:t>medicines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dirty="0" smtClean="0">
                <a:ea typeface="ＭＳ Ｐゴシック" pitchFamily="29" charset="-128"/>
                <a:cs typeface="ＭＳ Ｐゴシック" pitchFamily="29" charset="-128"/>
              </a:rPr>
              <a:t>3 Learner </a:t>
            </a:r>
            <a:r>
              <a:rPr lang="en-US" u="sng" dirty="0">
                <a:ea typeface="ＭＳ Ｐゴシック" pitchFamily="29" charset="-128"/>
                <a:cs typeface="ＭＳ Ｐゴシック" pitchFamily="29" charset="-128"/>
              </a:rPr>
              <a:t>Objectives</a:t>
            </a:r>
            <a:endParaRPr lang="en-US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This session will help participants:</a:t>
            </a:r>
          </a:p>
          <a:p>
            <a:pPr lvl="1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Know the risks and benefits of the ADHD medicines</a:t>
            </a:r>
          </a:p>
          <a:p>
            <a:pPr lvl="1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Know the risks and benefits of the medicines used to treat depression and anxiety disorders</a:t>
            </a:r>
          </a:p>
          <a:p>
            <a:pPr lvl="1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Understand some of the controversies surrounding the psychiatric medicines used to treat children and adolescents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2954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u="sng" dirty="0">
                <a:ea typeface="ＭＳ Ｐゴシック" pitchFamily="29" charset="-128"/>
                <a:cs typeface="ＭＳ Ｐゴシック" pitchFamily="29" charset="-128"/>
              </a:rPr>
              <a:t>A Riddle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524000"/>
            <a:ext cx="7086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dirty="0" smtClean="0">
                <a:ea typeface="ＭＳ Ｐゴシック" pitchFamily="29" charset="-128"/>
                <a:cs typeface="ＭＳ Ｐゴシック" pitchFamily="29" charset="-128"/>
              </a:rPr>
              <a:t>   When </a:t>
            </a:r>
            <a:r>
              <a:rPr lang="en-US" sz="4800" dirty="0">
                <a:ea typeface="ＭＳ Ｐゴシック" pitchFamily="29" charset="-128"/>
                <a:cs typeface="ＭＳ Ｐゴシック" pitchFamily="29" charset="-128"/>
              </a:rPr>
              <a:t>is a side effect </a:t>
            </a:r>
          </a:p>
          <a:p>
            <a:pPr eaLnBrk="1" hangingPunct="1">
              <a:buFontTx/>
              <a:buNone/>
            </a:pPr>
            <a:r>
              <a:rPr lang="en-US" sz="4800" dirty="0" smtClean="0">
                <a:ea typeface="ＭＳ Ｐゴシック" pitchFamily="29" charset="-128"/>
                <a:cs typeface="ＭＳ Ｐゴシック" pitchFamily="29" charset="-128"/>
              </a:rPr>
              <a:t>   a </a:t>
            </a:r>
            <a:r>
              <a:rPr lang="en-US" sz="4800" dirty="0">
                <a:ea typeface="ＭＳ Ｐゴシック" pitchFamily="29" charset="-128"/>
                <a:cs typeface="ＭＳ Ｐゴシック" pitchFamily="29" charset="-128"/>
              </a:rPr>
              <a:t>therapeutic effect?</a:t>
            </a:r>
          </a:p>
          <a:p>
            <a:pPr eaLnBrk="1" hangingPunct="1">
              <a:buFontTx/>
              <a:buNone/>
            </a:pPr>
            <a:r>
              <a:rPr lang="en-US" sz="4800" dirty="0" smtClean="0">
                <a:ea typeface="ＭＳ Ｐゴシック" pitchFamily="29" charset="-128"/>
                <a:cs typeface="ＭＳ Ｐゴシック" pitchFamily="29" charset="-128"/>
              </a:rPr>
              <a:t>   </a:t>
            </a:r>
            <a:r>
              <a:rPr lang="en-US" sz="4800" b="1" dirty="0" smtClean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The </a:t>
            </a:r>
            <a:r>
              <a:rPr lang="en-US" sz="4800" b="1" dirty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story of </a:t>
            </a:r>
            <a:r>
              <a:rPr lang="en-US" sz="4800" b="1" dirty="0" err="1" smtClean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Obetrol</a:t>
            </a:r>
            <a:r>
              <a:rPr lang="en-US" sz="4800" dirty="0" smtClean="0">
                <a:ea typeface="ＭＳ Ｐゴシック" pitchFamily="29" charset="-128"/>
                <a:cs typeface="ＭＳ Ｐゴシック" pitchFamily="29" charset="-128"/>
              </a:rPr>
              <a:t>  </a:t>
            </a:r>
            <a:endParaRPr lang="en-US" sz="4800" dirty="0">
              <a:ea typeface="ＭＳ Ｐゴシック" pitchFamily="29" charset="-128"/>
              <a:cs typeface="ＭＳ Ｐゴシック" pitchFamily="29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u="sng" dirty="0">
                <a:ea typeface="ＭＳ Ｐゴシック" pitchFamily="29" charset="-128"/>
                <a:cs typeface="ＭＳ Ｐゴシック" pitchFamily="29" charset="-128"/>
              </a:rPr>
              <a:t>Thinking </a:t>
            </a:r>
            <a:r>
              <a:rPr lang="en-US" sz="4000" b="1" u="sng" dirty="0" err="1">
                <a:ea typeface="ＭＳ Ｐゴシック" pitchFamily="29" charset="-128"/>
                <a:cs typeface="ＭＳ Ｐゴシック" pitchFamily="29" charset="-128"/>
              </a:rPr>
              <a:t>Psychopharmacologically</a:t>
            </a:r>
            <a:endParaRPr lang="en-US" sz="4000" b="1" u="sng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FDA indication </a:t>
            </a:r>
            <a:r>
              <a:rPr lang="en-US" b="1" dirty="0" err="1" smtClean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vs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 “off label”</a:t>
            </a:r>
            <a:r>
              <a:rPr lang="en-US" dirty="0" smtClean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 </a:t>
            </a:r>
          </a:p>
          <a:p>
            <a:pPr lvl="1"/>
            <a:r>
              <a:rPr lang="en-US" dirty="0" smtClean="0"/>
              <a:t>FDA requires 2 controlled studies, side effect data, etc.</a:t>
            </a:r>
          </a:p>
          <a:p>
            <a:pPr lvl="1"/>
            <a:r>
              <a:rPr lang="en-US" dirty="0" smtClean="0"/>
              <a:t>FDA indicates medicine for age group and disorder</a:t>
            </a:r>
          </a:p>
          <a:p>
            <a:pPr lvl="1"/>
            <a:r>
              <a:rPr lang="en-US" b="1" dirty="0" smtClean="0"/>
              <a:t>“Off-label”</a:t>
            </a:r>
            <a:r>
              <a:rPr lang="en-US" dirty="0" smtClean="0"/>
              <a:t>:  Using medicine for non-FDA indication</a:t>
            </a:r>
            <a:endParaRPr lang="en-US" b="1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What about generics?</a:t>
            </a:r>
          </a:p>
          <a:p>
            <a:pPr eaLnBrk="1" hangingPunct="1"/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Last point: 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Don’t assume med is taken as prescribed OR at all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FDA-Approved for ADHD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0229"/>
          </a:xfrm>
        </p:spPr>
        <p:txBody>
          <a:bodyPr>
            <a:normAutofit/>
          </a:bodyPr>
          <a:lstStyle/>
          <a:p>
            <a:r>
              <a:rPr lang="en-US" b="1" dirty="0" smtClean="0"/>
              <a:t>Stimulants</a:t>
            </a:r>
          </a:p>
          <a:p>
            <a:pPr lvl="1"/>
            <a:r>
              <a:rPr lang="en-US" dirty="0" smtClean="0"/>
              <a:t>Amphetamines</a:t>
            </a:r>
          </a:p>
          <a:p>
            <a:pPr lvl="1"/>
            <a:r>
              <a:rPr lang="en-US" dirty="0" smtClean="0"/>
              <a:t>Methylphenidate</a:t>
            </a:r>
          </a:p>
          <a:p>
            <a:r>
              <a:rPr lang="en-US" b="1" dirty="0" err="1" smtClean="0"/>
              <a:t>Strattera</a:t>
            </a:r>
            <a:r>
              <a:rPr lang="en-US" b="1" dirty="0" smtClean="0"/>
              <a:t> (</a:t>
            </a:r>
            <a:r>
              <a:rPr lang="en-US" b="1" dirty="0" err="1" smtClean="0"/>
              <a:t>atomoxetine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Alpha Agonists</a:t>
            </a:r>
          </a:p>
          <a:p>
            <a:pPr lvl="1"/>
            <a:r>
              <a:rPr lang="en-US" dirty="0" err="1" smtClean="0"/>
              <a:t>Intuniv</a:t>
            </a:r>
            <a:r>
              <a:rPr lang="en-US" dirty="0" smtClean="0"/>
              <a:t> (</a:t>
            </a:r>
            <a:r>
              <a:rPr lang="en-US" dirty="0" err="1" smtClean="0"/>
              <a:t>guanfacine</a:t>
            </a:r>
            <a:r>
              <a:rPr lang="en-US" dirty="0" smtClean="0"/>
              <a:t> extended release)</a:t>
            </a:r>
          </a:p>
          <a:p>
            <a:pPr lvl="1"/>
            <a:r>
              <a:rPr lang="en-US" dirty="0" err="1" smtClean="0"/>
              <a:t>Kapvay</a:t>
            </a:r>
            <a:r>
              <a:rPr lang="en-US" dirty="0" smtClean="0"/>
              <a:t> (</a:t>
            </a:r>
            <a:r>
              <a:rPr lang="en-US" dirty="0" err="1" smtClean="0"/>
              <a:t>clonidine</a:t>
            </a:r>
            <a:r>
              <a:rPr lang="en-US" dirty="0" smtClean="0"/>
              <a:t> extended release)</a:t>
            </a:r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All patients do not respond to all treatments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 Short History of the Stimulants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220" y="1600200"/>
            <a:ext cx="889978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1937</a:t>
            </a:r>
            <a:r>
              <a:rPr lang="en-US" dirty="0" smtClean="0"/>
              <a:t>:  </a:t>
            </a:r>
            <a:r>
              <a:rPr lang="en-US" dirty="0" err="1" smtClean="0"/>
              <a:t>benzedrine</a:t>
            </a:r>
            <a:r>
              <a:rPr lang="en-US" dirty="0" smtClean="0"/>
              <a:t>, a form of amphetamine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originally for treatment of… (TAKE A GUESS)</a:t>
            </a:r>
          </a:p>
          <a:p>
            <a:pPr lvl="1"/>
            <a:r>
              <a:rPr lang="en-US" dirty="0" smtClean="0"/>
              <a:t>Dr. Bradley reports</a:t>
            </a:r>
            <a:r>
              <a:rPr lang="en-US" b="1" dirty="0" smtClean="0"/>
              <a:t> “spectacular” improvement </a:t>
            </a:r>
            <a:r>
              <a:rPr lang="en-US" dirty="0" smtClean="0"/>
              <a:t>in school performance, with greater drive, comprehension and accuracy of work. </a:t>
            </a:r>
          </a:p>
          <a:p>
            <a:r>
              <a:rPr lang="en-US" b="1" dirty="0" smtClean="0"/>
              <a:t>Late ‘50’s</a:t>
            </a:r>
            <a:r>
              <a:rPr lang="en-US" dirty="0" smtClean="0"/>
              <a:t>: Interest increases &amp; more so in ’80’s</a:t>
            </a:r>
          </a:p>
          <a:p>
            <a:r>
              <a:rPr lang="en-US" b="1" dirty="0" smtClean="0"/>
              <a:t>1990’s</a:t>
            </a:r>
            <a:r>
              <a:rPr lang="en-US" dirty="0" smtClean="0"/>
              <a:t>:  Increased use with longer acting forms</a:t>
            </a:r>
          </a:p>
          <a:p>
            <a:r>
              <a:rPr lang="en-US" b="1" dirty="0" smtClean="0"/>
              <a:t>Today</a:t>
            </a:r>
            <a:r>
              <a:rPr lang="en-US" dirty="0" smtClean="0"/>
              <a:t>:  many forms, but few real advances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>
                <a:ea typeface="ＭＳ Ｐゴシック" pitchFamily="29" charset="-128"/>
                <a:cs typeface="ＭＳ Ｐゴシック" pitchFamily="29" charset="-128"/>
              </a:rPr>
              <a:t>Forms of Stimulants</a:t>
            </a:r>
            <a:endParaRPr lang="en-US" b="1" u="sng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86800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Tablets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-immediate release</a:t>
            </a:r>
          </a:p>
          <a:p>
            <a:pPr eaLnBrk="1" hangingPunct="1"/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Beads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-extended release</a:t>
            </a:r>
          </a:p>
          <a:p>
            <a:pPr lvl="1" eaLnBrk="1" hangingPunct="1"/>
            <a:r>
              <a:rPr lang="en-US" dirty="0"/>
              <a:t>Examples:  Ritalin LA, </a:t>
            </a:r>
            <a:r>
              <a:rPr lang="en-US" dirty="0" err="1"/>
              <a:t>Adderall</a:t>
            </a:r>
            <a:r>
              <a:rPr lang="en-US" dirty="0"/>
              <a:t> XR</a:t>
            </a:r>
            <a:endParaRPr lang="en-US" dirty="0" smtClean="0"/>
          </a:p>
          <a:p>
            <a:pPr lvl="1" eaLnBrk="1" hangingPunct="1"/>
            <a:r>
              <a:rPr lang="en-US" dirty="0" smtClean="0"/>
              <a:t>Beads </a:t>
            </a:r>
            <a:r>
              <a:rPr lang="en-US" dirty="0"/>
              <a:t>in capsule </a:t>
            </a:r>
            <a:r>
              <a:rPr lang="en-US" dirty="0" smtClean="0"/>
              <a:t>release med </a:t>
            </a:r>
            <a:r>
              <a:rPr lang="en-US" dirty="0"/>
              <a:t>at 2 different </a:t>
            </a:r>
            <a:r>
              <a:rPr lang="en-US" dirty="0" smtClean="0"/>
              <a:t>times</a:t>
            </a:r>
          </a:p>
          <a:p>
            <a:pPr eaLnBrk="1" hangingPunct="1"/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Some Others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 </a:t>
            </a:r>
          </a:p>
          <a:p>
            <a:pPr lvl="1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OROS (</a:t>
            </a:r>
            <a:r>
              <a:rPr lang="en-US" dirty="0" err="1" smtClean="0">
                <a:ea typeface="ＭＳ Ｐゴシック" pitchFamily="29" charset="-128"/>
                <a:cs typeface="ＭＳ Ｐゴシック" pitchFamily="29" charset="-128"/>
              </a:rPr>
              <a:t>Concerta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) </a:t>
            </a:r>
          </a:p>
          <a:p>
            <a:pPr lvl="1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Skin Patch (</a:t>
            </a:r>
            <a:r>
              <a:rPr lang="en-US" dirty="0" err="1" smtClean="0">
                <a:ea typeface="ＭＳ Ｐゴシック" pitchFamily="29" charset="-128"/>
                <a:cs typeface="ＭＳ Ｐゴシック" pitchFamily="29" charset="-128"/>
              </a:rPr>
              <a:t>Daytrana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)</a:t>
            </a:r>
          </a:p>
          <a:p>
            <a:pPr lvl="1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Long-acting liquid (</a:t>
            </a:r>
            <a:r>
              <a:rPr lang="en-US" dirty="0" err="1" smtClean="0">
                <a:ea typeface="ＭＳ Ｐゴシック" pitchFamily="29" charset="-128"/>
                <a:cs typeface="ＭＳ Ｐゴシック" pitchFamily="29" charset="-128"/>
              </a:rPr>
              <a:t>Quillivant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XR)</a:t>
            </a:r>
          </a:p>
          <a:p>
            <a:pPr lvl="1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&amp; some </a:t>
            </a:r>
            <a:r>
              <a:rPr lang="en-US" dirty="0" err="1" smtClean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newbies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Some New Stimulants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2102" cy="45259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 smtClean="0"/>
              <a:t>Evekeo</a:t>
            </a:r>
            <a:r>
              <a:rPr lang="en-US" dirty="0" err="1" smtClean="0"/>
              <a:t>-d,l</a:t>
            </a:r>
            <a:r>
              <a:rPr lang="en-US" dirty="0" smtClean="0"/>
              <a:t> amphetamine tablets</a:t>
            </a:r>
          </a:p>
          <a:p>
            <a:r>
              <a:rPr lang="en-US" b="1" dirty="0" err="1" smtClean="0"/>
              <a:t>Zenzedi</a:t>
            </a:r>
            <a:r>
              <a:rPr lang="en-US" dirty="0" err="1" smtClean="0"/>
              <a:t>-d-amphetamine</a:t>
            </a:r>
            <a:r>
              <a:rPr lang="en-US" dirty="0" smtClean="0"/>
              <a:t> tablets</a:t>
            </a:r>
          </a:p>
          <a:p>
            <a:r>
              <a:rPr lang="en-US" b="1" dirty="0" err="1" smtClean="0"/>
              <a:t>Adzenys</a:t>
            </a:r>
            <a:r>
              <a:rPr lang="en-US" b="1" dirty="0" smtClean="0"/>
              <a:t> XR</a:t>
            </a:r>
            <a:r>
              <a:rPr lang="en-US" dirty="0" smtClean="0"/>
              <a:t>-extended release orally disintegrating </a:t>
            </a:r>
            <a:r>
              <a:rPr lang="en-US" dirty="0" err="1" smtClean="0"/>
              <a:t>d.l</a:t>
            </a:r>
            <a:r>
              <a:rPr lang="en-US" dirty="0" smtClean="0"/>
              <a:t> amphetamine tablets</a:t>
            </a:r>
          </a:p>
          <a:p>
            <a:r>
              <a:rPr lang="en-US" b="1" dirty="0" err="1" smtClean="0"/>
              <a:t>Procentra</a:t>
            </a:r>
            <a:r>
              <a:rPr lang="en-US" dirty="0" smtClean="0"/>
              <a:t>-liquid </a:t>
            </a:r>
            <a:r>
              <a:rPr lang="en-US" dirty="0" err="1" smtClean="0"/>
              <a:t>d</a:t>
            </a:r>
            <a:r>
              <a:rPr lang="en-US" dirty="0" smtClean="0"/>
              <a:t>-amphetamine</a:t>
            </a:r>
          </a:p>
          <a:p>
            <a:r>
              <a:rPr lang="en-US" b="1" dirty="0" err="1" smtClean="0"/>
              <a:t>Dyanavel</a:t>
            </a:r>
            <a:r>
              <a:rPr lang="en-US" b="1" dirty="0" smtClean="0"/>
              <a:t> XR</a:t>
            </a:r>
            <a:r>
              <a:rPr lang="en-US" dirty="0" smtClean="0"/>
              <a:t>-extended release liquid </a:t>
            </a:r>
            <a:r>
              <a:rPr lang="en-US" dirty="0" err="1" smtClean="0"/>
              <a:t>d</a:t>
            </a:r>
            <a:r>
              <a:rPr lang="en-US" dirty="0" smtClean="0"/>
              <a:t>, </a:t>
            </a:r>
            <a:r>
              <a:rPr lang="en-US" dirty="0" err="1" smtClean="0"/>
              <a:t>l</a:t>
            </a:r>
            <a:r>
              <a:rPr lang="en-US" dirty="0" smtClean="0"/>
              <a:t> amphetamine</a:t>
            </a:r>
          </a:p>
          <a:p>
            <a:r>
              <a:rPr lang="en-US" b="1" dirty="0" err="1" smtClean="0"/>
              <a:t>Aptensio</a:t>
            </a:r>
            <a:r>
              <a:rPr lang="en-US" b="1" dirty="0" smtClean="0"/>
              <a:t> XR</a:t>
            </a:r>
            <a:r>
              <a:rPr lang="en-US" dirty="0" smtClean="0"/>
              <a:t>-extended release </a:t>
            </a:r>
            <a:r>
              <a:rPr lang="en-US" dirty="0" err="1" smtClean="0"/>
              <a:t>d</a:t>
            </a:r>
            <a:r>
              <a:rPr lang="en-US" dirty="0" smtClean="0"/>
              <a:t>, </a:t>
            </a:r>
            <a:r>
              <a:rPr lang="en-US" dirty="0" err="1" smtClean="0"/>
              <a:t>l</a:t>
            </a:r>
            <a:r>
              <a:rPr lang="en-US" dirty="0" smtClean="0"/>
              <a:t> MPH capsules</a:t>
            </a:r>
          </a:p>
          <a:p>
            <a:r>
              <a:rPr lang="en-US" b="1" dirty="0" err="1" smtClean="0"/>
              <a:t>Quillichew</a:t>
            </a:r>
            <a:r>
              <a:rPr lang="en-US" dirty="0" smtClean="0"/>
              <a:t>-chewable MPH tablets</a:t>
            </a:r>
          </a:p>
          <a:p>
            <a:r>
              <a:rPr lang="en-US" b="1" dirty="0" smtClean="0">
                <a:solidFill>
                  <a:srgbClr val="1F497D"/>
                </a:solidFill>
              </a:rPr>
              <a:t>Companies try to have curve </a:t>
            </a:r>
            <a:r>
              <a:rPr lang="en-US" b="1" dirty="0" err="1" smtClean="0">
                <a:solidFill>
                  <a:srgbClr val="1F497D"/>
                </a:solidFill>
              </a:rPr>
              <a:t>w</a:t>
            </a:r>
            <a:r>
              <a:rPr lang="en-US" b="1" dirty="0" smtClean="0">
                <a:solidFill>
                  <a:srgbClr val="1F497D"/>
                </a:solidFill>
              </a:rPr>
              <a:t>/ </a:t>
            </a:r>
            <a:r>
              <a:rPr lang="en-US" b="1" dirty="0" err="1" smtClean="0">
                <a:solidFill>
                  <a:srgbClr val="1F497D"/>
                </a:solidFill>
              </a:rPr>
              <a:t>hier</a:t>
            </a:r>
            <a:r>
              <a:rPr lang="en-US" b="1" dirty="0" smtClean="0">
                <a:solidFill>
                  <a:srgbClr val="1F497D"/>
                </a:solidFill>
              </a:rPr>
              <a:t> serum level late in the day, otherwise get lower effect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u="sng" dirty="0">
                <a:ea typeface="ＭＳ Ｐゴシック" pitchFamily="29" charset="-128"/>
                <a:cs typeface="ＭＳ Ｐゴシック" pitchFamily="29" charset="-128"/>
              </a:rPr>
              <a:t>Long </a:t>
            </a:r>
            <a:r>
              <a:rPr lang="en-US" sz="3600" b="1" u="sng" dirty="0" smtClean="0">
                <a:ea typeface="ＭＳ Ｐゴシック" pitchFamily="29" charset="-128"/>
                <a:cs typeface="ＭＳ Ｐゴシック" pitchFamily="29" charset="-128"/>
              </a:rPr>
              <a:t>Acting (Extended Release) </a:t>
            </a:r>
            <a:r>
              <a:rPr lang="en-US" sz="3600" b="1" u="sng" dirty="0">
                <a:ea typeface="ＭＳ Ｐゴシック" pitchFamily="29" charset="-128"/>
                <a:cs typeface="ＭＳ Ｐゴシック" pitchFamily="29" charset="-128"/>
              </a:rPr>
              <a:t>Stimulant </a:t>
            </a:r>
            <a:r>
              <a:rPr lang="en-US" sz="3600" b="1" u="sng" dirty="0" smtClean="0">
                <a:ea typeface="ＭＳ Ｐゴシック" pitchFamily="29" charset="-128"/>
                <a:cs typeface="ＭＳ Ｐゴシック" pitchFamily="29" charset="-128"/>
              </a:rPr>
              <a:t>Caps</a:t>
            </a:r>
            <a:endParaRPr lang="en-US" sz="3600" b="1" u="sng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610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ea typeface="ＭＳ Ｐゴシック" pitchFamily="29" charset="-128"/>
                <a:cs typeface="ＭＳ Ｐゴシック" pitchFamily="29" charset="-128"/>
              </a:rPr>
              <a:t>Advantages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Long duration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Improved compliance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Can be opened &amp; sprinkled </a:t>
            </a:r>
            <a:r>
              <a:rPr lang="en-US" dirty="0" smtClean="0">
                <a:solidFill>
                  <a:srgbClr val="FF0000"/>
                </a:solidFill>
              </a:rPr>
              <a:t>(except </a:t>
            </a:r>
            <a:r>
              <a:rPr lang="en-US" dirty="0" err="1" smtClean="0">
                <a:solidFill>
                  <a:srgbClr val="FF0000"/>
                </a:solidFill>
              </a:rPr>
              <a:t>Concerta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Difficult to abuse (</a:t>
            </a:r>
            <a:r>
              <a:rPr lang="en-US" dirty="0" err="1" smtClean="0"/>
              <a:t>ie</a:t>
            </a:r>
            <a:r>
              <a:rPr lang="en-US" dirty="0" smtClean="0"/>
              <a:t>-crush/snort/shoot)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ea typeface="ＭＳ Ｐゴシック" pitchFamily="29" charset="-128"/>
                <a:cs typeface="ＭＳ Ｐゴシック" pitchFamily="29" charset="-128"/>
              </a:rPr>
              <a:t>Disadvantages</a:t>
            </a:r>
            <a:endParaRPr lang="en-US" b="1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Don’t trust the expected durations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Irritability experienced by </a:t>
            </a:r>
            <a:r>
              <a:rPr lang="en-US" dirty="0" smtClean="0"/>
              <a:t>some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esp’ly</a:t>
            </a:r>
            <a:r>
              <a:rPr lang="en-US" dirty="0" smtClean="0">
                <a:solidFill>
                  <a:srgbClr val="FF0000"/>
                </a:solidFill>
              </a:rPr>
              <a:t> very young?)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Can’t take </a:t>
            </a:r>
            <a:r>
              <a:rPr lang="en-US" dirty="0"/>
              <a:t>late in day or</a:t>
            </a:r>
            <a:r>
              <a:rPr lang="en-US" dirty="0" smtClean="0"/>
              <a:t> if need </a:t>
            </a:r>
            <a:r>
              <a:rPr lang="en-US" dirty="0"/>
              <a:t>short </a:t>
            </a:r>
            <a:r>
              <a:rPr lang="en-US" dirty="0" smtClean="0"/>
              <a:t>duration </a:t>
            </a:r>
            <a:r>
              <a:rPr lang="en-US" dirty="0" smtClean="0">
                <a:solidFill>
                  <a:srgbClr val="FF0000"/>
                </a:solidFill>
              </a:rPr>
              <a:t>(but can match with tablets)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>
                <a:ea typeface="ＭＳ Ｐゴシック" pitchFamily="29" charset="-128"/>
                <a:cs typeface="ＭＳ Ｐゴシック" pitchFamily="29" charset="-128"/>
              </a:rPr>
              <a:t>Stimulant Equivalents</a:t>
            </a:r>
            <a:endParaRPr lang="en-US" b="1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At equivalent doses, </a:t>
            </a:r>
            <a:r>
              <a:rPr lang="en-US" dirty="0" smtClean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all </a:t>
            </a:r>
            <a:r>
              <a:rPr lang="en-US" dirty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stimulants are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equal</a:t>
            </a:r>
            <a:endParaRPr lang="en-US" dirty="0" smtClean="0">
              <a:solidFill>
                <a:srgbClr val="FF0000"/>
              </a:solidFill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Methylphenidate 10 mg ~ Amphetamine 5 mg</a:t>
            </a:r>
            <a:endParaRPr lang="en-US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MPH </a:t>
            </a:r>
            <a:r>
              <a:rPr lang="en-US" dirty="0" err="1" smtClean="0">
                <a:ea typeface="ＭＳ Ｐゴシック" pitchFamily="29" charset="-128"/>
                <a:cs typeface="ＭＳ Ｐゴシック" pitchFamily="29" charset="-128"/>
              </a:rPr>
              <a:t>ir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5 mg ~ </a:t>
            </a:r>
            <a:r>
              <a:rPr lang="en-US" dirty="0" err="1">
                <a:ea typeface="ＭＳ Ｐゴシック" pitchFamily="29" charset="-128"/>
                <a:cs typeface="ＭＳ Ｐゴシック" pitchFamily="29" charset="-128"/>
              </a:rPr>
              <a:t>Concerta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 18 mg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>
                <a:ea typeface="ＭＳ Ｐゴシック" pitchFamily="29" charset="-128"/>
                <a:cs typeface="ＭＳ Ｐゴシック" pitchFamily="29" charset="-128"/>
              </a:rPr>
              <a:t>Vyvanse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 30 mg ~ </a:t>
            </a:r>
            <a:r>
              <a:rPr lang="en-US" dirty="0" err="1">
                <a:ea typeface="ＭＳ Ｐゴシック" pitchFamily="29" charset="-128"/>
                <a:cs typeface="ＭＳ Ｐゴシック" pitchFamily="29" charset="-128"/>
              </a:rPr>
              <a:t>Adderall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 XR 10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mg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  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</a:t>
            </a:r>
            <a:r>
              <a:rPr lang="en-US" sz="2400" dirty="0" err="1" smtClean="0">
                <a:ea typeface="ＭＳ Ｐゴシック" pitchFamily="29" charset="-128"/>
                <a:cs typeface="ＭＳ Ｐゴシック" pitchFamily="29" charset="-128"/>
              </a:rPr>
              <a:t>ir</a:t>
            </a:r>
            <a:r>
              <a:rPr lang="en-US" sz="2400" dirty="0" smtClean="0">
                <a:ea typeface="ＭＳ Ｐゴシック" pitchFamily="29" charset="-128"/>
                <a:cs typeface="ＭＳ Ｐゴシック" pitchFamily="29" charset="-128"/>
              </a:rPr>
              <a:t>=</a:t>
            </a:r>
            <a:r>
              <a:rPr lang="en-US" sz="2400" dirty="0">
                <a:ea typeface="ＭＳ Ｐゴシック" pitchFamily="29" charset="-128"/>
                <a:cs typeface="ＭＳ Ｐゴシック" pitchFamily="29" charset="-128"/>
              </a:rPr>
              <a:t>immediate release</a:t>
            </a:r>
            <a:endParaRPr lang="en-US" dirty="0"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    </a:t>
            </a:r>
            <a:r>
              <a:rPr lang="en-US" sz="2400" dirty="0">
                <a:ea typeface="ＭＳ Ｐゴシック" pitchFamily="29" charset="-128"/>
                <a:cs typeface="ＭＳ Ｐゴシック" pitchFamily="29" charset="-128"/>
              </a:rPr>
              <a:t>MPH=methylphenidate</a:t>
            </a:r>
            <a:endParaRPr lang="en-US" dirty="0">
              <a:ea typeface="ＭＳ Ｐゴシック" pitchFamily="29" charset="-128"/>
              <a:cs typeface="ＭＳ Ｐゴシック" pitchFamily="29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>
                <a:ea typeface="ＭＳ Ｐゴシック" charset="-128"/>
                <a:cs typeface="ＭＳ Ｐゴシック" charset="-128"/>
              </a:rPr>
              <a:t>How Stimulants Work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676" y="1417638"/>
            <a:ext cx="8932323" cy="5257800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Increase synaptic NE &amp; DA in prefrontal cortex…&amp; other areas??</a:t>
            </a:r>
          </a:p>
          <a:p>
            <a:pPr lvl="1"/>
            <a:r>
              <a:rPr lang="en-US" dirty="0" smtClean="0">
                <a:ea typeface="ＭＳ Ｐゴシック" charset="-128"/>
                <a:cs typeface="ＭＳ Ｐゴシック" charset="-128"/>
              </a:rPr>
              <a:t>NE: increase attention to the important</a:t>
            </a:r>
          </a:p>
          <a:p>
            <a:pPr lvl="1"/>
            <a:r>
              <a:rPr lang="en-US" dirty="0" smtClean="0">
                <a:ea typeface="ＭＳ Ｐゴシック" charset="-128"/>
                <a:cs typeface="ＭＳ Ｐゴシック" charset="-128"/>
              </a:rPr>
              <a:t>DA: decrease attention to the unimportant</a:t>
            </a:r>
          </a:p>
          <a:p>
            <a:pPr eaLnBrk="1" hangingPunct="1"/>
            <a:r>
              <a:rPr lang="en-US" b="1" dirty="0" smtClean="0">
                <a:ea typeface="ＭＳ Ｐゴシック" charset="-128"/>
                <a:cs typeface="ＭＳ Ｐゴシック" charset="-128"/>
              </a:rPr>
              <a:t>Methylphenidate</a:t>
            </a:r>
            <a:endParaRPr lang="en-US" b="1" dirty="0">
              <a:ea typeface="ＭＳ Ｐゴシック" charset="-128"/>
              <a:cs typeface="ＭＳ Ｐゴシック" charset="-128"/>
            </a:endParaRPr>
          </a:p>
          <a:p>
            <a:pPr lvl="1" eaLnBrk="1" hangingPunct="1"/>
            <a:r>
              <a:rPr lang="en-US" dirty="0"/>
              <a:t>Blocks</a:t>
            </a:r>
            <a:r>
              <a:rPr lang="en-US" dirty="0" smtClean="0"/>
              <a:t> NET &amp; DAT </a:t>
            </a:r>
            <a:r>
              <a:rPr lang="en-US" dirty="0"/>
              <a:t>for </a:t>
            </a:r>
            <a:r>
              <a:rPr lang="en-US" dirty="0" smtClean="0"/>
              <a:t>reuptake of NE &amp; DA</a:t>
            </a:r>
          </a:p>
          <a:p>
            <a:pPr eaLnBrk="1" hangingPunct="1"/>
            <a:r>
              <a:rPr lang="en-US" b="1" dirty="0">
                <a:ea typeface="ＭＳ Ｐゴシック" charset="-128"/>
                <a:cs typeface="ＭＳ Ｐゴシック" charset="-128"/>
              </a:rPr>
              <a:t>Amphetamine</a:t>
            </a:r>
            <a:endParaRPr lang="en-US" b="1" dirty="0" smtClean="0">
              <a:ea typeface="ＭＳ Ｐゴシック" charset="-128"/>
              <a:cs typeface="ＭＳ Ｐゴシック" charset="-128"/>
            </a:endParaRPr>
          </a:p>
          <a:p>
            <a:pPr lvl="1" eaLnBrk="1" hangingPunct="1"/>
            <a:r>
              <a:rPr lang="en-US" dirty="0" smtClean="0"/>
              <a:t>Blocks reuptake </a:t>
            </a:r>
            <a:r>
              <a:rPr lang="en-US" b="1" dirty="0" smtClean="0"/>
              <a:t>AND</a:t>
            </a:r>
            <a:r>
              <a:rPr lang="en-US" dirty="0" smtClean="0"/>
              <a:t> enters synaptic vesicles causing </a:t>
            </a:r>
            <a:r>
              <a:rPr lang="en-US" dirty="0"/>
              <a:t>release of</a:t>
            </a:r>
            <a:r>
              <a:rPr lang="en-US" dirty="0" smtClean="0"/>
              <a:t> NE &amp; DA </a:t>
            </a:r>
            <a:r>
              <a:rPr lang="en-US" dirty="0"/>
              <a:t>from stored </a:t>
            </a:r>
            <a:r>
              <a:rPr lang="en-US" dirty="0" smtClean="0"/>
              <a:t>sites </a:t>
            </a:r>
            <a:r>
              <a:rPr lang="en-US" b="1" dirty="0" smtClean="0"/>
              <a:t>AND </a:t>
            </a:r>
            <a:r>
              <a:rPr lang="en-US" dirty="0" smtClean="0"/>
              <a:t>blocks uptake into vesicle </a:t>
            </a:r>
            <a:r>
              <a:rPr lang="en-US" b="1" dirty="0" smtClean="0"/>
              <a:t>AND</a:t>
            </a:r>
            <a:r>
              <a:rPr lang="en-US" dirty="0" smtClean="0"/>
              <a:t> is MAOI</a:t>
            </a:r>
          </a:p>
          <a:p>
            <a:r>
              <a:rPr lang="en-US" b="1" dirty="0" smtClean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MPH &amp; </a:t>
            </a:r>
            <a:r>
              <a:rPr lang="en-US" b="1" dirty="0" err="1" smtClean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Amph</a:t>
            </a:r>
            <a:r>
              <a:rPr lang="en-US" b="1" dirty="0" smtClean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 work differently</a:t>
            </a:r>
          </a:p>
          <a:p>
            <a:pPr lvl="1"/>
            <a:r>
              <a:rPr lang="en-US" dirty="0" smtClean="0">
                <a:ea typeface="ＭＳ Ｐゴシック" charset="-128"/>
                <a:cs typeface="ＭＳ Ｐゴシック" charset="-128"/>
              </a:rPr>
              <a:t>~70% of patients respond to first stimulant tried</a:t>
            </a:r>
          </a:p>
          <a:p>
            <a:pPr lvl="1"/>
            <a:r>
              <a:rPr lang="en-US" dirty="0" smtClean="0">
                <a:ea typeface="ＭＳ Ｐゴシック" charset="-128"/>
                <a:cs typeface="ＭＳ Ｐゴシック" charset="-128"/>
              </a:rPr>
              <a:t>~90% of patients respond to one of the two</a:t>
            </a:r>
            <a:endParaRPr lang="en-US" b="1" dirty="0" smtClean="0">
              <a:solidFill>
                <a:srgbClr val="FF0000"/>
              </a:solidFill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But real mechanism might be DA &amp; NE modulating GLUTAMATE</a:t>
            </a:r>
          </a:p>
          <a:p>
            <a:pPr eaLnBrk="1" hangingPunct="1"/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buNone/>
            </a:pPr>
            <a:endParaRPr lang="en-US" sz="2162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buNone/>
            </a:pPr>
            <a:r>
              <a:rPr lang="en-US" sz="2162" dirty="0" smtClean="0">
                <a:ea typeface="ＭＳ Ｐゴシック" charset="-128"/>
                <a:cs typeface="ＭＳ Ｐゴシック" charset="-128"/>
              </a:rPr>
              <a:t>NET=</a:t>
            </a:r>
            <a:r>
              <a:rPr lang="en-US" sz="2162" dirty="0" err="1" smtClean="0">
                <a:ea typeface="ＭＳ Ｐゴシック" charset="-128"/>
                <a:cs typeface="ＭＳ Ｐゴシック" charset="-128"/>
              </a:rPr>
              <a:t>norepinephrine</a:t>
            </a:r>
            <a:r>
              <a:rPr lang="en-US" sz="2162" dirty="0" smtClean="0">
                <a:ea typeface="ＭＳ Ｐゴシック" charset="-128"/>
                <a:cs typeface="ＭＳ Ｐゴシック" charset="-128"/>
              </a:rPr>
              <a:t> transporter     NE=</a:t>
            </a:r>
            <a:r>
              <a:rPr lang="en-US" sz="2162" dirty="0" err="1" smtClean="0">
                <a:ea typeface="ＭＳ Ｐゴシック" charset="-128"/>
                <a:cs typeface="ＭＳ Ｐゴシック" charset="-128"/>
              </a:rPr>
              <a:t>norepinephrine</a:t>
            </a:r>
            <a:endParaRPr lang="en-US" sz="2162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buNone/>
            </a:pPr>
            <a:r>
              <a:rPr lang="en-US" sz="2162" dirty="0" smtClean="0">
                <a:ea typeface="ＭＳ Ｐゴシック" charset="-128"/>
                <a:cs typeface="ＭＳ Ｐゴシック" charset="-128"/>
              </a:rPr>
              <a:t>DAT=dopamine transporter               DA=dopamine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u="sng" dirty="0" smtClean="0">
                <a:ea typeface="ＭＳ Ｐゴシック" charset="-128"/>
                <a:cs typeface="ＭＳ Ｐゴシック" charset="-128"/>
              </a:rPr>
              <a:t>Clinical Effect of Stimulants</a:t>
            </a:r>
            <a:endParaRPr lang="en-US" b="1" u="sng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257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b="1" dirty="0" smtClean="0">
                <a:ea typeface="ＭＳ Ｐゴシック" charset="-128"/>
                <a:cs typeface="ＭＳ Ｐゴシック" charset="-128"/>
              </a:rPr>
              <a:t>Strongest effect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: </a:t>
            </a:r>
            <a:r>
              <a:rPr lang="en-US" sz="2800" dirty="0" smtClean="0">
                <a:ea typeface="ＭＳ Ｐゴシック" charset="-128"/>
                <a:cs typeface="ＭＳ Ｐゴシック" charset="-128"/>
              </a:rPr>
              <a:t>Diminish impulsivity &amp; hyperactivity</a:t>
            </a:r>
          </a:p>
          <a:p>
            <a:pPr eaLnBrk="1" hangingPunct="1"/>
            <a:r>
              <a:rPr lang="en-US" b="1" dirty="0" smtClean="0">
                <a:ea typeface="ＭＳ Ｐゴシック" charset="-128"/>
                <a:cs typeface="ＭＳ Ｐゴシック" charset="-128"/>
              </a:rPr>
              <a:t>Strong effect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: </a:t>
            </a:r>
            <a:r>
              <a:rPr lang="en-US" sz="2800" dirty="0" smtClean="0">
                <a:ea typeface="ＭＳ Ｐゴシック" charset="-128"/>
                <a:cs typeface="ＭＳ Ｐゴシック" charset="-128"/>
              </a:rPr>
              <a:t>Improve focus; tasks more interesting</a:t>
            </a: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Also: </a:t>
            </a:r>
          </a:p>
          <a:p>
            <a:pPr lvl="1"/>
            <a:r>
              <a:rPr lang="en-US" dirty="0" smtClean="0">
                <a:ea typeface="ＭＳ Ｐゴシック" charset="-128"/>
                <a:cs typeface="ＭＳ Ｐゴシック" charset="-128"/>
              </a:rPr>
              <a:t>Improve social skills</a:t>
            </a:r>
            <a:endParaRPr lang="en-US" sz="1730" dirty="0" smtClean="0">
              <a:ea typeface="ＭＳ Ｐゴシック" charset="-128"/>
              <a:cs typeface="ＭＳ Ｐゴシック" charset="-128"/>
            </a:endParaRPr>
          </a:p>
          <a:p>
            <a:pPr lvl="1"/>
            <a:r>
              <a:rPr lang="en-US" dirty="0" err="1" smtClean="0">
                <a:latin typeface="Wingdings"/>
                <a:ea typeface="Wingdings"/>
                <a:cs typeface="Wingdings"/>
              </a:rPr>
              <a:t>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aggression </a:t>
            </a:r>
            <a:r>
              <a:rPr lang="en-US" sz="1600" dirty="0" smtClean="0">
                <a:ea typeface="ＭＳ Ｐゴシック" charset="-128"/>
                <a:cs typeface="ＭＳ Ｐゴシック" charset="-128"/>
              </a:rPr>
              <a:t>(</a:t>
            </a:r>
            <a:r>
              <a:rPr lang="en-US" sz="1600" dirty="0" err="1" smtClean="0">
                <a:ea typeface="ＭＳ Ｐゴシック" charset="-128"/>
                <a:cs typeface="ＭＳ Ｐゴシック" charset="-128"/>
              </a:rPr>
              <a:t>Blader</a:t>
            </a:r>
            <a:r>
              <a:rPr lang="en-US" sz="1600" dirty="0" smtClean="0">
                <a:ea typeface="ＭＳ Ｐゴシック" charset="-128"/>
                <a:cs typeface="ＭＳ Ｐゴシック" charset="-128"/>
              </a:rPr>
              <a:t>, ’13), 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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emotional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lability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sz="1600" dirty="0" smtClean="0">
                <a:ea typeface="ＭＳ Ｐゴシック" charset="-128"/>
                <a:cs typeface="ＭＳ Ｐゴシック" charset="-128"/>
              </a:rPr>
              <a:t>(</a:t>
            </a:r>
            <a:r>
              <a:rPr lang="en-US" sz="1600" dirty="0" err="1" smtClean="0">
                <a:ea typeface="ＭＳ Ｐゴシック" charset="-128"/>
                <a:cs typeface="ＭＳ Ｐゴシック" charset="-128"/>
              </a:rPr>
              <a:t>Merwood</a:t>
            </a:r>
            <a:r>
              <a:rPr lang="en-US" sz="1600" dirty="0" smtClean="0">
                <a:ea typeface="ＭＳ Ｐゴシック" charset="-128"/>
                <a:cs typeface="ＭＳ Ｐゴシック" charset="-128"/>
              </a:rPr>
              <a:t>, ‘14)</a:t>
            </a:r>
          </a:p>
          <a:p>
            <a:pPr lvl="1"/>
            <a:r>
              <a:rPr lang="en-US" dirty="0" smtClean="0">
                <a:ea typeface="ＭＳ Ｐゴシック" charset="-128"/>
                <a:cs typeface="ＭＳ Ｐゴシック" charset="-128"/>
              </a:rPr>
              <a:t>Improved academic performance (</a:t>
            </a:r>
            <a:r>
              <a:rPr lang="en-US" dirty="0" smtClean="0"/>
              <a:t>short, ?long, term)</a:t>
            </a:r>
          </a:p>
          <a:p>
            <a:pPr lvl="1"/>
            <a:r>
              <a:rPr lang="en-US" dirty="0" smtClean="0"/>
              <a:t>Improve teens’ driving, decrease cig initiation…</a:t>
            </a:r>
          </a:p>
          <a:p>
            <a:pPr eaLnBrk="1" hangingPunct="1">
              <a:buFontTx/>
              <a:buNone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                                  </a:t>
            </a:r>
            <a:r>
              <a:rPr lang="en-US" b="1" u="sng" dirty="0" smtClean="0">
                <a:ea typeface="ＭＳ Ｐゴシック" charset="-128"/>
                <a:cs typeface="ＭＳ Ｐゴシック" charset="-128"/>
              </a:rPr>
              <a:t>REMEMBER</a:t>
            </a:r>
          </a:p>
          <a:p>
            <a:pPr eaLnBrk="1" hangingPunct="1">
              <a:buFontTx/>
              <a:buNone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      </a:t>
            </a:r>
            <a:r>
              <a:rPr lang="en-US" dirty="0" smtClean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Stimulants improve the attention of those    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                       </a:t>
            </a:r>
            <a:r>
              <a:rPr lang="en-US" b="1" dirty="0" smtClean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with and without ADHD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44160"/>
            <a:ext cx="9144000" cy="4729972"/>
          </a:xfrm>
        </p:spPr>
        <p:txBody>
          <a:bodyPr>
            <a:no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200" b="1" dirty="0" smtClean="0">
                <a:solidFill>
                  <a:srgbClr val="FF0000"/>
                </a:solidFill>
              </a:rPr>
              <a:t>With medicine’s promise,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it’s tough to do nothing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Our Goal: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Responsible Use of </a:t>
            </a:r>
            <a:br>
              <a:rPr lang="en-US" b="1" dirty="0" smtClean="0"/>
            </a:br>
            <a:r>
              <a:rPr lang="en-US" b="1" dirty="0" smtClean="0"/>
              <a:t>Psychiatric Medicines in Children</a:t>
            </a:r>
            <a:br>
              <a:rPr lang="en-US" b="1" dirty="0" smtClean="0"/>
            </a:br>
            <a:r>
              <a:rPr lang="en-US" sz="3600" b="1" u="sng" dirty="0" smtClean="0"/>
              <a:t/>
            </a:r>
            <a:br>
              <a:rPr lang="en-US" sz="3600" b="1" u="sng" dirty="0" smtClean="0"/>
            </a:br>
            <a:r>
              <a:rPr lang="en-US" sz="3600" b="1" u="sng" dirty="0" smtClean="0"/>
              <a:t/>
            </a:r>
            <a:br>
              <a:rPr lang="en-US" sz="3600" b="1" u="sng" dirty="0" smtClean="0"/>
            </a:br>
            <a:endParaRPr lang="en-US" sz="3600" b="1" u="sng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The Effectiveness of Stimulants</a:t>
            </a:r>
          </a:p>
        </p:txBody>
      </p:sp>
      <p:pic>
        <p:nvPicPr>
          <p:cNvPr id="147459" name="Content Placeholder 4" descr="Progress in Pharm Comic.jpg"/>
          <p:cNvPicPr>
            <a:picLocks noGrp="1" noChangeAspect="1"/>
          </p:cNvPicPr>
          <p:nvPr>
            <p:ph idx="1"/>
          </p:nvPr>
        </p:nvPicPr>
        <p:blipFill>
          <a:blip r:embed="rId2"/>
          <a:srcRect l="-71556" r="-71556"/>
          <a:stretch>
            <a:fillRect/>
          </a:stretch>
        </p:blipFill>
        <p:spPr>
          <a:xfrm>
            <a:off x="-5334000" y="1162050"/>
            <a:ext cx="19659600" cy="11390313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>
                <a:ea typeface="ＭＳ Ｐゴシック" pitchFamily="29" charset="-128"/>
                <a:cs typeface="ＭＳ Ｐゴシック" pitchFamily="29" charset="-128"/>
              </a:rPr>
              <a:t>Benefit of </a:t>
            </a:r>
            <a:r>
              <a:rPr lang="en-US" b="1" u="sng" dirty="0" smtClean="0">
                <a:ea typeface="ＭＳ Ｐゴシック" pitchFamily="29" charset="-128"/>
                <a:cs typeface="ＭＳ Ｐゴシック" pitchFamily="29" charset="-128"/>
              </a:rPr>
              <a:t>Stimulants in ADHD</a:t>
            </a:r>
            <a:endParaRPr lang="en-US" b="1" u="sng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39" y="1600200"/>
            <a:ext cx="8916061" cy="4953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MPH &amp; Amphetamine</a:t>
            </a:r>
          </a:p>
          <a:p>
            <a:pPr lvl="1" eaLnBrk="1" hangingPunct="1"/>
            <a:r>
              <a:rPr lang="en-US" dirty="0"/>
              <a:t>FDA approved for use in children</a:t>
            </a:r>
          </a:p>
          <a:p>
            <a:pPr lvl="1" eaLnBrk="1" hangingPunct="1"/>
            <a:r>
              <a:rPr lang="en-US" dirty="0"/>
              <a:t>Over 200 controlled studies proving </a:t>
            </a:r>
            <a:r>
              <a:rPr lang="en-US" dirty="0" smtClean="0"/>
              <a:t>efficacy</a:t>
            </a:r>
          </a:p>
          <a:p>
            <a:pPr lvl="1" eaLnBrk="1" hangingPunct="1"/>
            <a:r>
              <a:rPr lang="en-US" dirty="0"/>
              <a:t>MTA Study</a:t>
            </a:r>
          </a:p>
          <a:p>
            <a:pPr lvl="1" eaLnBrk="1" hangingPunct="1"/>
            <a:r>
              <a:rPr lang="en-US" dirty="0"/>
              <a:t>Preschool ADHD Treatment Study (PATS)</a:t>
            </a:r>
            <a:endParaRPr lang="en-US" dirty="0" smtClean="0"/>
          </a:p>
          <a:p>
            <a:pPr eaLnBrk="1" hangingPunct="1"/>
            <a:r>
              <a:rPr lang="en-US" b="1" dirty="0" err="1" smtClean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Comorbid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 disorders complicate </a:t>
            </a:r>
            <a:r>
              <a:rPr lang="en-US" b="1" dirty="0" err="1" smtClean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tx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 &amp; require more than stimulants alone</a:t>
            </a:r>
          </a:p>
          <a:p>
            <a:pPr eaLnBrk="1" hangingPunct="1"/>
            <a:r>
              <a:rPr lang="en-US" b="1" dirty="0" smtClean="0">
                <a:solidFill>
                  <a:srgbClr val="000000"/>
                </a:solidFill>
                <a:ea typeface="ＭＳ Ｐゴシック" pitchFamily="29" charset="-128"/>
                <a:cs typeface="ＭＳ Ｐゴシック" pitchFamily="29" charset="-128"/>
              </a:rPr>
              <a:t>Don’t forget non-</a:t>
            </a:r>
            <a:r>
              <a:rPr lang="en-US" b="1" dirty="0" err="1" smtClean="0">
                <a:solidFill>
                  <a:srgbClr val="000000"/>
                </a:solidFill>
                <a:ea typeface="ＭＳ Ｐゴシック" pitchFamily="29" charset="-128"/>
                <a:cs typeface="ＭＳ Ｐゴシック" pitchFamily="29" charset="-128"/>
              </a:rPr>
              <a:t>pharm</a:t>
            </a:r>
            <a:r>
              <a:rPr lang="en-US" b="1" dirty="0" smtClean="0">
                <a:solidFill>
                  <a:srgbClr val="000000"/>
                </a:solidFill>
                <a:ea typeface="ＭＳ Ｐゴシック" pitchFamily="29" charset="-128"/>
                <a:cs typeface="ＭＳ Ｐゴシック" pitchFamily="29" charset="-128"/>
              </a:rPr>
              <a:t> treatments for non-core ADHD symptoms</a:t>
            </a:r>
          </a:p>
          <a:p>
            <a:pPr eaLnBrk="1" hangingPunct="1"/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HA &amp; </a:t>
            </a:r>
            <a:r>
              <a:rPr lang="en-US" b="1" dirty="0" err="1" smtClean="0">
                <a:ea typeface="ＭＳ Ｐゴシック" pitchFamily="29" charset="-128"/>
                <a:cs typeface="ＭＳ Ｐゴシック" pitchFamily="29" charset="-128"/>
              </a:rPr>
              <a:t>Inatt’n</a:t>
            </a:r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 might need diff doses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</a:t>
            </a:r>
            <a:r>
              <a:rPr lang="en-US" sz="1600" dirty="0" smtClean="0">
                <a:ea typeface="ＭＳ Ｐゴシック" pitchFamily="29" charset="-128"/>
                <a:cs typeface="ＭＳ Ｐゴシック" pitchFamily="29" charset="-128"/>
              </a:rPr>
              <a:t>(Stein, </a:t>
            </a:r>
            <a:r>
              <a:rPr lang="en-US" sz="1600" dirty="0" err="1" smtClean="0">
                <a:ea typeface="ＭＳ Ｐゴシック" pitchFamily="29" charset="-128"/>
                <a:cs typeface="ＭＳ Ｐゴシック" pitchFamily="29" charset="-128"/>
              </a:rPr>
              <a:t>Ped</a:t>
            </a:r>
            <a:r>
              <a:rPr lang="en-US" sz="1600" dirty="0" smtClean="0">
                <a:ea typeface="ＭＳ Ｐゴシック" pitchFamily="29" charset="-128"/>
                <a:cs typeface="ＭＳ Ｐゴシック" pitchFamily="29" charset="-128"/>
              </a:rPr>
              <a:t>, ’03)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ea typeface="ＭＳ Ｐゴシック" pitchFamily="29" charset="-128"/>
                <a:cs typeface="ＭＳ Ｐゴシック" pitchFamily="29" charset="-128"/>
              </a:rPr>
              <a:t>MTA Study of the Treatment of ADHD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5442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N=579 at multiple sites</a:t>
            </a:r>
          </a:p>
          <a:p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First follow up at 14 months</a:t>
            </a:r>
          </a:p>
          <a:p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Four Treatment Groups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Combo </a:t>
            </a:r>
            <a:r>
              <a:rPr lang="en-US" dirty="0" err="1" smtClean="0"/>
              <a:t>Tx</a:t>
            </a:r>
            <a:r>
              <a:rPr lang="en-US" dirty="0" smtClean="0"/>
              <a:t> (Methylphenidate &amp; Behavioral </a:t>
            </a:r>
            <a:r>
              <a:rPr lang="en-US" dirty="0" err="1" smtClean="0"/>
              <a:t>Tx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Methylphenidate (MPH) Only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Behavioral </a:t>
            </a:r>
            <a:r>
              <a:rPr lang="en-US" dirty="0" err="1" smtClean="0"/>
              <a:t>Tx</a:t>
            </a:r>
            <a:r>
              <a:rPr lang="en-US" dirty="0" smtClean="0"/>
              <a:t> Only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Community Care</a:t>
            </a:r>
          </a:p>
          <a:p>
            <a:pPr lvl="1">
              <a:lnSpc>
                <a:spcPct val="90000"/>
              </a:lnSpc>
              <a:buNone/>
            </a:pPr>
            <a:endParaRPr lang="en-US" dirty="0" smtClean="0"/>
          </a:p>
          <a:p>
            <a:pPr lvl="1">
              <a:lnSpc>
                <a:spcPct val="90000"/>
              </a:lnSpc>
              <a:buNone/>
            </a:pPr>
            <a:endParaRPr lang="en-US" sz="1600" dirty="0" smtClean="0"/>
          </a:p>
          <a:p>
            <a:pPr lvl="1">
              <a:lnSpc>
                <a:spcPct val="90000"/>
              </a:lnSpc>
              <a:buNone/>
            </a:pPr>
            <a:endParaRPr lang="en-US" sz="1600" dirty="0" smtClean="0"/>
          </a:p>
          <a:p>
            <a:pPr lvl="1">
              <a:lnSpc>
                <a:spcPct val="90000"/>
              </a:lnSpc>
              <a:buNone/>
            </a:pPr>
            <a:r>
              <a:rPr lang="en-US" sz="1600" dirty="0" smtClean="0"/>
              <a:t>(The MTA Cooperative Group, AGP, 1999, </a:t>
            </a:r>
            <a:r>
              <a:rPr lang="en-US" sz="1600" dirty="0" err="1" smtClean="0"/>
              <a:t>p</a:t>
            </a:r>
            <a:r>
              <a:rPr lang="en-US" sz="1600" dirty="0" smtClean="0"/>
              <a:t>. 1073)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u="sng" dirty="0">
                <a:ea typeface="ＭＳ Ｐゴシック" pitchFamily="29" charset="-128"/>
                <a:cs typeface="ＭＳ Ｐゴシック" pitchFamily="29" charset="-128"/>
              </a:rPr>
              <a:t>MTA Response Rates</a:t>
            </a:r>
            <a:r>
              <a:rPr lang="en-US" u="sng" dirty="0">
                <a:ea typeface="ＭＳ Ｐゴシック" pitchFamily="29" charset="-128"/>
                <a:cs typeface="ＭＳ Ｐゴシック" pitchFamily="29" charset="-128"/>
              </a:rPr>
              <a:t/>
            </a:r>
            <a:br>
              <a:rPr lang="en-US" u="sng" dirty="0">
                <a:ea typeface="ＭＳ Ｐゴシック" pitchFamily="29" charset="-128"/>
                <a:cs typeface="ＭＳ Ｐゴシック" pitchFamily="29" charset="-128"/>
              </a:rPr>
            </a:br>
            <a:r>
              <a:rPr lang="en-US" sz="3200" dirty="0">
                <a:ea typeface="ＭＳ Ｐゴシック" pitchFamily="29" charset="-128"/>
                <a:cs typeface="ＭＳ Ｐゴシック" pitchFamily="29" charset="-128"/>
              </a:rPr>
              <a:t>(% normalized at 14 months)</a:t>
            </a:r>
            <a:endParaRPr lang="en-US" dirty="0">
              <a:ea typeface="ＭＳ Ｐゴシック" pitchFamily="29" charset="-128"/>
              <a:cs typeface="ＭＳ Ｐゴシック" pitchFamily="29" charset="-128"/>
            </a:endParaRPr>
          </a:p>
        </p:txBody>
      </p:sp>
      <p:graphicFrame>
        <p:nvGraphicFramePr>
          <p:cNvPr id="326659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828800"/>
          <a:ext cx="8229600" cy="4038601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938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Combo Treatment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         68%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9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MPH Only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         56%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8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Behav’l Trtm’t Only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         34%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Community Care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         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>
                <a:ea typeface="ＭＳ Ｐゴシック" pitchFamily="26" charset="-128"/>
                <a:cs typeface="ＭＳ Ｐゴシック" pitchFamily="26" charset="-128"/>
              </a:rPr>
              <a:t>Initial Conclusions of the MTA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342431"/>
            <a:ext cx="9144000" cy="5515569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ea typeface="ＭＳ Ｐゴシック" pitchFamily="26" charset="-128"/>
                <a:cs typeface="ＭＳ Ｐゴシック" pitchFamily="26" charset="-128"/>
              </a:rPr>
              <a:t>Combo </a:t>
            </a:r>
            <a:r>
              <a:rPr lang="en-US" dirty="0" err="1" smtClean="0">
                <a:ea typeface="ＭＳ Ｐゴシック" pitchFamily="26" charset="-128"/>
                <a:cs typeface="ＭＳ Ｐゴシック" pitchFamily="26" charset="-128"/>
              </a:rPr>
              <a:t>Tx</a:t>
            </a:r>
            <a:r>
              <a:rPr lang="en-US" dirty="0" smtClean="0">
                <a:ea typeface="ＭＳ Ｐゴシック" pitchFamily="26" charset="-128"/>
                <a:cs typeface="ＭＳ Ｐゴシック" pitchFamily="26" charset="-128"/>
              </a:rPr>
              <a:t> best &amp; MPH better than Behavioral </a:t>
            </a:r>
            <a:r>
              <a:rPr lang="en-US" dirty="0" err="1" smtClean="0">
                <a:ea typeface="ＭＳ Ｐゴシック" pitchFamily="26" charset="-128"/>
                <a:cs typeface="ＭＳ Ｐゴシック" pitchFamily="26" charset="-128"/>
              </a:rPr>
              <a:t>Tx</a:t>
            </a:r>
            <a:endParaRPr lang="en-US" dirty="0" smtClean="0">
              <a:ea typeface="ＭＳ Ｐゴシック" pitchFamily="26" charset="-128"/>
              <a:cs typeface="ＭＳ Ｐゴシック" pitchFamily="26" charset="-128"/>
            </a:endParaRPr>
          </a:p>
          <a:p>
            <a:r>
              <a:rPr lang="en-US" dirty="0" smtClean="0">
                <a:ea typeface="ＭＳ Ｐゴシック" pitchFamily="26" charset="-128"/>
                <a:cs typeface="ＭＳ Ｐゴシック" pitchFamily="26" charset="-128"/>
              </a:rPr>
              <a:t>But, </a:t>
            </a:r>
            <a:r>
              <a:rPr lang="en-US" b="1" dirty="0" smtClean="0">
                <a:ea typeface="ＭＳ Ｐゴシック" pitchFamily="26" charset="-128"/>
                <a:cs typeface="ＭＳ Ｐゴシック" pitchFamily="26" charset="-128"/>
              </a:rPr>
              <a:t>MPH must be used at</a:t>
            </a:r>
            <a:r>
              <a:rPr lang="en-US" dirty="0" smtClean="0">
                <a:ea typeface="ＭＳ Ｐゴシック" pitchFamily="26" charset="-128"/>
                <a:cs typeface="ＭＳ Ｐゴシック" pitchFamily="26" charset="-128"/>
              </a:rPr>
              <a:t>:</a:t>
            </a:r>
          </a:p>
          <a:p>
            <a:pPr lvl="1"/>
            <a:r>
              <a:rPr lang="en-US" dirty="0" smtClean="0"/>
              <a:t>Sufficient dose (</a:t>
            </a:r>
            <a:r>
              <a:rPr lang="en-US" dirty="0" err="1" smtClean="0"/>
              <a:t>avg</a:t>
            </a:r>
            <a:r>
              <a:rPr lang="en-US" dirty="0" smtClean="0"/>
              <a:t> ~30 mg/day, not 20 mg)</a:t>
            </a:r>
          </a:p>
          <a:p>
            <a:pPr lvl="1"/>
            <a:r>
              <a:rPr lang="en-US" dirty="0" smtClean="0"/>
              <a:t>Sufficient dosing (</a:t>
            </a:r>
            <a:r>
              <a:rPr lang="en-US" dirty="0" err="1" smtClean="0"/>
              <a:t>avg</a:t>
            </a:r>
            <a:r>
              <a:rPr lang="en-US" dirty="0" smtClean="0"/>
              <a:t>=3 times daily, not 2)</a:t>
            </a:r>
          </a:p>
          <a:p>
            <a:pPr lvl="1"/>
            <a:r>
              <a:rPr lang="en-US" dirty="0" smtClean="0"/>
              <a:t>Sufficient follow up (monthly, not 2X/yr for 17 min’s)</a:t>
            </a:r>
          </a:p>
          <a:p>
            <a:pPr lvl="1"/>
            <a:r>
              <a:rPr lang="en-US" dirty="0" smtClean="0"/>
              <a:t>With sufficient contact with school staff</a:t>
            </a:r>
            <a:endParaRPr lang="en-US" dirty="0" smtClean="0">
              <a:ea typeface="ＭＳ Ｐゴシック" pitchFamily="26" charset="-128"/>
              <a:cs typeface="ＭＳ Ｐゴシック" pitchFamily="26" charset="-128"/>
            </a:endParaRP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  <a:ea typeface="ＭＳ Ｐゴシック" pitchFamily="26" charset="-128"/>
                <a:cs typeface="ＭＳ Ｐゴシック" pitchFamily="26" charset="-128"/>
              </a:rPr>
              <a:t>Behavioral </a:t>
            </a:r>
            <a:r>
              <a:rPr lang="en-US" b="1" dirty="0" err="1" smtClean="0">
                <a:solidFill>
                  <a:srgbClr val="FF0000"/>
                </a:solidFill>
                <a:ea typeface="ＭＳ Ｐゴシック" pitchFamily="26" charset="-128"/>
                <a:cs typeface="ＭＳ Ｐゴシック" pitchFamily="26" charset="-128"/>
              </a:rPr>
              <a:t>tx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26" charset="-128"/>
                <a:cs typeface="ＭＳ Ｐゴシック" pitchFamily="26" charset="-128"/>
              </a:rPr>
              <a:t> beats MPH in kids </a:t>
            </a:r>
            <a:r>
              <a:rPr lang="en-US" b="1" dirty="0" err="1" smtClean="0">
                <a:solidFill>
                  <a:srgbClr val="FF0000"/>
                </a:solidFill>
                <a:ea typeface="ＭＳ Ｐゴシック" pitchFamily="26" charset="-128"/>
                <a:cs typeface="ＭＳ Ｐゴシック" pitchFamily="26" charset="-128"/>
              </a:rPr>
              <a:t>w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26" charset="-128"/>
                <a:cs typeface="ＭＳ Ｐゴシック" pitchFamily="26" charset="-128"/>
              </a:rPr>
              <a:t>/ anxiety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878"/>
            <a:ext cx="8229600" cy="817839"/>
          </a:xfrm>
        </p:spPr>
        <p:txBody>
          <a:bodyPr/>
          <a:lstStyle/>
          <a:p>
            <a:r>
              <a:rPr lang="en-US" b="1" u="sng" dirty="0" smtClean="0"/>
              <a:t>8 Year Follow up of MTA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8717"/>
            <a:ext cx="8686800" cy="5849283"/>
          </a:xfrm>
        </p:spPr>
        <p:txBody>
          <a:bodyPr>
            <a:normAutofit/>
          </a:bodyPr>
          <a:lstStyle/>
          <a:p>
            <a:r>
              <a:rPr lang="en-US" b="1" dirty="0" smtClean="0"/>
              <a:t>Initial presentation is better predictor </a:t>
            </a:r>
            <a:r>
              <a:rPr lang="en-US" dirty="0" smtClean="0"/>
              <a:t>of adolescent functioning than initial </a:t>
            </a:r>
            <a:r>
              <a:rPr lang="en-US" dirty="0" err="1" smtClean="0"/>
              <a:t>tx</a:t>
            </a:r>
            <a:r>
              <a:rPr lang="en-US" dirty="0" smtClean="0"/>
              <a:t> status</a:t>
            </a:r>
          </a:p>
          <a:p>
            <a:pPr lvl="1"/>
            <a:r>
              <a:rPr lang="en-US" dirty="0" smtClean="0"/>
              <a:t>Severity of ADHD symptoms</a:t>
            </a:r>
          </a:p>
          <a:p>
            <a:pPr lvl="1"/>
            <a:r>
              <a:rPr lang="en-US" dirty="0" smtClean="0"/>
              <a:t>Conduct problems</a:t>
            </a:r>
          </a:p>
          <a:p>
            <a:pPr lvl="1"/>
            <a:r>
              <a:rPr lang="en-US" dirty="0" smtClean="0"/>
              <a:t>Intellect</a:t>
            </a:r>
          </a:p>
          <a:p>
            <a:pPr lvl="1"/>
            <a:r>
              <a:rPr lang="en-US" dirty="0" smtClean="0"/>
              <a:t>Social advantage</a:t>
            </a:r>
          </a:p>
          <a:p>
            <a:pPr lvl="1"/>
            <a:r>
              <a:rPr lang="en-US" dirty="0" smtClean="0"/>
              <a:t>Strength of response to any </a:t>
            </a:r>
            <a:r>
              <a:rPr lang="en-US" dirty="0" err="1" smtClean="0"/>
              <a:t>tx</a:t>
            </a:r>
            <a:endParaRPr lang="en-US" dirty="0" smtClean="0"/>
          </a:p>
          <a:p>
            <a:r>
              <a:rPr lang="en-US" b="1" dirty="0" smtClean="0"/>
              <a:t>ADHD kids don’t do as well as non-ADHD kids</a:t>
            </a:r>
          </a:p>
          <a:p>
            <a:r>
              <a:rPr lang="en-US" dirty="0" smtClean="0"/>
              <a:t>Meds at 6-8 yrs </a:t>
            </a:r>
            <a:r>
              <a:rPr lang="en-US" b="1" dirty="0" smtClean="0"/>
              <a:t>did not </a:t>
            </a:r>
            <a:r>
              <a:rPr lang="en-US" dirty="0" smtClean="0"/>
              <a:t>improve functioning over no meds, ex. math achievement </a:t>
            </a:r>
          </a:p>
          <a:p>
            <a:pPr>
              <a:buNone/>
            </a:pPr>
            <a:r>
              <a:rPr lang="en-US" sz="1514" dirty="0" smtClean="0"/>
              <a:t>        (Molina, JAACAP, 5/09)</a:t>
            </a:r>
            <a:endParaRPr lang="en-US" sz="1514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Other Benefits of Stimulants?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b="1" dirty="0" smtClean="0"/>
              <a:t>Lower rate of criminality</a:t>
            </a:r>
            <a:r>
              <a:rPr lang="en-US" dirty="0" smtClean="0"/>
              <a:t> </a:t>
            </a:r>
            <a:r>
              <a:rPr lang="en-US" sz="1600" dirty="0" smtClean="0"/>
              <a:t>(Lichtenstein, ‘12)</a:t>
            </a:r>
          </a:p>
          <a:p>
            <a:pPr lvl="1"/>
            <a:r>
              <a:rPr lang="en-US" dirty="0" smtClean="0"/>
              <a:t>~1/3 decrease in criminality while taking meds</a:t>
            </a:r>
          </a:p>
          <a:p>
            <a:r>
              <a:rPr lang="en-US" b="1" dirty="0" smtClean="0"/>
              <a:t>Lower smoking rates in adolescents</a:t>
            </a:r>
            <a:r>
              <a:rPr lang="en-US" dirty="0" smtClean="0"/>
              <a:t> </a:t>
            </a:r>
            <a:r>
              <a:rPr lang="en-US" sz="1600" dirty="0" smtClean="0"/>
              <a:t>(</a:t>
            </a:r>
            <a:r>
              <a:rPr lang="en-US" sz="1600" dirty="0" err="1" smtClean="0"/>
              <a:t>Hammerness</a:t>
            </a:r>
            <a:r>
              <a:rPr lang="en-US" sz="1600" dirty="0" smtClean="0"/>
              <a:t>, ‘13)</a:t>
            </a:r>
          </a:p>
          <a:p>
            <a:pPr lvl="1"/>
            <a:r>
              <a:rPr lang="en-US" dirty="0" smtClean="0"/>
              <a:t>Rate in medicated ADHD </a:t>
            </a:r>
            <a:r>
              <a:rPr lang="en-US" dirty="0" err="1" smtClean="0"/>
              <a:t>adol’s</a:t>
            </a:r>
            <a:r>
              <a:rPr lang="en-US" dirty="0" smtClean="0"/>
              <a:t>			    ~7%</a:t>
            </a:r>
          </a:p>
          <a:p>
            <a:pPr lvl="1"/>
            <a:r>
              <a:rPr lang="en-US" dirty="0" smtClean="0"/>
              <a:t>Rate in </a:t>
            </a:r>
            <a:r>
              <a:rPr lang="en-US" dirty="0" err="1" smtClean="0"/>
              <a:t>unmedicated</a:t>
            </a:r>
            <a:r>
              <a:rPr lang="en-US" dirty="0" smtClean="0"/>
              <a:t> ADHD </a:t>
            </a:r>
            <a:r>
              <a:rPr lang="en-US" dirty="0" err="1" smtClean="0"/>
              <a:t>adol’s</a:t>
            </a:r>
            <a:r>
              <a:rPr lang="en-US" dirty="0" smtClean="0"/>
              <a:t>		  ~20%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>
                <a:ea typeface="ＭＳ Ｐゴシック" pitchFamily="29" charset="-128"/>
                <a:cs typeface="ＭＳ Ｐゴシック" pitchFamily="29" charset="-128"/>
              </a:rPr>
              <a:t>Stimulants in Special Populations</a:t>
            </a:r>
            <a:endParaRPr lang="en-US" b="1" u="sng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39" y="1524000"/>
            <a:ext cx="8916061" cy="5334000"/>
          </a:xfrm>
        </p:spPr>
        <p:txBody>
          <a:bodyPr/>
          <a:lstStyle/>
          <a:p>
            <a:pPr eaLnBrk="1" hangingPunct="1"/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PDD</a:t>
            </a:r>
          </a:p>
          <a:p>
            <a:pPr lvl="1"/>
            <a:r>
              <a:rPr lang="en-US" dirty="0" smtClean="0"/>
              <a:t>Lower response rate than ADHD</a:t>
            </a:r>
          </a:p>
          <a:p>
            <a:pPr lvl="1"/>
            <a:r>
              <a:rPr lang="en-US" dirty="0" smtClean="0"/>
              <a:t>More side effects than ADHD</a:t>
            </a:r>
            <a:endParaRPr lang="en-US" b="1" dirty="0" smtClean="0">
              <a:ea typeface="ＭＳ Ｐゴシック" pitchFamily="29" charset="-128"/>
              <a:cs typeface="ＭＳ Ｐゴシック" pitchFamily="29" charset="-128"/>
            </a:endParaRPr>
          </a:p>
          <a:p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Preschoolers </a:t>
            </a:r>
            <a:r>
              <a:rPr lang="en-US" sz="1600" dirty="0" smtClean="0">
                <a:ea typeface="ＭＳ Ｐゴシック" pitchFamily="29" charset="-128"/>
                <a:cs typeface="ＭＳ Ｐゴシック" pitchFamily="29" charset="-128"/>
              </a:rPr>
              <a:t>(PATS, JAACAP, ’06)</a:t>
            </a:r>
            <a:endParaRPr lang="en-US" dirty="0" smtClean="0">
              <a:ea typeface="ＭＳ Ｐゴシック" pitchFamily="29" charset="-128"/>
            </a:endParaRPr>
          </a:p>
          <a:p>
            <a:pPr lvl="1"/>
            <a:r>
              <a:rPr lang="en-US" dirty="0" smtClean="0"/>
              <a:t>Lower response rate than older children</a:t>
            </a:r>
          </a:p>
          <a:p>
            <a:pPr lvl="1"/>
            <a:r>
              <a:rPr lang="en-US" dirty="0" smtClean="0"/>
              <a:t>More side effects than older children</a:t>
            </a:r>
          </a:p>
          <a:p>
            <a:pPr lvl="1"/>
            <a:r>
              <a:rPr lang="en-US" dirty="0" smtClean="0"/>
              <a:t>Better at lower dose</a:t>
            </a:r>
            <a:endParaRPr lang="en-US" b="1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/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Drug Abusers</a:t>
            </a:r>
          </a:p>
          <a:p>
            <a:pPr lvl="1"/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Treat the abuse, then the ADHD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>
                <a:ea typeface="ＭＳ Ｐゴシック" pitchFamily="29" charset="-128"/>
                <a:cs typeface="ＭＳ Ｐゴシック" pitchFamily="29" charset="-128"/>
              </a:rPr>
              <a:t>Starting &amp; Stopping </a:t>
            </a:r>
            <a:r>
              <a:rPr lang="en-US" b="1" u="sng" dirty="0">
                <a:ea typeface="ＭＳ Ｐゴシック" pitchFamily="29" charset="-128"/>
                <a:cs typeface="ＭＳ Ｐゴシック" pitchFamily="29" charset="-128"/>
              </a:rPr>
              <a:t>Stimulants</a:t>
            </a:r>
            <a:endParaRPr lang="en-US" b="1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Start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at the lowest dose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Increase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every ~3-5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days </a:t>
            </a:r>
            <a:r>
              <a:rPr lang="en-US" dirty="0" err="1" smtClean="0">
                <a:ea typeface="ＭＳ Ｐゴシック" pitchFamily="29" charset="-128"/>
                <a:cs typeface="ＭＳ Ｐゴシック" pitchFamily="29" charset="-128"/>
              </a:rPr>
              <a:t>til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</a:t>
            </a:r>
            <a:r>
              <a:rPr lang="en-US" u="sng" dirty="0">
                <a:ea typeface="ＭＳ Ｐゴシック" pitchFamily="29" charset="-128"/>
                <a:cs typeface="ＭＳ Ｐゴシック" pitchFamily="29" charset="-128"/>
              </a:rPr>
              <a:t>clear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 benefit or side </a:t>
            </a:r>
            <a:r>
              <a:rPr lang="en-US" dirty="0" err="1" smtClean="0">
                <a:ea typeface="ＭＳ Ｐゴシック" pitchFamily="29" charset="-128"/>
                <a:cs typeface="ＭＳ Ｐゴシック" pitchFamily="29" charset="-128"/>
              </a:rPr>
              <a:t>eff</a:t>
            </a:r>
            <a:endParaRPr lang="en-US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1st determine </a:t>
            </a:r>
            <a:r>
              <a:rPr lang="en-US" u="sng" dirty="0">
                <a:ea typeface="ＭＳ Ｐゴシック" pitchFamily="29" charset="-128"/>
                <a:cs typeface="ＭＳ Ｐゴシック" pitchFamily="29" charset="-128"/>
              </a:rPr>
              <a:t>dose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, then determine </a:t>
            </a:r>
            <a:r>
              <a:rPr lang="en-US" u="sng" dirty="0">
                <a:ea typeface="ＭＳ Ｐゴシック" pitchFamily="29" charset="-128"/>
                <a:cs typeface="ＭＳ Ｐゴシック" pitchFamily="29" charset="-128"/>
              </a:rPr>
              <a:t>duration</a:t>
            </a:r>
            <a:endParaRPr lang="en-US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Dr </a:t>
            </a:r>
            <a:r>
              <a:rPr lang="en-US" dirty="0" err="1" smtClean="0">
                <a:ea typeface="ＭＳ Ｐゴシック" pitchFamily="29" charset="-128"/>
                <a:cs typeface="ＭＳ Ｐゴシック" pitchFamily="29" charset="-128"/>
              </a:rPr>
              <a:t>K’s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preference for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young kids-begin </a:t>
            </a:r>
            <a:r>
              <a:rPr lang="en-US" dirty="0" err="1" smtClean="0">
                <a:ea typeface="ＭＳ Ｐゴシック" pitchFamily="29" charset="-128"/>
                <a:cs typeface="ＭＳ Ｐゴシック" pitchFamily="29" charset="-128"/>
              </a:rPr>
              <a:t>w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/ </a:t>
            </a:r>
            <a:r>
              <a:rPr lang="en-US" dirty="0" err="1" smtClean="0">
                <a:ea typeface="ＭＳ Ｐゴシック" pitchFamily="29" charset="-128"/>
                <a:cs typeface="ＭＳ Ｐゴシック" pitchFamily="29" charset="-128"/>
              </a:rPr>
              <a:t>immed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</a:t>
            </a:r>
            <a:r>
              <a:rPr lang="en-US" dirty="0" err="1" smtClean="0">
                <a:ea typeface="ＭＳ Ｐゴシック" pitchFamily="29" charset="-128"/>
                <a:cs typeface="ＭＳ Ｐゴシック" pitchFamily="29" charset="-128"/>
              </a:rPr>
              <a:t>rel</a:t>
            </a:r>
            <a:endParaRPr lang="en-US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Should school staff be “blind” to med status?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Use on weekends-at least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initially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err="1" smtClean="0">
                <a:solidFill>
                  <a:srgbClr val="000000"/>
                </a:solidFill>
                <a:ea typeface="ＭＳ Ｐゴシック" pitchFamily="29" charset="-128"/>
                <a:cs typeface="ＭＳ Ｐゴシック" pitchFamily="29" charset="-128"/>
              </a:rPr>
              <a:t>Decr’d</a:t>
            </a:r>
            <a:r>
              <a:rPr lang="en-US" b="1" dirty="0" smtClean="0">
                <a:solidFill>
                  <a:srgbClr val="000000"/>
                </a:solidFill>
                <a:ea typeface="ＭＳ Ｐゴシック" pitchFamily="29" charset="-128"/>
                <a:cs typeface="ＭＳ Ｐゴシック" pitchFamily="29" charset="-128"/>
              </a:rPr>
              <a:t> effect, </a:t>
            </a:r>
            <a:r>
              <a:rPr lang="en-US" b="1" dirty="0" err="1" smtClean="0">
                <a:solidFill>
                  <a:srgbClr val="000000"/>
                </a:solidFill>
                <a:ea typeface="ＭＳ Ｐゴシック" pitchFamily="29" charset="-128"/>
                <a:cs typeface="ＭＳ Ｐゴシック" pitchFamily="29" charset="-128"/>
              </a:rPr>
              <a:t>esp’ly</a:t>
            </a:r>
            <a:r>
              <a:rPr lang="en-US" b="1" dirty="0" smtClean="0">
                <a:solidFill>
                  <a:srgbClr val="000000"/>
                </a:solidFill>
                <a:ea typeface="ＭＳ Ｐゴシック" pitchFamily="29" charset="-128"/>
                <a:cs typeface="ＭＳ Ｐゴシック" pitchFamily="29" charset="-128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a typeface="ＭＳ Ｐゴシック" pitchFamily="29" charset="-128"/>
                <a:cs typeface="ＭＳ Ｐゴシック" pitchFamily="29" charset="-128"/>
              </a:rPr>
              <a:t>XR’s</a:t>
            </a:r>
            <a:r>
              <a:rPr lang="en-US" b="1" dirty="0" smtClean="0">
                <a:solidFill>
                  <a:srgbClr val="000000"/>
                </a:solidFill>
                <a:ea typeface="ＭＳ Ｐゴシック" pitchFamily="29" charset="-128"/>
                <a:cs typeface="ＭＳ Ｐゴシック" pitchFamily="29" charset="-128"/>
              </a:rPr>
              <a:t>?  </a:t>
            </a:r>
            <a:r>
              <a:rPr lang="en-US" dirty="0" smtClean="0">
                <a:solidFill>
                  <a:srgbClr val="000000"/>
                </a:solidFill>
                <a:ea typeface="ＭＳ Ｐゴシック" pitchFamily="29" charset="-128"/>
                <a:cs typeface="ＭＳ Ｐゴシック" pitchFamily="29" charset="-128"/>
              </a:rPr>
              <a:t>Try drug holidays to regain ascending serum level curve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ea typeface="ＭＳ Ｐゴシック" pitchFamily="29" charset="-128"/>
              <a:cs typeface="ＭＳ Ｐゴシック" pitchFamily="29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>
                <a:ea typeface="ＭＳ Ｐゴシック" pitchFamily="29" charset="-128"/>
                <a:cs typeface="ＭＳ Ｐゴシック" pitchFamily="29" charset="-128"/>
              </a:rPr>
              <a:t>Side effects of Stimulants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4220" y="1295399"/>
            <a:ext cx="8899780" cy="54260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Stomach aches &amp; headaches</a:t>
            </a:r>
          </a:p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Slight increase in pulse &amp; blood pressure</a:t>
            </a:r>
          </a:p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Decreased appetite</a:t>
            </a:r>
          </a:p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Insomnia</a:t>
            </a:r>
            <a:endParaRPr lang="en-US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“Mood” changes, </a:t>
            </a:r>
            <a:r>
              <a:rPr lang="en-US" dirty="0" err="1" smtClean="0">
                <a:ea typeface="ＭＳ Ｐゴシック" pitchFamily="29" charset="-128"/>
                <a:cs typeface="ＭＳ Ｐゴシック" pitchFamily="29" charset="-128"/>
              </a:rPr>
              <a:t>incl’g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rebound, “</a:t>
            </a:r>
            <a:r>
              <a:rPr lang="en-US" dirty="0" err="1" smtClean="0">
                <a:ea typeface="ＭＳ Ｐゴシック" pitchFamily="29" charset="-128"/>
                <a:cs typeface="ＭＳ Ｐゴシック" pitchFamily="29" charset="-128"/>
              </a:rPr>
              <a:t>zombieism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”, etc.</a:t>
            </a:r>
            <a:endParaRPr lang="en-US" dirty="0" smtClean="0"/>
          </a:p>
          <a:p>
            <a:pPr eaLnBrk="1" hangingPunct="1"/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Controversial topics</a:t>
            </a:r>
          </a:p>
          <a:p>
            <a:pPr lvl="1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Sudden cardiac death</a:t>
            </a:r>
          </a:p>
          <a:p>
            <a:pPr lvl="1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Height/weight concerns-any drug holiday helps</a:t>
            </a:r>
          </a:p>
          <a:p>
            <a:pPr lvl="1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Tics</a:t>
            </a:r>
          </a:p>
          <a:p>
            <a:pPr lvl="1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Addiction </a:t>
            </a:r>
            <a:r>
              <a:rPr lang="en-US" dirty="0" err="1" smtClean="0">
                <a:ea typeface="ＭＳ Ｐゴシック" pitchFamily="29" charset="-128"/>
                <a:cs typeface="ＭＳ Ｐゴシック" pitchFamily="29" charset="-128"/>
              </a:rPr>
              <a:t>vs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misuse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638E-E6FC-E246-AEA8-F95D902E16D2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dirty="0" smtClean="0">
                <a:ea typeface="ＭＳ Ｐゴシック" pitchFamily="29" charset="-128"/>
                <a:cs typeface="ＭＳ Ｐゴシック" pitchFamily="29" charset="-128"/>
              </a:rPr>
              <a:t>An Overview of Our </a:t>
            </a:r>
            <a:r>
              <a:rPr lang="en-US" b="1" u="sng" dirty="0" smtClean="0">
                <a:ea typeface="ＭＳ Ｐゴシック" pitchFamily="29" charset="-128"/>
                <a:cs typeface="ＭＳ Ｐゴシック" pitchFamily="29" charset="-128"/>
              </a:rPr>
              <a:t>Overview</a:t>
            </a:r>
            <a:endParaRPr lang="en-US" b="1" u="sng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686800" cy="52578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Thinking </a:t>
            </a:r>
            <a:r>
              <a:rPr lang="en-US" dirty="0" err="1">
                <a:ea typeface="ＭＳ Ｐゴシック" pitchFamily="29" charset="-128"/>
                <a:cs typeface="ＭＳ Ｐゴシック" pitchFamily="29" charset="-128"/>
              </a:rPr>
              <a:t>Psychopharmacologically</a:t>
            </a:r>
            <a:endParaRPr lang="en-US" dirty="0"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Stimulants, </a:t>
            </a:r>
            <a:r>
              <a:rPr lang="en-US" dirty="0" err="1" smtClean="0">
                <a:ea typeface="ＭＳ Ｐゴシック" pitchFamily="29" charset="-128"/>
                <a:cs typeface="ＭＳ Ｐゴシック" pitchFamily="29" charset="-128"/>
              </a:rPr>
              <a:t>Strattera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&amp; Alpha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agonists</a:t>
            </a:r>
          </a:p>
          <a:p>
            <a:pPr eaLnBrk="1" hangingPunct="1"/>
            <a:r>
              <a:rPr lang="en-US" dirty="0" err="1">
                <a:ea typeface="ＭＳ Ｐゴシック" pitchFamily="29" charset="-128"/>
                <a:cs typeface="ＭＳ Ｐゴシック" pitchFamily="29" charset="-128"/>
              </a:rPr>
              <a:t>SSRI’s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 &amp; other Antidepressants</a:t>
            </a:r>
          </a:p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Atypical Anti-psychotics</a:t>
            </a:r>
          </a:p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Mood Stabilizers</a:t>
            </a:r>
          </a:p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Sleep Medicines</a:t>
            </a:r>
          </a:p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The decision to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medicate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err="1" smtClean="0">
                <a:ea typeface="ＭＳ Ｐゴシック" pitchFamily="29" charset="-128"/>
                <a:cs typeface="ＭＳ Ｐゴシック" pitchFamily="29" charset="-128"/>
              </a:rPr>
              <a:t>Strattera</a:t>
            </a:r>
            <a:r>
              <a:rPr lang="en-US" b="1" u="sng" dirty="0" smtClean="0">
                <a:ea typeface="ＭＳ Ｐゴシック" pitchFamily="29" charset="-128"/>
                <a:cs typeface="ＭＳ Ｐゴシック" pitchFamily="29" charset="-128"/>
              </a:rPr>
              <a:t> (</a:t>
            </a:r>
            <a:r>
              <a:rPr lang="en-US" b="1" u="sng" dirty="0" err="1" smtClean="0">
                <a:ea typeface="ＭＳ Ｐゴシック" pitchFamily="29" charset="-128"/>
                <a:cs typeface="ＭＳ Ｐゴシック" pitchFamily="29" charset="-128"/>
              </a:rPr>
              <a:t>atomoxetine</a:t>
            </a:r>
            <a:r>
              <a:rPr lang="en-US" b="1" u="sng" dirty="0" smtClean="0">
                <a:ea typeface="ＭＳ Ｐゴシック" pitchFamily="29" charset="-128"/>
                <a:cs typeface="ＭＳ Ｐゴシック" pitchFamily="29" charset="-128"/>
              </a:rPr>
              <a:t>)</a:t>
            </a:r>
            <a:endParaRPr lang="en-US" b="1" u="sng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92" y="1524000"/>
            <a:ext cx="9380308" cy="5638800"/>
          </a:xfrm>
        </p:spPr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Selective </a:t>
            </a:r>
            <a:r>
              <a:rPr lang="en-US" dirty="0" err="1" smtClean="0"/>
              <a:t>norepinephrine</a:t>
            </a:r>
            <a:r>
              <a:rPr lang="en-US" dirty="0" smtClean="0"/>
              <a:t> reuptake inhibitor</a:t>
            </a:r>
          </a:p>
          <a:p>
            <a:pPr marL="742950" lvl="2" indent="-342900"/>
            <a:r>
              <a:rPr lang="en-US" dirty="0" smtClean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So, increases attention to the important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Might help decrease anxiety, not depression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Dose is weight-dependent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Takes 3-4 wks or longer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ADHD:  Response rate ~50%</a:t>
            </a:r>
          </a:p>
          <a:p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PDD: less effective than in ADHD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Most Common Side Effects</a:t>
            </a:r>
          </a:p>
          <a:p>
            <a:pPr lvl="1"/>
            <a:r>
              <a:rPr lang="en-US" sz="2400" dirty="0" smtClean="0"/>
              <a:t>Sedation</a:t>
            </a:r>
          </a:p>
          <a:p>
            <a:pPr lvl="1"/>
            <a:r>
              <a:rPr lang="en-US" sz="2400" dirty="0" smtClean="0"/>
              <a:t>GI-nausea, vomiting, </a:t>
            </a:r>
            <a:r>
              <a:rPr lang="en-US" sz="2400" dirty="0" err="1" smtClean="0"/>
              <a:t>abd</a:t>
            </a:r>
            <a:r>
              <a:rPr lang="en-US" sz="2400" dirty="0" smtClean="0"/>
              <a:t> pain, </a:t>
            </a:r>
            <a:r>
              <a:rPr lang="en-US" sz="2400" dirty="0" err="1" smtClean="0">
                <a:latin typeface="Wingdings"/>
                <a:ea typeface="Wingdings"/>
                <a:cs typeface="Wingdings"/>
              </a:rPr>
              <a:t></a:t>
            </a:r>
            <a:r>
              <a:rPr lang="en-US" sz="2400" dirty="0" smtClean="0"/>
              <a:t> appetite, </a:t>
            </a:r>
            <a:r>
              <a:rPr lang="en-US" sz="2400" dirty="0" err="1" smtClean="0">
                <a:latin typeface="Wingdings"/>
                <a:ea typeface="Wingdings"/>
                <a:cs typeface="Wingdings"/>
              </a:rPr>
              <a:t></a:t>
            </a:r>
            <a:r>
              <a:rPr lang="en-US" sz="2400" dirty="0" smtClean="0"/>
              <a:t> weight</a:t>
            </a:r>
          </a:p>
          <a:p>
            <a:pPr marL="742950" lvl="2" indent="-342900"/>
            <a:endParaRPr lang="en-US" dirty="0" smtClean="0"/>
          </a:p>
          <a:p>
            <a:endParaRPr lang="en-US" dirty="0" smtClean="0"/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>
                <a:ea typeface="ＭＳ Ｐゴシック" pitchFamily="29" charset="-128"/>
                <a:cs typeface="ＭＳ Ｐゴシック" pitchFamily="29" charset="-128"/>
              </a:rPr>
              <a:t>Alpha-2 agonists </a:t>
            </a:r>
            <a:r>
              <a:rPr lang="en-US" sz="1600" u="sng" dirty="0" smtClean="0">
                <a:ea typeface="ＭＳ Ｐゴシック" pitchFamily="29" charset="-128"/>
                <a:cs typeface="ＭＳ Ｐゴシック" pitchFamily="29" charset="-128"/>
              </a:rPr>
              <a:t>(see </a:t>
            </a:r>
            <a:r>
              <a:rPr lang="en-US" sz="1600" u="sng" dirty="0" err="1" smtClean="0">
                <a:ea typeface="ＭＳ Ｐゴシック" pitchFamily="29" charset="-128"/>
                <a:cs typeface="ＭＳ Ｐゴシック" pitchFamily="29" charset="-128"/>
              </a:rPr>
              <a:t>Hirota</a:t>
            </a:r>
            <a:r>
              <a:rPr lang="en-US" sz="1600" u="sng" dirty="0" smtClean="0">
                <a:ea typeface="ＭＳ Ｐゴシック" pitchFamily="29" charset="-128"/>
                <a:cs typeface="ＭＳ Ｐゴシック" pitchFamily="29" charset="-128"/>
              </a:rPr>
              <a:t>, JAACAP, ‘14)</a:t>
            </a:r>
            <a:endParaRPr lang="en-US" sz="1600" u="sng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Types:</a:t>
            </a:r>
            <a:endParaRPr lang="en-US" sz="2800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Clonidine</a:t>
            </a:r>
            <a:r>
              <a:rPr lang="en-US" sz="2400" dirty="0" smtClean="0"/>
              <a:t>:  </a:t>
            </a:r>
            <a:r>
              <a:rPr lang="en-US" sz="2400" dirty="0" err="1" smtClean="0"/>
              <a:t>Catapres</a:t>
            </a:r>
            <a:r>
              <a:rPr lang="en-US" sz="2400" dirty="0" smtClean="0"/>
              <a:t>, </a:t>
            </a:r>
            <a:r>
              <a:rPr lang="en-US" sz="2400" dirty="0" err="1" smtClean="0"/>
              <a:t>Kapvay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Guanfacine</a:t>
            </a:r>
            <a:r>
              <a:rPr lang="en-US" sz="2400" dirty="0" smtClean="0"/>
              <a:t>:  </a:t>
            </a:r>
            <a:r>
              <a:rPr lang="en-US" sz="2400" dirty="0" err="1" smtClean="0"/>
              <a:t>Tenex</a:t>
            </a:r>
            <a:r>
              <a:rPr lang="en-US" sz="2400" dirty="0"/>
              <a:t>, </a:t>
            </a:r>
            <a:r>
              <a:rPr lang="en-US" sz="2400" dirty="0" err="1" smtClean="0"/>
              <a:t>Intuniv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FDA </a:t>
            </a: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approved for children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/>
              <a:t>Guanfacine</a:t>
            </a:r>
            <a:r>
              <a:rPr lang="en-US" sz="2400" dirty="0"/>
              <a:t> extended release (as </a:t>
            </a:r>
            <a:r>
              <a:rPr lang="en-US" sz="2400" dirty="0" err="1"/>
              <a:t>Intuniv</a:t>
            </a:r>
            <a:r>
              <a:rPr lang="en-US" sz="2400" dirty="0"/>
              <a:t>) for </a:t>
            </a:r>
            <a:r>
              <a:rPr lang="en-US" sz="2400" dirty="0" smtClean="0"/>
              <a:t>ADHD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Clonidine</a:t>
            </a:r>
            <a:r>
              <a:rPr lang="en-US" sz="2400" dirty="0" smtClean="0"/>
              <a:t> extended release (as </a:t>
            </a:r>
            <a:r>
              <a:rPr lang="en-US" sz="2400" dirty="0" err="1" smtClean="0"/>
              <a:t>Kapvay</a:t>
            </a:r>
            <a:r>
              <a:rPr lang="en-US" sz="2400" dirty="0" smtClean="0"/>
              <a:t>) for ADHD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Both </a:t>
            </a:r>
            <a:r>
              <a:rPr lang="en-US" sz="2400" dirty="0" err="1" smtClean="0"/>
              <a:t>Int</a:t>
            </a:r>
            <a:r>
              <a:rPr lang="en-US" sz="2400" dirty="0" smtClean="0"/>
              <a:t> &amp; </a:t>
            </a:r>
            <a:r>
              <a:rPr lang="en-US" sz="2400" dirty="0" err="1" smtClean="0"/>
              <a:t>Kap</a:t>
            </a:r>
            <a:r>
              <a:rPr lang="en-US" sz="2400" dirty="0" smtClean="0"/>
              <a:t> approved as adjunct to stimulants for ADHD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Approved </a:t>
            </a:r>
            <a:r>
              <a:rPr lang="en-US" sz="2400" dirty="0"/>
              <a:t>as anti-hypertensive in adults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Effect</a:t>
            </a:r>
          </a:p>
          <a:p>
            <a:pPr lvl="1">
              <a:lnSpc>
                <a:spcPct val="90000"/>
              </a:lnSpc>
            </a:pPr>
            <a:r>
              <a:rPr lang="en-US" sz="2400" b="1" dirty="0" err="1" smtClean="0">
                <a:latin typeface="Wingdings"/>
                <a:ea typeface="Wingdings"/>
                <a:cs typeface="Wingdings"/>
              </a:rPr>
              <a:t></a:t>
            </a:r>
            <a:r>
              <a:rPr lang="en-US" sz="2400" b="1" dirty="0" smtClean="0">
                <a:ea typeface="ＭＳ Ｐゴシック" pitchFamily="29" charset="-128"/>
                <a:cs typeface="ＭＳ Ｐゴシック" pitchFamily="29" charset="-128"/>
              </a:rPr>
              <a:t> hyperactivity/imp= </a:t>
            </a:r>
            <a:r>
              <a:rPr lang="en-US" sz="2400" b="1" dirty="0" err="1" smtClean="0">
                <a:latin typeface="Wingdings"/>
                <a:ea typeface="Wingdings"/>
                <a:cs typeface="Wingdings"/>
              </a:rPr>
              <a:t></a:t>
            </a:r>
            <a:r>
              <a:rPr lang="en-US" sz="2400" b="1" dirty="0" smtClean="0">
                <a:ea typeface="ＭＳ Ｐゴシック" pitchFamily="29" charset="-128"/>
                <a:cs typeface="ＭＳ Ｐゴシック" pitchFamily="29" charset="-128"/>
              </a:rPr>
              <a:t> </a:t>
            </a:r>
            <a:r>
              <a:rPr lang="en-US" sz="2400" b="1" dirty="0" err="1" smtClean="0">
                <a:ea typeface="ＭＳ Ｐゴシック" pitchFamily="29" charset="-128"/>
                <a:cs typeface="ＭＳ Ｐゴシック" pitchFamily="29" charset="-128"/>
              </a:rPr>
              <a:t>inatt’n</a:t>
            </a:r>
            <a:r>
              <a:rPr lang="en-US" sz="2400" b="1" dirty="0" smtClean="0">
                <a:ea typeface="ＭＳ Ｐゴシック" pitchFamily="29" charset="-128"/>
                <a:cs typeface="ＭＳ Ｐゴシック" pitchFamily="29" charset="-128"/>
              </a:rPr>
              <a:t> (&amp; </a:t>
            </a:r>
            <a:r>
              <a:rPr lang="en-US" sz="2400" b="1" dirty="0" err="1" smtClean="0">
                <a:latin typeface="Wingdings"/>
                <a:ea typeface="Wingdings"/>
                <a:cs typeface="Wingdings"/>
              </a:rPr>
              <a:t></a:t>
            </a:r>
            <a:r>
              <a:rPr lang="en-US" sz="2400" b="1" dirty="0" smtClean="0">
                <a:ea typeface="ＭＳ Ｐゴシック" pitchFamily="29" charset="-128"/>
                <a:cs typeface="ＭＳ Ｐゴシック" pitchFamily="29" charset="-128"/>
              </a:rPr>
              <a:t> ODD </a:t>
            </a:r>
            <a:r>
              <a:rPr lang="en-US" sz="2400" b="1" dirty="0" err="1" smtClean="0">
                <a:ea typeface="ＭＳ Ｐゴシック" pitchFamily="29" charset="-128"/>
                <a:cs typeface="ＭＳ Ｐゴシック" pitchFamily="29" charset="-128"/>
              </a:rPr>
              <a:t>sx’s</a:t>
            </a:r>
            <a:r>
              <a:rPr lang="en-US" sz="2400" b="1" dirty="0" smtClean="0">
                <a:ea typeface="ＭＳ Ｐゴシック" pitchFamily="29" charset="-128"/>
                <a:cs typeface="ＭＳ Ｐゴシック" pitchFamily="29" charset="-128"/>
              </a:rPr>
              <a:t> a bit)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Other uses </a:t>
            </a: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of </a:t>
            </a: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alpha-2 </a:t>
            </a: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agonists in children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Tourettes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Insomnia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>
                <a:ea typeface="ＭＳ Ｐゴシック" pitchFamily="29" charset="-128"/>
                <a:cs typeface="ＭＳ Ｐゴシック" pitchFamily="29" charset="-128"/>
              </a:rPr>
              <a:t>Alpha-2 </a:t>
            </a:r>
            <a:r>
              <a:rPr lang="en-US" b="1" u="sng" dirty="0">
                <a:ea typeface="ＭＳ Ｐゴシック" pitchFamily="29" charset="-128"/>
                <a:cs typeface="ＭＳ Ｐゴシック" pitchFamily="29" charset="-128"/>
              </a:rPr>
              <a:t>agonists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9530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How they work? 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ea typeface="ＭＳ Ｐゴシック" pitchFamily="29" charset="-128"/>
                <a:cs typeface="ＭＳ Ｐゴシック" pitchFamily="29" charset="-128"/>
              </a:rPr>
              <a:t>Affect NE </a:t>
            </a:r>
            <a:r>
              <a:rPr lang="en-US" dirty="0" err="1" smtClean="0">
                <a:solidFill>
                  <a:srgbClr val="000000"/>
                </a:solidFill>
                <a:ea typeface="ＭＳ Ｐゴシック" pitchFamily="29" charset="-128"/>
                <a:cs typeface="ＭＳ Ｐゴシック" pitchFamily="29" charset="-128"/>
              </a:rPr>
              <a:t>presynaptically</a:t>
            </a:r>
            <a:endParaRPr lang="en-US" dirty="0" smtClean="0">
              <a:solidFill>
                <a:srgbClr val="000000"/>
              </a:solidFill>
              <a:ea typeface="ＭＳ Ｐゴシック" pitchFamily="29" charset="-128"/>
              <a:cs typeface="ＭＳ Ｐゴシック" pitchFamily="29" charset="-128"/>
            </a:endParaRPr>
          </a:p>
          <a:p>
            <a:pPr lvl="1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So increase attention to the important</a:t>
            </a:r>
          </a:p>
          <a:p>
            <a:pPr eaLnBrk="1" hangingPunct="1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Differences</a:t>
            </a:r>
          </a:p>
          <a:p>
            <a:pPr lvl="1"/>
            <a:r>
              <a:rPr lang="en-US" dirty="0" err="1" smtClean="0">
                <a:ea typeface="ＭＳ Ｐゴシック" pitchFamily="29" charset="-128"/>
                <a:cs typeface="ＭＳ Ｐゴシック" pitchFamily="29" charset="-128"/>
              </a:rPr>
              <a:t>Clonidine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-shorter acting than </a:t>
            </a:r>
            <a:r>
              <a:rPr lang="en-US" dirty="0" err="1" smtClean="0">
                <a:ea typeface="ＭＳ Ｐゴシック" pitchFamily="29" charset="-128"/>
                <a:cs typeface="ＭＳ Ｐゴシック" pitchFamily="29" charset="-128"/>
              </a:rPr>
              <a:t>guanfacine</a:t>
            </a:r>
            <a:endParaRPr lang="en-US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lvl="1"/>
            <a:r>
              <a:rPr lang="en-US" dirty="0" err="1" smtClean="0">
                <a:ea typeface="ＭＳ Ｐゴシック" pitchFamily="29" charset="-128"/>
                <a:cs typeface="ＭＳ Ｐゴシック" pitchFamily="29" charset="-128"/>
              </a:rPr>
              <a:t>Clon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.: binds more varied receptors, so more side effects</a:t>
            </a:r>
          </a:p>
          <a:p>
            <a:pPr eaLnBrk="1" hangingPunct="1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Side effects</a:t>
            </a:r>
          </a:p>
          <a:p>
            <a:pPr lvl="1" eaLnBrk="1" hangingPunct="1"/>
            <a:r>
              <a:rPr lang="en-US" b="1" dirty="0" smtClean="0"/>
              <a:t>Sedation</a:t>
            </a:r>
            <a:r>
              <a:rPr lang="en-US" dirty="0" smtClean="0"/>
              <a:t>-greater with </a:t>
            </a:r>
            <a:r>
              <a:rPr lang="en-US" dirty="0" err="1" smtClean="0"/>
              <a:t>clonidine</a:t>
            </a:r>
            <a:endParaRPr lang="en-US" dirty="0" smtClean="0"/>
          </a:p>
          <a:p>
            <a:pPr lvl="1" eaLnBrk="1" hangingPunct="1"/>
            <a:r>
              <a:rPr lang="en-US" b="1" dirty="0" smtClean="0"/>
              <a:t>Decrease pulse/BP, so monitor, </a:t>
            </a:r>
            <a:r>
              <a:rPr lang="en-US" b="1" dirty="0" err="1" smtClean="0"/>
              <a:t>esp’ly</a:t>
            </a:r>
            <a:r>
              <a:rPr lang="en-US" b="1" dirty="0" smtClean="0"/>
              <a:t> if also on stimulants</a:t>
            </a:r>
          </a:p>
          <a:p>
            <a:pPr lvl="1" eaLnBrk="1" hangingPunct="1"/>
            <a:r>
              <a:rPr lang="en-US" b="1" dirty="0" smtClean="0"/>
              <a:t>Possible small </a:t>
            </a:r>
            <a:r>
              <a:rPr lang="en-US" b="1" dirty="0" err="1" smtClean="0">
                <a:latin typeface="Wingdings"/>
                <a:ea typeface="Wingdings"/>
                <a:cs typeface="Wingdings"/>
              </a:rPr>
              <a:t></a:t>
            </a:r>
            <a:r>
              <a:rPr lang="en-US" b="1" dirty="0" smtClean="0"/>
              <a:t> in </a:t>
            </a:r>
            <a:r>
              <a:rPr lang="en-US" b="1" dirty="0" err="1" smtClean="0"/>
              <a:t>QTc</a:t>
            </a:r>
            <a:r>
              <a:rPr lang="en-US" b="1" dirty="0" smtClean="0"/>
              <a:t> interval, so monitor in at risk kids</a:t>
            </a:r>
          </a:p>
          <a:p>
            <a:pPr lvl="1" eaLnBrk="1" hangingPunct="1"/>
            <a:r>
              <a:rPr lang="en-US" dirty="0" smtClean="0"/>
              <a:t>Rebound hypertension, if stopped abruptly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>
                <a:ea typeface="ＭＳ Ｐゴシック" pitchFamily="29" charset="-128"/>
                <a:cs typeface="ＭＳ Ｐゴシック" pitchFamily="29" charset="-128"/>
              </a:rPr>
              <a:t>Treatments of Depression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Therapy:  CBT, IPT,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DBT, psychodynamic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, etc.</a:t>
            </a:r>
          </a:p>
          <a:p>
            <a:pPr eaLnBrk="1" hangingPunct="1"/>
            <a:r>
              <a:rPr lang="en-US" b="1" dirty="0">
                <a:ea typeface="ＭＳ Ｐゴシック" pitchFamily="29" charset="-128"/>
                <a:cs typeface="ＭＳ Ｐゴシック" pitchFamily="29" charset="-128"/>
              </a:rPr>
              <a:t>Selective Serotonin Reuptake Inhibitors</a:t>
            </a:r>
          </a:p>
          <a:p>
            <a:pPr eaLnBrk="1" hangingPunct="1"/>
            <a:r>
              <a:rPr lang="en-US" b="1" dirty="0">
                <a:ea typeface="ＭＳ Ｐゴシック" pitchFamily="29" charset="-128"/>
                <a:cs typeface="ＭＳ Ｐゴシック" pitchFamily="29" charset="-128"/>
              </a:rPr>
              <a:t>“Novel” anti-depressants</a:t>
            </a:r>
          </a:p>
          <a:p>
            <a:pPr lvl="1" eaLnBrk="1" hangingPunct="1"/>
            <a:r>
              <a:rPr lang="en-US" dirty="0" err="1"/>
              <a:t>ie</a:t>
            </a:r>
            <a:r>
              <a:rPr lang="en-US" dirty="0"/>
              <a:t> </a:t>
            </a:r>
            <a:r>
              <a:rPr lang="en-US" dirty="0" err="1"/>
              <a:t>Wellbutrin</a:t>
            </a:r>
            <a:r>
              <a:rPr lang="en-US" dirty="0"/>
              <a:t> (</a:t>
            </a:r>
            <a:r>
              <a:rPr lang="en-US" dirty="0" err="1"/>
              <a:t>bupropion),Effexor</a:t>
            </a:r>
            <a:r>
              <a:rPr lang="en-US" dirty="0"/>
              <a:t> (</a:t>
            </a:r>
            <a:r>
              <a:rPr lang="en-US" dirty="0" err="1"/>
              <a:t>venlafaxine</a:t>
            </a:r>
            <a:r>
              <a:rPr lang="en-US" dirty="0"/>
              <a:t>)</a:t>
            </a:r>
          </a:p>
          <a:p>
            <a:pPr eaLnBrk="1" hangingPunct="1"/>
            <a:r>
              <a:rPr lang="en-US" dirty="0" err="1">
                <a:ea typeface="ＭＳ Ｐゴシック" pitchFamily="29" charset="-128"/>
                <a:cs typeface="ＭＳ Ｐゴシック" pitchFamily="29" charset="-128"/>
              </a:rPr>
              <a:t>Tricyclic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 anti-depressants (</a:t>
            </a:r>
            <a:r>
              <a:rPr lang="en-US" dirty="0" err="1">
                <a:ea typeface="ＭＳ Ｐゴシック" pitchFamily="29" charset="-128"/>
                <a:cs typeface="ＭＳ Ｐゴシック" pitchFamily="29" charset="-128"/>
              </a:rPr>
              <a:t>TCA’s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)</a:t>
            </a:r>
          </a:p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Monoamine </a:t>
            </a:r>
            <a:r>
              <a:rPr lang="en-US" dirty="0" err="1">
                <a:ea typeface="ＭＳ Ｐゴシック" pitchFamily="29" charset="-128"/>
                <a:cs typeface="ＭＳ Ｐゴシック" pitchFamily="29" charset="-128"/>
              </a:rPr>
              <a:t>Oxidase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 Inhibitors (</a:t>
            </a:r>
            <a:r>
              <a:rPr lang="en-US" dirty="0" err="1">
                <a:ea typeface="ＭＳ Ｐゴシック" pitchFamily="29" charset="-128"/>
                <a:cs typeface="ＭＳ Ｐゴシック" pitchFamily="29" charset="-128"/>
              </a:rPr>
              <a:t>MAOI’s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)</a:t>
            </a:r>
          </a:p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Electroconvulsive Therapy (ECT)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u="sng" dirty="0">
                <a:ea typeface="ＭＳ Ｐゴシック" pitchFamily="29" charset="-128"/>
                <a:cs typeface="ＭＳ Ｐゴシック" pitchFamily="29" charset="-128"/>
              </a:rPr>
              <a:t>Selective Serotonin </a:t>
            </a:r>
            <a:br>
              <a:rPr lang="en-US" sz="4000" b="1" u="sng" dirty="0">
                <a:ea typeface="ＭＳ Ｐゴシック" pitchFamily="29" charset="-128"/>
                <a:cs typeface="ＭＳ Ｐゴシック" pitchFamily="29" charset="-128"/>
              </a:rPr>
            </a:br>
            <a:r>
              <a:rPr lang="en-US" sz="4000" b="1" u="sng" dirty="0">
                <a:ea typeface="ＭＳ Ｐゴシック" pitchFamily="29" charset="-128"/>
                <a:cs typeface="ＭＳ Ｐゴシック" pitchFamily="29" charset="-128"/>
              </a:rPr>
              <a:t>Reuptake Inhibitors (</a:t>
            </a:r>
            <a:r>
              <a:rPr lang="en-US" sz="4000" b="1" u="sng" dirty="0" err="1">
                <a:ea typeface="ＭＳ Ｐゴシック" pitchFamily="29" charset="-128"/>
                <a:cs typeface="ＭＳ Ｐゴシック" pitchFamily="29" charset="-128"/>
              </a:rPr>
              <a:t>SSRI’s</a:t>
            </a:r>
            <a:r>
              <a:rPr lang="en-US" sz="4000" b="1" u="sng" dirty="0">
                <a:ea typeface="ＭＳ Ｐゴシック" pitchFamily="29" charset="-128"/>
                <a:cs typeface="ＭＳ Ｐゴシック" pitchFamily="29" charset="-128"/>
              </a:rPr>
              <a:t>)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410200"/>
          </a:xfrm>
        </p:spPr>
        <p:txBody>
          <a:bodyPr/>
          <a:lstStyle/>
          <a:p>
            <a:pPr eaLnBrk="1" hangingPunct="1"/>
            <a:r>
              <a:rPr lang="en-US" b="1" dirty="0">
                <a:ea typeface="ＭＳ Ｐゴシック" pitchFamily="29" charset="-128"/>
                <a:cs typeface="ＭＳ Ｐゴシック" pitchFamily="29" charset="-128"/>
              </a:rPr>
              <a:t>Types</a:t>
            </a:r>
          </a:p>
          <a:p>
            <a:pPr lvl="1" eaLnBrk="1" hangingPunct="1"/>
            <a:r>
              <a:rPr lang="en-US" dirty="0"/>
              <a:t>Prozac (</a:t>
            </a:r>
            <a:r>
              <a:rPr lang="en-US" dirty="0" err="1"/>
              <a:t>fluoxetine</a:t>
            </a:r>
            <a:r>
              <a:rPr lang="en-US" dirty="0"/>
              <a:t>)</a:t>
            </a:r>
          </a:p>
          <a:p>
            <a:pPr lvl="1" eaLnBrk="1" hangingPunct="1"/>
            <a:r>
              <a:rPr lang="en-US" dirty="0"/>
              <a:t>Zoloft (</a:t>
            </a:r>
            <a:r>
              <a:rPr lang="en-US" dirty="0" err="1"/>
              <a:t>sertraline</a:t>
            </a:r>
            <a:r>
              <a:rPr lang="en-US" dirty="0"/>
              <a:t>)</a:t>
            </a:r>
          </a:p>
          <a:p>
            <a:pPr lvl="1" eaLnBrk="1" hangingPunct="1"/>
            <a:r>
              <a:rPr lang="en-US" dirty="0"/>
              <a:t>Paxil (</a:t>
            </a:r>
            <a:r>
              <a:rPr lang="en-US" dirty="0" err="1" smtClean="0"/>
              <a:t>paroxetine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err="1"/>
              <a:t>fluvoxamine</a:t>
            </a:r>
            <a:r>
              <a:rPr lang="en-US" dirty="0"/>
              <a:t> (or extended release </a:t>
            </a:r>
            <a:r>
              <a:rPr lang="en-US" dirty="0" err="1"/>
              <a:t>Luvox</a:t>
            </a:r>
            <a:r>
              <a:rPr lang="en-US" dirty="0"/>
              <a:t>)</a:t>
            </a:r>
          </a:p>
          <a:p>
            <a:pPr lvl="1" eaLnBrk="1" hangingPunct="1"/>
            <a:r>
              <a:rPr lang="en-US" dirty="0" err="1"/>
              <a:t>Celexa</a:t>
            </a:r>
            <a:r>
              <a:rPr lang="en-US" dirty="0"/>
              <a:t> (</a:t>
            </a:r>
            <a:r>
              <a:rPr lang="en-US" dirty="0" err="1"/>
              <a:t>citalopram</a:t>
            </a:r>
            <a:r>
              <a:rPr lang="en-US" dirty="0"/>
              <a:t>)</a:t>
            </a:r>
          </a:p>
          <a:p>
            <a:pPr lvl="1" eaLnBrk="1" hangingPunct="1"/>
            <a:r>
              <a:rPr lang="en-US" dirty="0" err="1"/>
              <a:t>Lexapro</a:t>
            </a:r>
            <a:r>
              <a:rPr lang="en-US" dirty="0"/>
              <a:t> (</a:t>
            </a:r>
            <a:r>
              <a:rPr lang="en-US" dirty="0" err="1"/>
              <a:t>escitalopram</a:t>
            </a:r>
            <a:r>
              <a:rPr lang="en-US" dirty="0"/>
              <a:t>)</a:t>
            </a:r>
          </a:p>
          <a:p>
            <a:pPr eaLnBrk="1" hangingPunct="1"/>
            <a:r>
              <a:rPr lang="en-US" b="1" dirty="0">
                <a:ea typeface="ＭＳ Ｐゴシック" pitchFamily="29" charset="-128"/>
                <a:cs typeface="ＭＳ Ｐゴシック" pitchFamily="29" charset="-128"/>
              </a:rPr>
              <a:t>FDA approval</a:t>
            </a:r>
          </a:p>
          <a:p>
            <a:pPr lvl="1" eaLnBrk="1" hangingPunct="1"/>
            <a:r>
              <a:rPr lang="en-US" dirty="0"/>
              <a:t>OCD: </a:t>
            </a:r>
            <a:r>
              <a:rPr lang="en-US" dirty="0" smtClean="0"/>
              <a:t> </a:t>
            </a:r>
            <a:r>
              <a:rPr lang="en-US" dirty="0" err="1" smtClean="0"/>
              <a:t>fluoxetine</a:t>
            </a:r>
            <a:r>
              <a:rPr lang="en-US" dirty="0" smtClean="0"/>
              <a:t>, </a:t>
            </a:r>
            <a:r>
              <a:rPr lang="en-US" dirty="0" err="1" smtClean="0"/>
              <a:t>sertraline</a:t>
            </a:r>
            <a:r>
              <a:rPr lang="en-US" dirty="0" smtClean="0"/>
              <a:t>, </a:t>
            </a:r>
            <a:r>
              <a:rPr lang="en-US" dirty="0" err="1"/>
              <a:t>fluvoxamine</a:t>
            </a:r>
            <a:endParaRPr lang="en-US" dirty="0"/>
          </a:p>
          <a:p>
            <a:pPr lvl="1" eaLnBrk="1" hangingPunct="1"/>
            <a:r>
              <a:rPr lang="en-US" dirty="0"/>
              <a:t>Depression: </a:t>
            </a:r>
            <a:r>
              <a:rPr lang="en-US" dirty="0" smtClean="0"/>
              <a:t> </a:t>
            </a:r>
            <a:r>
              <a:rPr lang="en-US" dirty="0" err="1" smtClean="0"/>
              <a:t>fluoxetine</a:t>
            </a:r>
            <a:r>
              <a:rPr lang="en-US" dirty="0" smtClean="0"/>
              <a:t>, </a:t>
            </a:r>
            <a:r>
              <a:rPr lang="en-US" dirty="0" err="1" smtClean="0"/>
              <a:t>escitalopram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err="1" smtClean="0">
                <a:ea typeface="ＭＳ Ｐゴシック" charset="-128"/>
                <a:cs typeface="ＭＳ Ｐゴシック" charset="-128"/>
              </a:rPr>
              <a:t>SSRI’s</a:t>
            </a:r>
            <a:r>
              <a:rPr lang="en-US" b="1" u="sng" dirty="0" smtClean="0">
                <a:ea typeface="ＭＳ Ｐゴシック" charset="-128"/>
                <a:cs typeface="ＭＳ Ｐゴシック" charset="-128"/>
              </a:rPr>
              <a:t>-Good </a:t>
            </a:r>
            <a:r>
              <a:rPr lang="en-US" b="1" u="sng" dirty="0" err="1" smtClean="0">
                <a:ea typeface="ＭＳ Ｐゴシック" charset="-128"/>
                <a:cs typeface="ＭＳ Ｐゴシック" charset="-128"/>
              </a:rPr>
              <a:t>fer</a:t>
            </a:r>
            <a:r>
              <a:rPr lang="en-US" b="1" u="sng" dirty="0" smtClean="0">
                <a:ea typeface="ＭＳ Ｐゴシック" charset="-128"/>
                <a:cs typeface="ＭＳ Ｐゴシック" charset="-128"/>
              </a:rPr>
              <a:t> what ails </a:t>
            </a:r>
            <a:r>
              <a:rPr lang="en-US" b="1" u="sng" dirty="0" err="1" smtClean="0">
                <a:ea typeface="ＭＳ Ｐゴシック" charset="-128"/>
                <a:cs typeface="ＭＳ Ｐゴシック" charset="-128"/>
              </a:rPr>
              <a:t>ya</a:t>
            </a:r>
            <a:r>
              <a:rPr lang="en-US" b="1" u="sng" dirty="0" smtClean="0">
                <a:ea typeface="ＭＳ Ｐゴシック" charset="-128"/>
                <a:cs typeface="ＭＳ Ｐゴシック" charset="-128"/>
              </a:rPr>
              <a:t>?</a:t>
            </a:r>
            <a:endParaRPr lang="en-US" b="1" u="sng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Uses in Children &amp; Adolescents</a:t>
            </a:r>
            <a:endParaRPr lang="en-US" sz="2800" dirty="0">
              <a:ea typeface="ＭＳ Ｐゴシック" charset="-128"/>
              <a:cs typeface="ＭＳ Ｐゴシック" charset="-128"/>
            </a:endParaRPr>
          </a:p>
          <a:p>
            <a:pPr lvl="1" eaLnBrk="1" hangingPunct="1"/>
            <a:r>
              <a:rPr lang="en-US" sz="2400" dirty="0"/>
              <a:t>Depression</a:t>
            </a:r>
          </a:p>
          <a:p>
            <a:pPr lvl="1" eaLnBrk="1" hangingPunct="1"/>
            <a:r>
              <a:rPr lang="en-US" sz="2400" dirty="0"/>
              <a:t>OCD</a:t>
            </a:r>
          </a:p>
          <a:p>
            <a:pPr lvl="1" eaLnBrk="1" hangingPunct="1"/>
            <a:r>
              <a:rPr lang="en-US" sz="2400" dirty="0"/>
              <a:t>Anxiety Disorders:  Separation Anxiety Disorder,</a:t>
            </a:r>
          </a:p>
          <a:p>
            <a:pPr lvl="1" eaLnBrk="1" hangingPunct="1">
              <a:buFontTx/>
              <a:buNone/>
            </a:pPr>
            <a:r>
              <a:rPr lang="en-US" sz="2400" dirty="0"/>
              <a:t>  </a:t>
            </a:r>
            <a:r>
              <a:rPr lang="en-US" sz="2400" dirty="0" smtClean="0"/>
              <a:t>  Social </a:t>
            </a:r>
            <a:r>
              <a:rPr lang="en-US" sz="2400" dirty="0"/>
              <a:t>Anxiety Disorder, Generalized Anxiety Disorder </a:t>
            </a:r>
          </a:p>
          <a:p>
            <a:pPr lvl="1" eaLnBrk="1" hangingPunct="1"/>
            <a:r>
              <a:rPr lang="en-US" sz="2400" dirty="0"/>
              <a:t>Selective </a:t>
            </a:r>
            <a:r>
              <a:rPr lang="en-US" sz="2400" dirty="0" err="1"/>
              <a:t>Mutism</a:t>
            </a:r>
            <a:endParaRPr lang="en-US" sz="2400" dirty="0"/>
          </a:p>
          <a:p>
            <a:pPr lvl="1" eaLnBrk="1" hangingPunct="1"/>
            <a:r>
              <a:rPr lang="en-US" sz="2400" dirty="0"/>
              <a:t>Panic Disorder</a:t>
            </a:r>
          </a:p>
          <a:p>
            <a:pPr lvl="1" eaLnBrk="1" hangingPunct="1"/>
            <a:r>
              <a:rPr lang="en-US" sz="2400" dirty="0"/>
              <a:t>Premenstrual </a:t>
            </a:r>
            <a:r>
              <a:rPr lang="en-US" sz="2400" dirty="0" err="1"/>
              <a:t>Dysphoric</a:t>
            </a:r>
            <a:r>
              <a:rPr lang="en-US" sz="2400" dirty="0"/>
              <a:t> </a:t>
            </a:r>
            <a:r>
              <a:rPr lang="en-US" sz="2400" dirty="0" smtClean="0"/>
              <a:t>Disorder</a:t>
            </a:r>
          </a:p>
          <a:p>
            <a:pPr lvl="1" eaLnBrk="1" hangingPunct="1"/>
            <a:r>
              <a:rPr lang="en-US" sz="2400" dirty="0" smtClean="0"/>
              <a:t>Bulimia</a:t>
            </a:r>
          </a:p>
          <a:p>
            <a:pPr lvl="1" eaLnBrk="1" hangingPunct="1"/>
            <a:r>
              <a:rPr lang="en-US" sz="2400" b="1" dirty="0" smtClean="0"/>
              <a:t>Not Anorexia</a:t>
            </a:r>
          </a:p>
          <a:p>
            <a:pPr lvl="1" eaLnBrk="1" hangingPunct="1"/>
            <a:r>
              <a:rPr lang="en-US" sz="2400" b="1" dirty="0" smtClean="0"/>
              <a:t>Not PTSD</a:t>
            </a:r>
          </a:p>
          <a:p>
            <a:pPr lvl="1" eaLnBrk="1" hangingPunct="1"/>
            <a:r>
              <a:rPr lang="en-US" sz="2400" b="1" dirty="0" smtClean="0">
                <a:solidFill>
                  <a:srgbClr val="FF0000"/>
                </a:solidFill>
              </a:rPr>
              <a:t>Not </a:t>
            </a:r>
            <a:r>
              <a:rPr lang="en-US" sz="2400" b="1" dirty="0" err="1" smtClean="0">
                <a:solidFill>
                  <a:srgbClr val="FF0000"/>
                </a:solidFill>
              </a:rPr>
              <a:t>Trichotillomania</a:t>
            </a:r>
            <a:r>
              <a:rPr lang="en-US" sz="2400" b="1" dirty="0" smtClean="0">
                <a:solidFill>
                  <a:srgbClr val="FF0000"/>
                </a:solidFill>
              </a:rPr>
              <a:t> (but possibly </a:t>
            </a:r>
            <a:r>
              <a:rPr lang="en-US" sz="2400" b="1" dirty="0" err="1" smtClean="0">
                <a:solidFill>
                  <a:srgbClr val="FF0000"/>
                </a:solidFill>
              </a:rPr>
              <a:t>clomipramine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</a:p>
          <a:p>
            <a:pPr lvl="1" eaLnBrk="1" hangingPunct="1"/>
            <a:endParaRPr lang="en-US" sz="2400" dirty="0"/>
          </a:p>
          <a:p>
            <a:pPr eaLnBrk="1" hangingPunct="1"/>
            <a:endParaRPr lang="en-US" sz="28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638E-E6FC-E246-AEA8-F95D902E16D2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>
                <a:ea typeface="ＭＳ Ｐゴシック" charset="-128"/>
                <a:cs typeface="ＭＳ Ｐゴシック" charset="-128"/>
              </a:rPr>
              <a:t>How Do </a:t>
            </a:r>
            <a:r>
              <a:rPr lang="en-US" b="1" u="sng" dirty="0" err="1">
                <a:ea typeface="ＭＳ Ｐゴシック" charset="-128"/>
                <a:cs typeface="ＭＳ Ｐゴシック" charset="-128"/>
              </a:rPr>
              <a:t>SSRI’s</a:t>
            </a:r>
            <a:r>
              <a:rPr lang="en-US" b="1" u="sng" dirty="0" smtClean="0">
                <a:ea typeface="ＭＳ Ｐゴシック" charset="-128"/>
                <a:cs typeface="ＭＳ Ｐゴシック" charset="-128"/>
              </a:rPr>
              <a:t> Work?</a:t>
            </a:r>
            <a:endParaRPr lang="en-US" b="1" u="sng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ea typeface="ＭＳ Ｐゴシック" charset="-128"/>
                <a:cs typeface="ＭＳ Ｐゴシック" charset="-128"/>
              </a:rPr>
              <a:t>Party line:  Inhibit </a:t>
            </a:r>
            <a:r>
              <a:rPr lang="en-US" b="1" dirty="0">
                <a:ea typeface="ＭＳ Ｐゴシック" charset="-128"/>
                <a:cs typeface="ＭＳ Ｐゴシック" charset="-128"/>
              </a:rPr>
              <a:t>reuptake of 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serotonin,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so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more </a:t>
            </a:r>
            <a:r>
              <a:rPr lang="en-US" dirty="0">
                <a:ea typeface="ＭＳ Ｐゴシック" charset="-128"/>
                <a:cs typeface="ＭＳ Ｐゴシック" charset="-128"/>
              </a:rPr>
              <a:t>opportunity to bind to postsynaptic receptor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sites</a:t>
            </a:r>
          </a:p>
          <a:p>
            <a:r>
              <a:rPr lang="en-US" b="1" dirty="0" smtClean="0">
                <a:ea typeface="ＭＳ Ｐゴシック" charset="-128"/>
                <a:cs typeface="ＭＳ Ｐゴシック" charset="-128"/>
              </a:rPr>
              <a:t>Research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:  </a:t>
            </a:r>
            <a:r>
              <a:rPr lang="en-US" sz="2800" dirty="0" smtClean="0">
                <a:ea typeface="ＭＳ Ｐゴシック" charset="-128"/>
                <a:cs typeface="ＭＳ Ｐゴシック" charset="-128"/>
              </a:rPr>
              <a:t>Activate birth of new neurons? </a:t>
            </a:r>
            <a:r>
              <a:rPr lang="en-US" sz="1600" dirty="0" smtClean="0">
                <a:ea typeface="ＭＳ Ｐゴシック" charset="-128"/>
                <a:cs typeface="ＭＳ Ｐゴシック" charset="-128"/>
              </a:rPr>
              <a:t>(</a:t>
            </a:r>
            <a:r>
              <a:rPr lang="en-US" sz="1600" dirty="0" err="1" smtClean="0">
                <a:ea typeface="ＭＳ Ｐゴシック" charset="-128"/>
                <a:cs typeface="ＭＳ Ｐゴシック" charset="-128"/>
              </a:rPr>
              <a:t>Anacker</a:t>
            </a:r>
            <a:r>
              <a:rPr lang="en-US" sz="1600" dirty="0" smtClean="0">
                <a:ea typeface="ＭＳ Ｐゴシック" charset="-128"/>
                <a:cs typeface="ＭＳ Ｐゴシック" charset="-128"/>
              </a:rPr>
              <a:t>, </a:t>
            </a:r>
            <a:r>
              <a:rPr lang="en-US" sz="1600" dirty="0" err="1" smtClean="0">
                <a:ea typeface="ＭＳ Ｐゴシック" charset="-128"/>
                <a:cs typeface="ＭＳ Ｐゴシック" charset="-128"/>
              </a:rPr>
              <a:t>Molec</a:t>
            </a:r>
            <a:r>
              <a:rPr lang="en-US" sz="1600" dirty="0" smtClean="0">
                <a:ea typeface="ＭＳ Ｐゴシック" charset="-128"/>
                <a:cs typeface="ＭＳ Ｐゴシック" charset="-128"/>
              </a:rPr>
              <a:t> Bio, 7/11)</a:t>
            </a: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Do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SSRIs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dirty="0">
                <a:ea typeface="ＭＳ Ｐゴシック" charset="-128"/>
                <a:cs typeface="ＭＳ Ｐゴシック" charset="-128"/>
              </a:rPr>
              <a:t>permanently affect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the brain? </a:t>
            </a:r>
          </a:p>
          <a:p>
            <a:pPr lvl="1"/>
            <a:r>
              <a:rPr lang="en-US" dirty="0" smtClean="0">
                <a:ea typeface="ＭＳ Ｐゴシック" charset="-128"/>
                <a:cs typeface="ＭＳ Ｐゴシック" charset="-128"/>
              </a:rPr>
              <a:t>If </a:t>
            </a:r>
            <a:r>
              <a:rPr lang="en-US" dirty="0">
                <a:ea typeface="ＭＳ Ｐゴシック" charset="-128"/>
                <a:cs typeface="ＭＳ Ｐゴシック" charset="-128"/>
              </a:rPr>
              <a:t>so, 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for better or worse?? </a:t>
            </a:r>
            <a:r>
              <a:rPr lang="en-US" sz="2000" dirty="0" smtClean="0">
                <a:ea typeface="ＭＳ Ｐゴシック" charset="-128"/>
                <a:cs typeface="ＭＳ Ｐゴシック" charset="-128"/>
              </a:rPr>
              <a:t>(see next slide)</a:t>
            </a:r>
          </a:p>
          <a:p>
            <a:pPr eaLnBrk="1" hangingPunct="1"/>
            <a:r>
              <a:rPr lang="en-US" b="1" dirty="0" smtClean="0">
                <a:ea typeface="ＭＳ Ｐゴシック" charset="-128"/>
                <a:cs typeface="ＭＳ Ｐゴシック" charset="-128"/>
              </a:rPr>
              <a:t>Metabolism: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mostly P450 enzymes,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esp’ly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2D6</a:t>
            </a:r>
          </a:p>
          <a:p>
            <a:pPr lvl="1"/>
            <a:r>
              <a:rPr lang="en-US" dirty="0" smtClean="0">
                <a:ea typeface="ＭＳ Ｐゴシック" charset="-128"/>
                <a:cs typeface="ＭＳ Ｐゴシック" charset="-128"/>
              </a:rPr>
              <a:t>Watch for interactions</a:t>
            </a:r>
          </a:p>
          <a:p>
            <a:pPr eaLnBrk="1" hangingPunct="1"/>
            <a:r>
              <a:rPr lang="en-US" b="1" dirty="0" smtClean="0">
                <a:ea typeface="ＭＳ Ｐゴシック" charset="-128"/>
                <a:cs typeface="ＭＳ Ｐゴシック" charset="-128"/>
              </a:rPr>
              <a:t>Half life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: mostly ~15-24 hours, but not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fluoxetine</a:t>
            </a:r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What We Don’t Know!!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16 young monkeys: ½ stressed &amp; ½ not stressed</a:t>
            </a:r>
          </a:p>
          <a:p>
            <a:r>
              <a:rPr lang="en-US" dirty="0" smtClean="0"/>
              <a:t>½ of each group given </a:t>
            </a:r>
            <a:r>
              <a:rPr lang="en-US" dirty="0" err="1" smtClean="0"/>
              <a:t>fluoxetine</a:t>
            </a:r>
            <a:r>
              <a:rPr lang="en-US" dirty="0" smtClean="0"/>
              <a:t> for 1 year</a:t>
            </a:r>
          </a:p>
          <a:p>
            <a:r>
              <a:rPr lang="en-US" dirty="0" smtClean="0"/>
              <a:t>PET scans 1 ½  yrs </a:t>
            </a:r>
            <a:r>
              <a:rPr lang="en-US" b="1" dirty="0" smtClean="0"/>
              <a:t>after </a:t>
            </a:r>
            <a:r>
              <a:rPr lang="en-US" b="1" dirty="0" err="1" smtClean="0"/>
              <a:t>fluoxetine</a:t>
            </a:r>
            <a:r>
              <a:rPr lang="en-US" b="1" dirty="0" smtClean="0"/>
              <a:t> stopped</a:t>
            </a:r>
          </a:p>
          <a:p>
            <a:r>
              <a:rPr lang="en-US" dirty="0" smtClean="0"/>
              <a:t>FLU treated monkeys: </a:t>
            </a:r>
            <a:r>
              <a:rPr lang="en-US" sz="2800" dirty="0" smtClean="0"/>
              <a:t>increased serotonin transporter</a:t>
            </a:r>
          </a:p>
          <a:p>
            <a:r>
              <a:rPr lang="en-US" dirty="0" smtClean="0"/>
              <a:t>Apply to humans??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1730" dirty="0" smtClean="0"/>
              <a:t>        (</a:t>
            </a:r>
            <a:r>
              <a:rPr lang="en-US" sz="1730" dirty="0" err="1" smtClean="0"/>
              <a:t>Shrestha</a:t>
            </a:r>
            <a:r>
              <a:rPr lang="en-US" sz="1730" dirty="0" smtClean="0"/>
              <a:t>, AJP, ‘14)</a:t>
            </a:r>
            <a:endParaRPr lang="en-US" sz="173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Dosing of </a:t>
            </a:r>
            <a:r>
              <a:rPr lang="en-US" b="1" u="sng" dirty="0" err="1" smtClean="0"/>
              <a:t>SSRI’s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Start Low &amp; Go Slow</a:t>
            </a:r>
          </a:p>
          <a:p>
            <a:pPr lvl="1"/>
            <a:r>
              <a:rPr lang="en-US" dirty="0" smtClean="0"/>
              <a:t>Minimizes side effects, especially early activation</a:t>
            </a:r>
          </a:p>
          <a:p>
            <a:r>
              <a:rPr lang="en-US" dirty="0" smtClean="0"/>
              <a:t>Can’t tell which dose will be effective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If no response after ~6-8 weeks, change meds?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Goal is remission to minimize relapse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err="1" smtClean="0">
                <a:ea typeface="ＭＳ Ｐゴシック" pitchFamily="29" charset="-128"/>
                <a:cs typeface="ＭＳ Ｐゴシック" pitchFamily="29" charset="-128"/>
              </a:rPr>
              <a:t>SSRI’s</a:t>
            </a:r>
            <a:r>
              <a:rPr lang="en-US" b="1" u="sng" dirty="0" smtClean="0">
                <a:ea typeface="ＭＳ Ｐゴシック" pitchFamily="29" charset="-128"/>
                <a:cs typeface="ＭＳ Ｐゴシック" pitchFamily="29" charset="-128"/>
              </a:rPr>
              <a:t>:  All Hype or Is There Proof?</a:t>
            </a:r>
            <a:endParaRPr lang="en-US" b="1" u="sng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657" y="1676400"/>
            <a:ext cx="9144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ea typeface="ＭＳ Ｐゴシック" pitchFamily="29" charset="-128"/>
                <a:cs typeface="ＭＳ Ｐゴシック" pitchFamily="29" charset="-128"/>
              </a:rPr>
              <a:t>Proof of Benefit </a:t>
            </a:r>
            <a:r>
              <a:rPr lang="en-US" sz="2000" dirty="0">
                <a:ea typeface="ＭＳ Ｐゴシック" pitchFamily="29" charset="-128"/>
                <a:cs typeface="ＭＳ Ｐゴシック" pitchFamily="29" charset="-128"/>
              </a:rPr>
              <a:t>(selected studies)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Bipolar Depression?  Not so fast</a:t>
            </a:r>
            <a:r>
              <a:rPr lang="en-US" dirty="0" smtClean="0"/>
              <a:t>! Avoid if Bipolar I.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Except </a:t>
            </a:r>
            <a:r>
              <a:rPr lang="en-US" dirty="0" err="1" smtClean="0"/>
              <a:t>olanzapine/fluoxetine</a:t>
            </a:r>
            <a:r>
              <a:rPr lang="en-US" dirty="0" smtClean="0"/>
              <a:t> combo in adults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Depression</a:t>
            </a:r>
          </a:p>
          <a:p>
            <a:pPr lvl="2">
              <a:lnSpc>
                <a:spcPct val="90000"/>
              </a:lnSpc>
            </a:pPr>
            <a:r>
              <a:rPr lang="en-US" dirty="0">
                <a:ea typeface="ＭＳ Ｐゴシック" pitchFamily="29" charset="-128"/>
              </a:rPr>
              <a:t>Treatment for Adolescent Depression Study (TADS</a:t>
            </a:r>
            <a:r>
              <a:rPr lang="en-US" dirty="0" smtClean="0">
                <a:ea typeface="ＭＳ Ｐゴシック" pitchFamily="29" charset="-128"/>
              </a:rPr>
              <a:t>)</a:t>
            </a:r>
            <a:r>
              <a:rPr lang="en-US" sz="1600" dirty="0" smtClean="0">
                <a:ea typeface="ＭＳ Ｐゴシック" pitchFamily="29" charset="-128"/>
                <a:cs typeface="ＭＳ Ｐゴシック" pitchFamily="29" charset="-128"/>
              </a:rPr>
              <a:t> (JAMA, 2004)</a:t>
            </a:r>
            <a:endParaRPr lang="en-US" sz="1600" dirty="0" smtClean="0">
              <a:ea typeface="ＭＳ Ｐゴシック" pitchFamily="29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Anxiety </a:t>
            </a:r>
            <a:r>
              <a:rPr lang="en-US" dirty="0"/>
              <a:t>Disorders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ea typeface="ＭＳ Ｐゴシック" pitchFamily="29" charset="-128"/>
              </a:rPr>
              <a:t>RUPP Study </a:t>
            </a:r>
            <a:r>
              <a:rPr lang="en-US" sz="1800" dirty="0">
                <a:ea typeface="ＭＳ Ｐゴシック" pitchFamily="29" charset="-128"/>
              </a:rPr>
              <a:t>(NEJM 4/26/01)</a:t>
            </a:r>
            <a:endParaRPr lang="en-US" dirty="0">
              <a:ea typeface="ＭＳ Ｐゴシック" pitchFamily="29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OCD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ea typeface="ＭＳ Ｐゴシック" pitchFamily="29" charset="-128"/>
              </a:rPr>
              <a:t>Pediatric OCD Treatment Study (POTS) </a:t>
            </a:r>
            <a:r>
              <a:rPr lang="en-US" sz="1800" dirty="0">
                <a:ea typeface="ＭＳ Ｐゴシック" pitchFamily="29" charset="-128"/>
              </a:rPr>
              <a:t>(JAMA 10/27/04)</a:t>
            </a:r>
            <a:endParaRPr lang="en-US" dirty="0">
              <a:ea typeface="ＭＳ Ｐゴシック" pitchFamily="29" charset="-128"/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ea typeface="ＭＳ Ｐゴシック" pitchFamily="29" charset="-128"/>
              </a:rPr>
              <a:t> 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>
                <a:ea typeface="ＭＳ Ｐゴシック" pitchFamily="29" charset="-128"/>
                <a:cs typeface="ＭＳ Ｐゴシック" pitchFamily="29" charset="-128"/>
              </a:rPr>
              <a:t>Disclaimers &amp; Disclosures</a:t>
            </a:r>
            <a:endParaRPr lang="en-US" b="1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>
                <a:ea typeface="ＭＳ Ｐゴシック" pitchFamily="29" charset="-128"/>
                <a:cs typeface="ＭＳ Ｐゴシック" pitchFamily="29" charset="-128"/>
              </a:rPr>
              <a:t>Assumes a</a:t>
            </a:r>
            <a:r>
              <a:rPr lang="en-US" sz="3600" b="1" dirty="0" smtClean="0">
                <a:ea typeface="ＭＳ Ｐゴシック" pitchFamily="29" charset="-128"/>
                <a:cs typeface="ＭＳ Ｐゴシック" pitchFamily="29" charset="-128"/>
              </a:rPr>
              <a:t> thorough evaluation  </a:t>
            </a:r>
          </a:p>
          <a:p>
            <a:r>
              <a:rPr lang="en-US" sz="3600" dirty="0" smtClean="0">
                <a:ea typeface="ＭＳ Ｐゴシック" pitchFamily="29" charset="-128"/>
                <a:cs typeface="ＭＳ Ｐゴシック" pitchFamily="29" charset="-128"/>
              </a:rPr>
              <a:t>Will use </a:t>
            </a:r>
            <a:r>
              <a:rPr lang="en-US" sz="3600" b="1" dirty="0" smtClean="0">
                <a:ea typeface="ＭＳ Ｐゴシック" pitchFamily="29" charset="-128"/>
                <a:cs typeface="ＭＳ Ｐゴシック" pitchFamily="29" charset="-128"/>
              </a:rPr>
              <a:t>generic &amp;</a:t>
            </a:r>
            <a:r>
              <a:rPr lang="en-US" sz="3600" dirty="0" smtClean="0">
                <a:ea typeface="ＭＳ Ｐゴシック" pitchFamily="29" charset="-128"/>
                <a:cs typeface="ＭＳ Ｐゴシック" pitchFamily="29" charset="-128"/>
              </a:rPr>
              <a:t> </a:t>
            </a:r>
            <a:r>
              <a:rPr lang="en-US" sz="3600" b="1" dirty="0" smtClean="0">
                <a:ea typeface="ＭＳ Ｐゴシック" pitchFamily="29" charset="-128"/>
                <a:cs typeface="ＭＳ Ｐゴシック" pitchFamily="29" charset="-128"/>
              </a:rPr>
              <a:t>brand names</a:t>
            </a:r>
            <a:endParaRPr lang="en-US" sz="3600" dirty="0" smtClean="0">
              <a:ea typeface="ＭＳ Ｐゴシック" pitchFamily="29" charset="-128"/>
              <a:cs typeface="ＭＳ Ｐゴシック" pitchFamily="29" charset="-128"/>
            </a:endParaRPr>
          </a:p>
          <a:p>
            <a:r>
              <a:rPr lang="en-US" sz="3600" b="1" dirty="0" smtClean="0">
                <a:ea typeface="ＭＳ Ｐゴシック" pitchFamily="29" charset="-128"/>
                <a:cs typeface="ＭＳ Ｐゴシック" pitchFamily="29" charset="-128"/>
              </a:rPr>
              <a:t>About the speaker</a:t>
            </a:r>
          </a:p>
          <a:p>
            <a:pPr lvl="1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Conservative by nature</a:t>
            </a:r>
          </a:p>
          <a:p>
            <a:pPr lvl="1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Clinician by trade</a:t>
            </a:r>
            <a:endParaRPr lang="en-US" sz="3600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marL="342900" lvl="1" indent="-342900">
              <a:buFont typeface="Arial"/>
              <a:buChar char="•"/>
            </a:pPr>
            <a:r>
              <a:rPr lang="en-US" sz="3600" b="1" dirty="0" smtClean="0">
                <a:ea typeface="ＭＳ Ｐゴシック" pitchFamily="29" charset="-128"/>
                <a:cs typeface="ＭＳ Ｐゴシック" pitchFamily="29" charset="-128"/>
              </a:rPr>
              <a:t>Disclosure</a:t>
            </a:r>
            <a:r>
              <a:rPr lang="en-US" sz="3600" b="1" dirty="0">
                <a:ea typeface="ＭＳ Ｐゴシック" pitchFamily="29" charset="-128"/>
                <a:cs typeface="ＭＳ Ｐゴシック" pitchFamily="29" charset="-128"/>
              </a:rPr>
              <a:t>s</a:t>
            </a:r>
            <a:endParaRPr lang="en-US" sz="2065" b="1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marL="342900" lvl="1" indent="-342900">
              <a:buNone/>
            </a:pPr>
            <a:r>
              <a:rPr lang="en-US" sz="3600" dirty="0" smtClean="0">
                <a:ea typeface="ＭＳ Ｐゴシック" pitchFamily="29" charset="-128"/>
                <a:cs typeface="ＭＳ Ｐゴシック" pitchFamily="29" charset="-128"/>
              </a:rPr>
              <a:t>        Books published by WW Norton</a:t>
            </a:r>
          </a:p>
          <a:p>
            <a:pPr marL="742950" lvl="2" indent="-342900">
              <a:buNone/>
            </a:pPr>
            <a:r>
              <a:rPr lang="en-US" sz="3200" b="1" dirty="0" smtClean="0">
                <a:ea typeface="ＭＳ Ｐゴシック" pitchFamily="29" charset="-128"/>
                <a:cs typeface="ＭＳ Ｐゴシック" pitchFamily="29" charset="-128"/>
              </a:rPr>
              <a:t>	Your Child in the Balance: </a:t>
            </a:r>
            <a:r>
              <a:rPr lang="en-US" sz="2595" dirty="0" smtClean="0">
                <a:ea typeface="ＭＳ Ｐゴシック" pitchFamily="29" charset="-128"/>
                <a:cs typeface="ＭＳ Ｐゴシック" pitchFamily="29" charset="-128"/>
              </a:rPr>
              <a:t>Solving the Psychiatric </a:t>
            </a:r>
          </a:p>
          <a:p>
            <a:pPr marL="742950" lvl="2" indent="-342900">
              <a:buNone/>
            </a:pPr>
            <a:r>
              <a:rPr lang="en-US" sz="2595" dirty="0" smtClean="0">
                <a:ea typeface="ＭＳ Ｐゴシック" pitchFamily="29" charset="-128"/>
                <a:cs typeface="ＭＳ Ｐゴシック" pitchFamily="29" charset="-128"/>
              </a:rPr>
              <a:t>	Medicine Dilemma</a:t>
            </a:r>
          </a:p>
          <a:p>
            <a:pPr marL="742950" lvl="2" indent="-342900">
              <a:buNone/>
            </a:pPr>
            <a:r>
              <a:rPr lang="en-US" sz="3200" b="1" dirty="0" smtClean="0">
                <a:ea typeface="ＭＳ Ｐゴシック" pitchFamily="29" charset="-128"/>
                <a:cs typeface="ＭＳ Ｐゴシック" pitchFamily="29" charset="-128"/>
              </a:rPr>
              <a:t>	Kids on Meds: </a:t>
            </a:r>
            <a:r>
              <a:rPr lang="en-US" sz="2595" dirty="0" smtClean="0">
                <a:ea typeface="ＭＳ Ｐゴシック" pitchFamily="29" charset="-128"/>
                <a:cs typeface="ＭＳ Ｐゴシック" pitchFamily="29" charset="-128"/>
              </a:rPr>
              <a:t>Up-to-date Information About the Most Commonly Prescribed Psychiatric Medications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u="sng" dirty="0" smtClean="0">
                <a:ea typeface="ＭＳ Ｐゴシック" pitchFamily="29" charset="-128"/>
                <a:cs typeface="ＭＳ Ｐゴシック" pitchFamily="29" charset="-128"/>
              </a:rPr>
              <a:t>TADS: response at </a:t>
            </a:r>
            <a:r>
              <a:rPr lang="en-US" sz="4000" b="1" u="sng" dirty="0">
                <a:ea typeface="ＭＳ Ｐゴシック" pitchFamily="29" charset="-128"/>
                <a:cs typeface="ＭＳ Ｐゴシック" pitchFamily="29" charset="-128"/>
              </a:rPr>
              <a:t>12 weeks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00310"/>
            <a:ext cx="8229600" cy="4721165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Combo </a:t>
            </a:r>
            <a:r>
              <a:rPr lang="en-US" sz="2800" dirty="0" err="1">
                <a:ea typeface="ＭＳ Ｐゴシック" pitchFamily="29" charset="-128"/>
                <a:cs typeface="ＭＳ Ｐゴシック" pitchFamily="29" charset="-128"/>
              </a:rPr>
              <a:t>Tx</a:t>
            </a: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 (FLU &amp; CBT)</a:t>
            </a: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			                     71</a:t>
            </a: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%   </a:t>
            </a: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 		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FLU only			</a:t>
            </a: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				                     60</a:t>
            </a: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%   </a:t>
            </a: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 		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CBT only			</a:t>
            </a: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				                     43</a:t>
            </a: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%   </a:t>
            </a: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 		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Placebo			       	</a:t>
            </a: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		                     35</a:t>
            </a: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%   </a:t>
            </a: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 		</a:t>
            </a:r>
          </a:p>
          <a:p>
            <a:pPr eaLnBrk="1" hangingPunct="1">
              <a:lnSpc>
                <a:spcPct val="90000"/>
              </a:lnSpc>
            </a:pPr>
            <a:endParaRPr lang="en-US" sz="1800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1800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1800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1800" dirty="0" smtClean="0">
                <a:ea typeface="ＭＳ Ｐゴシック" pitchFamily="29" charset="-128"/>
                <a:cs typeface="ＭＳ Ｐゴシック" pitchFamily="29" charset="-128"/>
              </a:rPr>
              <a:t> 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1800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1800" dirty="0" smtClean="0">
                <a:ea typeface="ＭＳ Ｐゴシック" pitchFamily="29" charset="-128"/>
                <a:cs typeface="ＭＳ Ｐゴシック" pitchFamily="29" charset="-128"/>
              </a:rPr>
              <a:t>FLU=</a:t>
            </a:r>
            <a:r>
              <a:rPr lang="en-US" sz="1800" dirty="0" err="1" smtClean="0">
                <a:ea typeface="ＭＳ Ｐゴシック" pitchFamily="29" charset="-128"/>
                <a:cs typeface="ＭＳ Ｐゴシック" pitchFamily="29" charset="-128"/>
              </a:rPr>
              <a:t>fluoxetine</a:t>
            </a:r>
            <a:endParaRPr lang="en-US" sz="1800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1800" dirty="0" smtClean="0">
                <a:ea typeface="ＭＳ Ｐゴシック" pitchFamily="29" charset="-128"/>
                <a:cs typeface="ＭＳ Ｐゴシック" pitchFamily="29" charset="-128"/>
              </a:rPr>
              <a:t>CBT=Cognitive Behavioral Therapy</a:t>
            </a:r>
          </a:p>
          <a:p>
            <a:pPr>
              <a:buNone/>
            </a:pPr>
            <a:r>
              <a:rPr lang="en-US" sz="1800" dirty="0" smtClean="0">
                <a:ea typeface="ＭＳ Ｐゴシック" pitchFamily="26" charset="-128"/>
                <a:cs typeface="ＭＳ Ｐゴシック" pitchFamily="26" charset="-128"/>
              </a:rPr>
              <a:t>Response=50% drop in symptoms by clinician’s rating scale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1800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itchFamily="29" charset="-128"/>
                <a:cs typeface="ＭＳ Ｐゴシック" pitchFamily="29" charset="-128"/>
              </a:rPr>
              <a:t>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dirty="0"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itchFamily="29" charset="-128"/>
                <a:cs typeface="ＭＳ Ｐゴシック" pitchFamily="29" charset="-128"/>
              </a:rPr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638E-E6FC-E246-AEA8-F95D902E16D2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553200" y="1600200"/>
            <a:ext cx="1351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response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4395" y="510381"/>
            <a:ext cx="8667771" cy="10207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u="sng" dirty="0" smtClean="0">
                <a:ea typeface="ＭＳ Ｐゴシック" pitchFamily="29" charset="-128"/>
                <a:cs typeface="ＭＳ Ｐゴシック" pitchFamily="29" charset="-128"/>
              </a:rPr>
              <a:t>More Child/</a:t>
            </a:r>
            <a:r>
              <a:rPr lang="en-US" sz="3600" b="1" u="sng" dirty="0" err="1" smtClean="0">
                <a:ea typeface="ＭＳ Ｐゴシック" pitchFamily="29" charset="-128"/>
                <a:cs typeface="ＭＳ Ｐゴシック" pitchFamily="29" charset="-128"/>
              </a:rPr>
              <a:t>Adol</a:t>
            </a:r>
            <a:r>
              <a:rPr lang="en-US" sz="3600" b="1" u="sng" dirty="0" smtClean="0">
                <a:ea typeface="ＭＳ Ｐゴシック" pitchFamily="29" charset="-128"/>
                <a:cs typeface="ＭＳ Ｐゴシック" pitchFamily="29" charset="-128"/>
              </a:rPr>
              <a:t> </a:t>
            </a:r>
            <a:r>
              <a:rPr lang="en-US" sz="3600" b="1" u="sng" dirty="0" err="1">
                <a:ea typeface="ＭＳ Ｐゴシック" pitchFamily="29" charset="-128"/>
                <a:cs typeface="ＭＳ Ｐゴシック" pitchFamily="29" charset="-128"/>
              </a:rPr>
              <a:t>Depr’n</a:t>
            </a:r>
            <a:r>
              <a:rPr lang="en-US" sz="3600" b="1" u="sng" dirty="0">
                <a:ea typeface="ＭＳ Ｐゴシック" pitchFamily="29" charset="-128"/>
                <a:cs typeface="ＭＳ Ｐゴシック" pitchFamily="29" charset="-128"/>
              </a:rPr>
              <a:t> Treatment Studies</a:t>
            </a:r>
            <a:r>
              <a:rPr lang="en-US" sz="3600" b="1" dirty="0">
                <a:ea typeface="ＭＳ Ｐゴシック" pitchFamily="29" charset="-128"/>
                <a:cs typeface="ＭＳ Ｐゴシック" pitchFamily="29" charset="-128"/>
              </a:rPr>
              <a:t> </a:t>
            </a:r>
            <a:r>
              <a:rPr lang="en-US" sz="3600" b="1" dirty="0" smtClean="0">
                <a:ea typeface="ＭＳ Ｐゴシック" pitchFamily="29" charset="-128"/>
                <a:cs typeface="ＭＳ Ｐゴシック" pitchFamily="29" charset="-128"/>
              </a:rPr>
              <a:t> </a:t>
            </a:r>
            <a:endParaRPr lang="en-US" sz="3600" b="1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48433"/>
            <a:ext cx="8686800" cy="56229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err="1" smtClean="0">
                <a:ea typeface="ＭＳ Ｐゴシック" pitchFamily="29" charset="-128"/>
                <a:cs typeface="ＭＳ Ｐゴシック" pitchFamily="29" charset="-128"/>
              </a:rPr>
              <a:t>Sertraline</a:t>
            </a:r>
            <a:r>
              <a:rPr lang="en-US" sz="2162" dirty="0" smtClean="0">
                <a:ea typeface="ＭＳ Ｐゴシック" pitchFamily="29" charset="-128"/>
                <a:cs typeface="ＭＳ Ｐゴシック" pitchFamily="29" charset="-128"/>
              </a:rPr>
              <a:t>, </a:t>
            </a:r>
            <a:r>
              <a:rPr lang="en-US" sz="2800" dirty="0" err="1" smtClean="0">
                <a:ea typeface="ＭＳ Ｐゴシック" pitchFamily="29" charset="-128"/>
                <a:cs typeface="ＭＳ Ｐゴシック" pitchFamily="29" charset="-128"/>
              </a:rPr>
              <a:t>escitalopram</a:t>
            </a: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, </a:t>
            </a:r>
            <a:r>
              <a:rPr lang="en-US" sz="2800" dirty="0" err="1" smtClean="0">
                <a:ea typeface="ＭＳ Ｐゴシック" pitchFamily="29" charset="-128"/>
                <a:cs typeface="ＭＳ Ｐゴシック" pitchFamily="29" charset="-128"/>
              </a:rPr>
              <a:t>citalopram</a:t>
            </a: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, </a:t>
            </a:r>
            <a:r>
              <a:rPr lang="en-US" sz="2800" dirty="0" err="1" smtClean="0">
                <a:ea typeface="ＭＳ Ｐゴシック" pitchFamily="29" charset="-128"/>
                <a:cs typeface="ＭＳ Ｐゴシック" pitchFamily="29" charset="-128"/>
              </a:rPr>
              <a:t>paroxetine</a:t>
            </a: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, </a:t>
            </a:r>
            <a:r>
              <a:rPr lang="en-US" sz="2800" dirty="0" err="1" smtClean="0">
                <a:ea typeface="ＭＳ Ｐゴシック" pitchFamily="29" charset="-128"/>
                <a:cs typeface="ＭＳ Ｐゴシック" pitchFamily="29" charset="-128"/>
              </a:rPr>
              <a:t>venlafaxine</a:t>
            </a: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, </a:t>
            </a:r>
            <a:r>
              <a:rPr lang="en-US" sz="2800" dirty="0" err="1" smtClean="0">
                <a:ea typeface="ＭＳ Ｐゴシック" pitchFamily="29" charset="-128"/>
                <a:cs typeface="ＭＳ Ｐゴシック" pitchFamily="29" charset="-128"/>
              </a:rPr>
              <a:t>mirtazapine</a:t>
            </a:r>
            <a:r>
              <a:rPr lang="en-US" sz="2800" b="1" dirty="0" smtClean="0"/>
              <a:t>, </a:t>
            </a:r>
            <a:r>
              <a:rPr lang="en-US" sz="2800" dirty="0" err="1" smtClean="0">
                <a:ea typeface="ＭＳ Ｐゴシック" pitchFamily="29" charset="-128"/>
                <a:cs typeface="ＭＳ Ｐゴシック" pitchFamily="29" charset="-128"/>
              </a:rPr>
              <a:t>nefazadone</a:t>
            </a: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 , </a:t>
            </a:r>
            <a:r>
              <a:rPr lang="en-US" sz="2800" dirty="0" err="1" smtClean="0">
                <a:ea typeface="ＭＳ Ｐゴシック" pitchFamily="29" charset="-128"/>
                <a:cs typeface="ＭＳ Ｐゴシック" pitchFamily="29" charset="-128"/>
              </a:rPr>
              <a:t>duloxetine</a:t>
            </a: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, </a:t>
            </a:r>
            <a:r>
              <a:rPr lang="en-US" sz="2800" dirty="0" err="1" smtClean="0">
                <a:ea typeface="ＭＳ Ｐゴシック" pitchFamily="29" charset="-128"/>
                <a:cs typeface="ＭＳ Ｐゴシック" pitchFamily="29" charset="-128"/>
              </a:rPr>
              <a:t>bupropion</a:t>
            </a:r>
            <a:r>
              <a:rPr lang="en-US" sz="2595" b="1" dirty="0" smtClean="0"/>
              <a:t>-ALL MOSTLY NEGATIVE RESULTS</a:t>
            </a:r>
            <a:endParaRPr lang="en-US" sz="2800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>
              <a:lnSpc>
                <a:spcPct val="90000"/>
              </a:lnSpc>
            </a:pPr>
            <a:r>
              <a:rPr lang="en-US" sz="3459" b="1" dirty="0" smtClean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Conclusion: In short-term DBPC, only </a:t>
            </a:r>
            <a:r>
              <a:rPr lang="en-US" sz="3459" b="1" dirty="0" err="1" smtClean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fluoxetine</a:t>
            </a:r>
            <a:r>
              <a:rPr lang="en-US" sz="3459" b="1" dirty="0" smtClean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 &amp; </a:t>
            </a:r>
            <a:r>
              <a:rPr lang="en-US" sz="3459" b="1" dirty="0" err="1" smtClean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escitalopram</a:t>
            </a:r>
            <a:r>
              <a:rPr lang="en-US" sz="3459" b="1" dirty="0" smtClean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 show clear and replicated proof that benefit &gt; risk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638E-E6FC-E246-AEA8-F95D902E16D2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>
                <a:ea typeface="ＭＳ Ｐゴシック" pitchFamily="29" charset="-128"/>
                <a:cs typeface="ＭＳ Ｐゴシック" pitchFamily="29" charset="-128"/>
              </a:rPr>
              <a:t>TADS</a:t>
            </a:r>
            <a:r>
              <a:rPr lang="en-US" b="1" u="sng" dirty="0" smtClean="0">
                <a:ea typeface="ＭＳ Ｐゴシック" pitchFamily="29" charset="-128"/>
                <a:cs typeface="ＭＳ Ｐゴシック" pitchFamily="29" charset="-128"/>
              </a:rPr>
              <a:t> Longer Term Response </a:t>
            </a:r>
            <a:r>
              <a:rPr lang="en-US" b="1" u="sng" dirty="0">
                <a:ea typeface="ＭＳ Ｐゴシック" pitchFamily="29" charset="-128"/>
                <a:cs typeface="ＭＳ Ｐゴシック" pitchFamily="29" charset="-128"/>
              </a:rPr>
              <a:t>Rates</a:t>
            </a:r>
            <a:r>
              <a:rPr lang="en-US" u="sng" dirty="0">
                <a:ea typeface="ＭＳ Ｐゴシック" pitchFamily="29" charset="-128"/>
                <a:cs typeface="ＭＳ Ｐゴシック" pitchFamily="29" charset="-128"/>
              </a:rPr>
              <a:t/>
            </a:r>
            <a:br>
              <a:rPr lang="en-US" u="sng" dirty="0">
                <a:ea typeface="ＭＳ Ｐゴシック" pitchFamily="29" charset="-128"/>
                <a:cs typeface="ＭＳ Ｐゴシック" pitchFamily="29" charset="-128"/>
              </a:rPr>
            </a:br>
            <a:r>
              <a:rPr lang="en-US" sz="2000" dirty="0">
                <a:ea typeface="ＭＳ Ｐゴシック" pitchFamily="29" charset="-128"/>
                <a:cs typeface="ＭＳ Ｐゴシック" pitchFamily="29" charset="-128"/>
              </a:rPr>
              <a:t>(AGP, 2007, p.1132)</a:t>
            </a:r>
            <a:endParaRPr lang="en-US" dirty="0">
              <a:ea typeface="ＭＳ Ｐゴシック" pitchFamily="29" charset="-128"/>
              <a:cs typeface="ＭＳ Ｐゴシック" pitchFamily="29" charset="-128"/>
            </a:endParaRPr>
          </a:p>
        </p:txBody>
      </p:sp>
      <p:graphicFrame>
        <p:nvGraphicFramePr>
          <p:cNvPr id="328707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4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 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Week 18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 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Week 36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Combo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Trtmt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     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85%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     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86%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FLU alone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     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69%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     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81%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CBT alone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     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65%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     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81%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>
                <a:ea typeface="ＭＳ Ｐゴシック" pitchFamily="29" charset="-128"/>
                <a:cs typeface="ＭＳ Ｐゴシック" pitchFamily="29" charset="-128"/>
              </a:rPr>
              <a:t>If at first you don’t succeed…</a:t>
            </a:r>
            <a:endParaRPr lang="en-US" b="1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Treatment of Resistant Depression in Adolescent Study (TORDIA)</a:t>
            </a:r>
            <a:endParaRPr lang="en-US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Subjects:  Youths </a:t>
            </a:r>
            <a:r>
              <a:rPr lang="en-US" dirty="0"/>
              <a:t>unsuccessfully treated by SSRI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More severely ill than TADS group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Treated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b="1" dirty="0" smtClean="0"/>
              <a:t>another </a:t>
            </a:r>
            <a:r>
              <a:rPr lang="en-US" b="1" dirty="0"/>
              <a:t>SSRI or </a:t>
            </a:r>
            <a:r>
              <a:rPr lang="en-US" b="1" dirty="0" err="1"/>
              <a:t>venlafaxine</a:t>
            </a:r>
            <a:r>
              <a:rPr lang="en-US" b="1" dirty="0"/>
              <a:t> </a:t>
            </a:r>
            <a:r>
              <a:rPr lang="en-US" u="sng" dirty="0" err="1" smtClean="0"/>
              <a:t>w</a:t>
            </a:r>
            <a:r>
              <a:rPr lang="en-US" u="sng" dirty="0" smtClean="0"/>
              <a:t>/ or w/o</a:t>
            </a:r>
            <a:r>
              <a:rPr lang="en-US" dirty="0" smtClean="0"/>
              <a:t> </a:t>
            </a:r>
            <a:r>
              <a:rPr lang="en-US" dirty="0"/>
              <a:t>CBT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At 12 </a:t>
            </a:r>
            <a:r>
              <a:rPr lang="en-US" dirty="0"/>
              <a:t>weeks, response rates in both groups ~40-50%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4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/>
              <a:t>(Brent, JAMA, 2008)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>
                <a:ea typeface="ＭＳ Ｐゴシック" pitchFamily="26" charset="-128"/>
                <a:cs typeface="ＭＳ Ｐゴシック" pitchFamily="26" charset="-128"/>
              </a:rPr>
              <a:t>Treatment of Depression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26" charset="-128"/>
                <a:cs typeface="ＭＳ Ｐゴシック" pitchFamily="26" charset="-128"/>
              </a:rPr>
              <a:t>How long is a </a:t>
            </a:r>
            <a:r>
              <a:rPr lang="en-US" b="1" dirty="0">
                <a:ea typeface="ＭＳ Ｐゴシック" pitchFamily="26" charset="-128"/>
                <a:cs typeface="ＭＳ Ｐゴシック" pitchFamily="26" charset="-128"/>
              </a:rPr>
              <a:t>reasonable SSRI trial</a:t>
            </a:r>
            <a:r>
              <a:rPr lang="en-US" dirty="0">
                <a:ea typeface="ＭＳ Ｐゴシック" pitchFamily="26" charset="-128"/>
                <a:cs typeface="ＭＳ Ｐゴシック" pitchFamily="26" charset="-128"/>
              </a:rPr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At least, 4-8 </a:t>
            </a:r>
            <a:r>
              <a:rPr lang="en-US" sz="2400" dirty="0" smtClean="0"/>
              <a:t>weeks, though responders improving by 4 weeks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Adult </a:t>
            </a:r>
            <a:r>
              <a:rPr lang="en-US" sz="2400" dirty="0" smtClean="0"/>
              <a:t>lit: </a:t>
            </a:r>
            <a:r>
              <a:rPr lang="en-US" sz="2400" dirty="0"/>
              <a:t>many non-responders at 4-6 weeks respond at 12 weeks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u="sng" dirty="0"/>
              <a:t>Duration</a:t>
            </a:r>
            <a:r>
              <a:rPr lang="en-US" sz="2400" b="1" dirty="0"/>
              <a:t> </a:t>
            </a:r>
            <a:r>
              <a:rPr lang="en-US" sz="2400" b="1" dirty="0" smtClean="0"/>
              <a:t>is important, </a:t>
            </a:r>
            <a:r>
              <a:rPr lang="en-US" sz="2400" b="1" dirty="0"/>
              <a:t>so be PATIENT!</a:t>
            </a:r>
            <a:endParaRPr lang="en-US" sz="2400" b="1" dirty="0" smtClean="0"/>
          </a:p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pitchFamily="26" charset="-128"/>
                <a:cs typeface="ＭＳ Ｐゴシック" pitchFamily="26" charset="-128"/>
              </a:rPr>
              <a:t>How long should patient </a:t>
            </a:r>
            <a:r>
              <a:rPr lang="en-US" b="1" dirty="0" smtClean="0">
                <a:ea typeface="ＭＳ Ｐゴシック" pitchFamily="26" charset="-128"/>
                <a:cs typeface="ＭＳ Ｐゴシック" pitchFamily="26" charset="-128"/>
              </a:rPr>
              <a:t>stay on medicine</a:t>
            </a:r>
            <a:r>
              <a:rPr lang="en-US" dirty="0" smtClean="0">
                <a:ea typeface="ＭＳ Ｐゴシック" pitchFamily="26" charset="-128"/>
                <a:cs typeface="ＭＳ Ｐゴシック" pitchFamily="26" charset="-128"/>
              </a:rPr>
              <a:t>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Probably 12-18 months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If taper too quickly, increase relapse rate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If multiple episodes or other risk factors (</a:t>
            </a:r>
            <a:r>
              <a:rPr lang="en-US" sz="2400" dirty="0" err="1" smtClean="0"/>
              <a:t>ie</a:t>
            </a:r>
            <a:r>
              <a:rPr lang="en-US" sz="2400" dirty="0" smtClean="0"/>
              <a:t>-positive family </a:t>
            </a:r>
            <a:r>
              <a:rPr lang="en-US" sz="2400" dirty="0" err="1" smtClean="0"/>
              <a:t>hx</a:t>
            </a:r>
            <a:r>
              <a:rPr lang="en-US" sz="2400" dirty="0" smtClean="0"/>
              <a:t> of mood </a:t>
            </a:r>
            <a:r>
              <a:rPr lang="en-US" sz="2400" dirty="0" err="1" smtClean="0"/>
              <a:t>dis</a:t>
            </a:r>
            <a:r>
              <a:rPr lang="en-US" sz="2400" dirty="0" smtClean="0"/>
              <a:t>, severe episodes), consider maintenance 1-3 yrs</a:t>
            </a:r>
            <a:endParaRPr lang="en-US" dirty="0" smtClean="0">
              <a:ea typeface="ＭＳ Ｐゴシック" pitchFamily="26" charset="-128"/>
              <a:cs typeface="ＭＳ Ｐゴシック" pitchFamily="26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>
                <a:ea typeface="ＭＳ Ｐゴシック" pitchFamily="26" charset="-128"/>
                <a:cs typeface="ＭＳ Ｐゴシック" pitchFamily="26" charset="-128"/>
              </a:rPr>
              <a:t>Treatment of Anxiety Disorders</a:t>
            </a:r>
            <a:endParaRPr lang="en-US" b="1" dirty="0">
              <a:ea typeface="ＭＳ Ｐゴシック" pitchFamily="26" charset="-128"/>
              <a:cs typeface="ＭＳ Ｐゴシック" pitchFamily="26" charset="-128"/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ea typeface="ＭＳ Ｐゴシック" pitchFamily="26" charset="-128"/>
                <a:cs typeface="ＭＳ Ｐゴシック" pitchFamily="26" charset="-128"/>
              </a:rPr>
              <a:t>NIMH </a:t>
            </a:r>
            <a:r>
              <a:rPr lang="en-US" sz="3600" dirty="0">
                <a:ea typeface="ＭＳ Ｐゴシック" pitchFamily="26" charset="-128"/>
                <a:cs typeface="ＭＳ Ｐゴシック" pitchFamily="26" charset="-128"/>
              </a:rPr>
              <a:t>Study </a:t>
            </a:r>
            <a:r>
              <a:rPr lang="en-US" sz="1730" dirty="0" smtClean="0">
                <a:ea typeface="ＭＳ Ｐゴシック" pitchFamily="26" charset="-128"/>
                <a:cs typeface="ＭＳ Ｐゴシック" pitchFamily="26" charset="-128"/>
              </a:rPr>
              <a:t>(Walkup, NEJM</a:t>
            </a:r>
            <a:r>
              <a:rPr lang="en-US" sz="1730" dirty="0">
                <a:ea typeface="ＭＳ Ｐゴシック" pitchFamily="26" charset="-128"/>
                <a:cs typeface="ＭＳ Ｐゴシック" pitchFamily="26" charset="-128"/>
              </a:rPr>
              <a:t>,</a:t>
            </a:r>
            <a:r>
              <a:rPr lang="en-US" sz="1730" dirty="0" smtClean="0">
                <a:ea typeface="ＭＳ Ｐゴシック" pitchFamily="26" charset="-128"/>
                <a:cs typeface="ＭＳ Ｐゴシック" pitchFamily="26" charset="-128"/>
              </a:rPr>
              <a:t> 12/25/08)</a:t>
            </a:r>
            <a:endParaRPr lang="en-US" sz="1730" dirty="0">
              <a:ea typeface="ＭＳ Ｐゴシック" pitchFamily="26" charset="-128"/>
              <a:cs typeface="ＭＳ Ｐゴシック" pitchFamily="26" charset="-128"/>
            </a:endParaRPr>
          </a:p>
          <a:p>
            <a:pPr lvl="1" eaLnBrk="1" hangingPunct="1"/>
            <a:r>
              <a:rPr lang="en-US" sz="2824" dirty="0" err="1"/>
              <a:t>n</a:t>
            </a:r>
            <a:r>
              <a:rPr lang="en-US" sz="2824" dirty="0"/>
              <a:t>=488 7-17 </a:t>
            </a:r>
            <a:r>
              <a:rPr lang="en-US" sz="2824" dirty="0" err="1" smtClean="0"/>
              <a:t>yo’s</a:t>
            </a:r>
            <a:r>
              <a:rPr lang="en-US" sz="2824" dirty="0" smtClean="0"/>
              <a:t> </a:t>
            </a:r>
            <a:r>
              <a:rPr lang="en-US" sz="2824" dirty="0" err="1"/>
              <a:t>w</a:t>
            </a:r>
            <a:r>
              <a:rPr lang="en-US" sz="2824" dirty="0"/>
              <a:t>/ </a:t>
            </a:r>
            <a:r>
              <a:rPr lang="en-US" sz="2824" dirty="0" smtClean="0"/>
              <a:t>soc </a:t>
            </a:r>
            <a:r>
              <a:rPr lang="en-US" sz="2824" dirty="0" err="1" smtClean="0"/>
              <a:t>anx</a:t>
            </a:r>
            <a:r>
              <a:rPr lang="en-US" sz="2824" dirty="0" smtClean="0"/>
              <a:t>, sep </a:t>
            </a:r>
            <a:r>
              <a:rPr lang="en-US" sz="2824" dirty="0" err="1" smtClean="0"/>
              <a:t>anx</a:t>
            </a:r>
            <a:r>
              <a:rPr lang="en-US" sz="2824" dirty="0" smtClean="0"/>
              <a:t> or gen </a:t>
            </a:r>
            <a:r>
              <a:rPr lang="en-US" sz="2824" dirty="0" err="1" smtClean="0"/>
              <a:t>anx</a:t>
            </a:r>
            <a:r>
              <a:rPr lang="en-US" sz="2824" dirty="0" smtClean="0"/>
              <a:t> </a:t>
            </a:r>
            <a:r>
              <a:rPr lang="en-US" sz="2824" dirty="0" err="1" smtClean="0"/>
              <a:t>dis</a:t>
            </a:r>
            <a:endParaRPr lang="en-US" sz="2824" dirty="0" smtClean="0"/>
          </a:p>
          <a:p>
            <a:pPr lvl="1" eaLnBrk="1" hangingPunct="1"/>
            <a:r>
              <a:rPr lang="en-US" sz="2824" dirty="0"/>
              <a:t>Much or Very much improved at 12 weeks</a:t>
            </a:r>
          </a:p>
          <a:p>
            <a:pPr lvl="2" eaLnBrk="1" hangingPunct="1"/>
            <a:r>
              <a:rPr lang="en-US" sz="2353" dirty="0">
                <a:ea typeface="ＭＳ Ｐゴシック" pitchFamily="26" charset="-128"/>
              </a:rPr>
              <a:t>CBT &amp; </a:t>
            </a:r>
            <a:r>
              <a:rPr lang="en-US" sz="2353" dirty="0" err="1">
                <a:ea typeface="ＭＳ Ｐゴシック" pitchFamily="26" charset="-128"/>
              </a:rPr>
              <a:t>sertraline</a:t>
            </a:r>
            <a:r>
              <a:rPr lang="en-US" sz="2353" dirty="0">
                <a:ea typeface="ＭＳ Ｐゴシック" pitchFamily="26" charset="-128"/>
              </a:rPr>
              <a:t> </a:t>
            </a:r>
            <a:r>
              <a:rPr lang="en-US" sz="2353" dirty="0" smtClean="0">
                <a:ea typeface="ＭＳ Ｐゴシック" pitchFamily="26" charset="-128"/>
              </a:rPr>
              <a:t>		~</a:t>
            </a:r>
            <a:r>
              <a:rPr lang="en-US" sz="2353" dirty="0">
                <a:ea typeface="ＭＳ Ｐゴシック" pitchFamily="26" charset="-128"/>
              </a:rPr>
              <a:t>81%</a:t>
            </a:r>
          </a:p>
          <a:p>
            <a:pPr lvl="2" eaLnBrk="1" hangingPunct="1"/>
            <a:r>
              <a:rPr lang="en-US" sz="2353" dirty="0">
                <a:ea typeface="ＭＳ Ｐゴシック" pitchFamily="26" charset="-128"/>
              </a:rPr>
              <a:t>CBT		</a:t>
            </a:r>
            <a:r>
              <a:rPr lang="en-US" sz="2353" dirty="0" smtClean="0">
                <a:ea typeface="ＭＳ Ｐゴシック" pitchFamily="26" charset="-128"/>
              </a:rPr>
              <a:t>							~</a:t>
            </a:r>
            <a:r>
              <a:rPr lang="en-US" sz="2353" dirty="0">
                <a:ea typeface="ＭＳ Ｐゴシック" pitchFamily="26" charset="-128"/>
              </a:rPr>
              <a:t>60%</a:t>
            </a:r>
          </a:p>
          <a:p>
            <a:pPr lvl="2" eaLnBrk="1" hangingPunct="1"/>
            <a:r>
              <a:rPr lang="en-US" sz="2353" dirty="0" err="1">
                <a:ea typeface="ＭＳ Ｐゴシック" pitchFamily="26" charset="-128"/>
              </a:rPr>
              <a:t>Sertraline</a:t>
            </a:r>
            <a:r>
              <a:rPr lang="en-US" sz="2353" dirty="0">
                <a:ea typeface="ＭＳ Ｐゴシック" pitchFamily="26" charset="-128"/>
              </a:rPr>
              <a:t>	</a:t>
            </a:r>
            <a:r>
              <a:rPr lang="en-US" sz="2353" dirty="0" smtClean="0">
                <a:ea typeface="ＭＳ Ｐゴシック" pitchFamily="26" charset="-128"/>
              </a:rPr>
              <a:t>				~</a:t>
            </a:r>
            <a:r>
              <a:rPr lang="en-US" sz="2353" dirty="0">
                <a:ea typeface="ＭＳ Ｐゴシック" pitchFamily="26" charset="-128"/>
              </a:rPr>
              <a:t>55%</a:t>
            </a:r>
          </a:p>
          <a:p>
            <a:pPr lvl="2" eaLnBrk="1" hangingPunct="1"/>
            <a:r>
              <a:rPr lang="en-US" sz="2353" dirty="0">
                <a:ea typeface="ＭＳ Ｐゴシック" pitchFamily="26" charset="-128"/>
              </a:rPr>
              <a:t>Oral </a:t>
            </a:r>
            <a:r>
              <a:rPr lang="en-US" sz="2353" dirty="0" smtClean="0">
                <a:ea typeface="ＭＳ Ｐゴシック" pitchFamily="26" charset="-128"/>
              </a:rPr>
              <a:t>placebo				~</a:t>
            </a:r>
            <a:r>
              <a:rPr lang="en-US" sz="2353" dirty="0">
                <a:ea typeface="ＭＳ Ｐゴシック" pitchFamily="26" charset="-128"/>
              </a:rPr>
              <a:t>24%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8357" y="274638"/>
            <a:ext cx="8448686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u="sng" dirty="0">
                <a:ea typeface="ＭＳ Ｐゴシック" pitchFamily="29" charset="-128"/>
                <a:cs typeface="ＭＳ Ｐゴシック" pitchFamily="29" charset="-128"/>
              </a:rPr>
              <a:t>Pediatric OCD Treatment </a:t>
            </a:r>
            <a:r>
              <a:rPr lang="en-US" sz="4000" b="1" u="sng" dirty="0" smtClean="0">
                <a:ea typeface="ＭＳ Ｐゴシック" pitchFamily="29" charset="-128"/>
                <a:cs typeface="ＭＳ Ｐゴシック" pitchFamily="29" charset="-128"/>
              </a:rPr>
              <a:t>Study (</a:t>
            </a:r>
            <a:r>
              <a:rPr lang="en-US" sz="4000" b="1" u="sng" dirty="0">
                <a:ea typeface="ＭＳ Ｐゴシック" pitchFamily="29" charset="-128"/>
                <a:cs typeface="ＭＳ Ｐゴシック" pitchFamily="29" charset="-128"/>
              </a:rPr>
              <a:t>POTS)</a:t>
            </a:r>
            <a:endParaRPr lang="en-US" sz="2800" b="1" u="sng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N=112 7-17 year olds treated for 12 weeks</a:t>
            </a:r>
          </a:p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4 groups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and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response rates</a:t>
            </a:r>
          </a:p>
          <a:p>
            <a:pPr lvl="1" eaLnBrk="1" hangingPunct="1"/>
            <a:r>
              <a:rPr lang="en-US" dirty="0"/>
              <a:t>Zoloft and CBT		53%</a:t>
            </a:r>
          </a:p>
          <a:p>
            <a:pPr lvl="1" eaLnBrk="1" hangingPunct="1"/>
            <a:r>
              <a:rPr lang="en-US" dirty="0"/>
              <a:t>Zoloft only		</a:t>
            </a:r>
            <a:r>
              <a:rPr lang="en-US" dirty="0" smtClean="0"/>
              <a:t>		21</a:t>
            </a:r>
            <a:r>
              <a:rPr lang="en-US" dirty="0"/>
              <a:t>%</a:t>
            </a:r>
          </a:p>
          <a:p>
            <a:pPr lvl="1" eaLnBrk="1" hangingPunct="1"/>
            <a:r>
              <a:rPr lang="en-US" dirty="0"/>
              <a:t>CBT only		</a:t>
            </a:r>
            <a:r>
              <a:rPr lang="en-US" dirty="0" smtClean="0"/>
              <a:t>		39</a:t>
            </a:r>
            <a:r>
              <a:rPr lang="en-US" dirty="0"/>
              <a:t>%</a:t>
            </a:r>
          </a:p>
          <a:p>
            <a:pPr lvl="1" eaLnBrk="1" hangingPunct="1"/>
            <a:r>
              <a:rPr lang="en-US" dirty="0"/>
              <a:t>Placebo			 </a:t>
            </a:r>
            <a:r>
              <a:rPr lang="en-US" dirty="0" smtClean="0"/>
              <a:t> 	3</a:t>
            </a:r>
            <a:r>
              <a:rPr lang="en-US" dirty="0"/>
              <a:t>%</a:t>
            </a:r>
          </a:p>
          <a:p>
            <a:pPr lvl="1" eaLnBrk="1" hangingPunct="1"/>
            <a:endParaRPr lang="en-US" dirty="0"/>
          </a:p>
          <a:p>
            <a:pPr lvl="1" eaLnBrk="1" hangingPunct="1">
              <a:buFontTx/>
              <a:buNone/>
            </a:pPr>
            <a:r>
              <a:rPr lang="en-US" sz="2000" dirty="0"/>
              <a:t>(JAMA 10/27/04)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>
                <a:ea typeface="ＭＳ Ｐゴシック" pitchFamily="29" charset="-128"/>
                <a:cs typeface="ＭＳ Ｐゴシック" pitchFamily="29" charset="-128"/>
              </a:rPr>
              <a:t>Long term Treatment of OCD</a:t>
            </a:r>
            <a:endParaRPr lang="en-US" b="1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The importance of DURATION</a:t>
            </a:r>
          </a:p>
          <a:p>
            <a:pPr eaLnBrk="1" hangingPunct="1"/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Long term open label </a:t>
            </a:r>
            <a:r>
              <a:rPr lang="en-US" b="1" dirty="0">
                <a:ea typeface="ＭＳ Ｐゴシック" pitchFamily="29" charset="-128"/>
                <a:cs typeface="ＭＳ Ｐゴシック" pitchFamily="29" charset="-128"/>
              </a:rPr>
              <a:t>treatment with </a:t>
            </a:r>
            <a:r>
              <a:rPr lang="en-US" b="1" dirty="0" err="1">
                <a:ea typeface="ＭＳ Ｐゴシック" pitchFamily="29" charset="-128"/>
                <a:cs typeface="ＭＳ Ｐゴシック" pitchFamily="29" charset="-128"/>
              </a:rPr>
              <a:t>citalopram</a:t>
            </a:r>
            <a:endParaRPr lang="en-US" b="1" dirty="0">
              <a:ea typeface="ＭＳ Ｐゴシック" pitchFamily="29" charset="-128"/>
              <a:cs typeface="ＭＳ Ｐゴシック" pitchFamily="29" charset="-128"/>
            </a:endParaRPr>
          </a:p>
          <a:p>
            <a:pPr lvl="1" eaLnBrk="1" hangingPunct="1"/>
            <a:r>
              <a:rPr lang="en-US" dirty="0"/>
              <a:t>Patients improved from baseline to week 10</a:t>
            </a:r>
          </a:p>
          <a:p>
            <a:pPr lvl="1" eaLnBrk="1" hangingPunct="1"/>
            <a:r>
              <a:rPr lang="en-US" b="1" dirty="0"/>
              <a:t>Further improvement </a:t>
            </a:r>
            <a:r>
              <a:rPr lang="en-US" dirty="0"/>
              <a:t>from 10 weeks to 6 months</a:t>
            </a:r>
          </a:p>
          <a:p>
            <a:pPr lvl="1" eaLnBrk="1" hangingPunct="1"/>
            <a:r>
              <a:rPr lang="en-US" b="1" dirty="0"/>
              <a:t>Further improvement </a:t>
            </a:r>
            <a:r>
              <a:rPr lang="en-US" dirty="0"/>
              <a:t>from 6 months to 1 year</a:t>
            </a:r>
          </a:p>
          <a:p>
            <a:pPr lvl="1" eaLnBrk="1" hangingPunct="1"/>
            <a:r>
              <a:rPr lang="en-US" dirty="0"/>
              <a:t>No further improvement from 1 year to 2 years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>
              <a:buFontTx/>
              <a:buNone/>
            </a:pPr>
            <a:r>
              <a:rPr lang="en-US" sz="2000" dirty="0"/>
              <a:t>(</a:t>
            </a:r>
            <a:r>
              <a:rPr lang="en-US" sz="2000" dirty="0" smtClean="0"/>
              <a:t>Thomsen, </a:t>
            </a:r>
            <a:r>
              <a:rPr lang="en-US" sz="2000" dirty="0"/>
              <a:t>JAACAP, 2001)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u="sng" dirty="0">
                <a:ea typeface="ＭＳ Ｐゴシック" pitchFamily="29" charset="-128"/>
                <a:cs typeface="ＭＳ Ｐゴシック" pitchFamily="29" charset="-128"/>
              </a:rPr>
              <a:t>Pooled Data on Benefits of </a:t>
            </a:r>
            <a:r>
              <a:rPr lang="en-US" b="1" u="sng" dirty="0" err="1">
                <a:ea typeface="ＭＳ Ｐゴシック" pitchFamily="29" charset="-128"/>
                <a:cs typeface="ＭＳ Ｐゴシック" pitchFamily="29" charset="-128"/>
              </a:rPr>
              <a:t>SSRI’s</a:t>
            </a:r>
            <a:endParaRPr lang="en-US" b="1" u="sng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3600" dirty="0" err="1">
                <a:ea typeface="ＭＳ Ｐゴシック" pitchFamily="29" charset="-128"/>
                <a:cs typeface="ＭＳ Ｐゴシック" pitchFamily="29" charset="-128"/>
              </a:rPr>
              <a:t>SSRI’s</a:t>
            </a:r>
            <a:r>
              <a:rPr lang="en-US" sz="3600" dirty="0">
                <a:ea typeface="ＭＳ Ｐゴシック" pitchFamily="29" charset="-128"/>
                <a:cs typeface="ＭＳ Ｐゴシック" pitchFamily="29" charset="-128"/>
              </a:rPr>
              <a:t> are:</a:t>
            </a:r>
          </a:p>
          <a:p>
            <a:pPr lvl="1" eaLnBrk="1" hangingPunct="1"/>
            <a:r>
              <a:rPr lang="en-US" sz="3200" b="1" dirty="0">
                <a:solidFill>
                  <a:srgbClr val="FF0000"/>
                </a:solidFill>
              </a:rPr>
              <a:t>Most effective for </a:t>
            </a:r>
            <a:r>
              <a:rPr lang="en-US" sz="3200" b="1" dirty="0" smtClean="0">
                <a:solidFill>
                  <a:srgbClr val="FF0000"/>
                </a:solidFill>
              </a:rPr>
              <a:t>treating </a:t>
            </a:r>
            <a:r>
              <a:rPr lang="en-US" sz="3200" b="1" dirty="0">
                <a:solidFill>
                  <a:srgbClr val="FF0000"/>
                </a:solidFill>
              </a:rPr>
              <a:t>Anxiety </a:t>
            </a:r>
            <a:r>
              <a:rPr lang="en-US" sz="3200" b="1" dirty="0" smtClean="0">
                <a:solidFill>
                  <a:srgbClr val="FF0000"/>
                </a:solidFill>
              </a:rPr>
              <a:t>Disorders </a:t>
            </a:r>
            <a:r>
              <a:rPr lang="en-US" sz="2400" b="1" dirty="0" smtClean="0">
                <a:solidFill>
                  <a:srgbClr val="FF0000"/>
                </a:solidFill>
              </a:rPr>
              <a:t>(though not FDA approved)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sz="3200" dirty="0"/>
              <a:t>Effective for </a:t>
            </a:r>
            <a:r>
              <a:rPr lang="en-US" sz="3200" dirty="0" smtClean="0"/>
              <a:t>treating OCD (FDA approved)</a:t>
            </a:r>
          </a:p>
          <a:p>
            <a:pPr lvl="2"/>
            <a:r>
              <a:rPr lang="en-US" sz="2595" dirty="0" smtClean="0">
                <a:solidFill>
                  <a:schemeClr val="accent2">
                    <a:lumMod val="75000"/>
                  </a:schemeClr>
                </a:solidFill>
              </a:rPr>
              <a:t>But not repetitive behaviors of ASD &amp; </a:t>
            </a:r>
            <a:r>
              <a:rPr lang="en-US" sz="2595" dirty="0" err="1" smtClean="0">
                <a:solidFill>
                  <a:schemeClr val="accent2">
                    <a:lumMod val="75000"/>
                  </a:schemeClr>
                </a:solidFill>
              </a:rPr>
              <a:t>w</a:t>
            </a:r>
            <a:r>
              <a:rPr lang="en-US" sz="2595" dirty="0" smtClean="0">
                <a:solidFill>
                  <a:schemeClr val="accent2">
                    <a:lumMod val="75000"/>
                  </a:schemeClr>
                </a:solidFill>
              </a:rPr>
              <a:t>/ increased activation</a:t>
            </a:r>
          </a:p>
          <a:p>
            <a:pPr lvl="1" eaLnBrk="1" hangingPunct="1"/>
            <a:r>
              <a:rPr lang="en-US" sz="3200" dirty="0"/>
              <a:t>Effective for </a:t>
            </a:r>
            <a:r>
              <a:rPr lang="en-US" sz="3200" dirty="0" smtClean="0"/>
              <a:t>treating Depression (FDA approved)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lvl="1" eaLnBrk="1" hangingPunct="1">
              <a:buFontTx/>
              <a:buNone/>
            </a:pPr>
            <a:endParaRPr lang="en-US" sz="2000" dirty="0" smtClean="0"/>
          </a:p>
          <a:p>
            <a:pPr lvl="1" eaLnBrk="1" hangingPunct="1">
              <a:buFontTx/>
              <a:buNone/>
            </a:pPr>
            <a:endParaRPr lang="en-US" sz="2000" dirty="0" smtClean="0"/>
          </a:p>
          <a:p>
            <a:pPr lvl="1" eaLnBrk="1" hangingPunct="1">
              <a:buFontTx/>
              <a:buNone/>
            </a:pPr>
            <a:endParaRPr lang="en-US" sz="2000" dirty="0" smtClean="0"/>
          </a:p>
          <a:p>
            <a:pPr lvl="1" eaLnBrk="1" hangingPunct="1">
              <a:buFontTx/>
              <a:buNone/>
            </a:pPr>
            <a:endParaRPr lang="en-US" sz="2000" dirty="0" smtClean="0"/>
          </a:p>
          <a:p>
            <a:pPr lvl="1" eaLnBrk="1" hangingPunct="1">
              <a:buFontTx/>
              <a:buNone/>
            </a:pPr>
            <a:endParaRPr lang="en-US" sz="2000" dirty="0" smtClean="0"/>
          </a:p>
          <a:p>
            <a:pPr lvl="1" eaLnBrk="1" hangingPunct="1">
              <a:buFontTx/>
              <a:buNone/>
            </a:pPr>
            <a:r>
              <a:rPr lang="en-US" sz="2000" dirty="0" smtClean="0"/>
              <a:t>(Bridge, </a:t>
            </a:r>
            <a:r>
              <a:rPr lang="en-US" sz="2000" dirty="0"/>
              <a:t>JAMA, 4/18/07)</a:t>
            </a:r>
          </a:p>
          <a:p>
            <a:pPr eaLnBrk="1" hangingPunct="1"/>
            <a:endParaRPr lang="en-US" dirty="0">
              <a:ea typeface="ＭＳ Ｐゴシック" pitchFamily="29" charset="-128"/>
              <a:cs typeface="ＭＳ Ｐゴシック" pitchFamily="29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>
                <a:ea typeface="ＭＳ Ｐゴシック" pitchFamily="29" charset="-128"/>
                <a:cs typeface="ＭＳ Ｐゴシック" pitchFamily="29" charset="-128"/>
              </a:rPr>
              <a:t>Side effects of </a:t>
            </a:r>
            <a:r>
              <a:rPr lang="en-US" b="1" u="sng" dirty="0" err="1">
                <a:ea typeface="ＭＳ Ｐゴシック" pitchFamily="29" charset="-128"/>
                <a:cs typeface="ＭＳ Ｐゴシック" pitchFamily="29" charset="-128"/>
              </a:rPr>
              <a:t>SSRI’s</a:t>
            </a:r>
            <a:endParaRPr lang="en-US" b="1" u="sng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715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Infrequent stomach aches, sedation, weight gain, sweating, vivid dreams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Activation, anxiety, insomnia, irritability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u="sng" dirty="0"/>
              <a:t>Shortly </a:t>
            </a:r>
            <a:r>
              <a:rPr lang="en-US" sz="2400" dirty="0"/>
              <a:t>after start meds &amp; dose related, so start </a:t>
            </a:r>
            <a:r>
              <a:rPr lang="en-US" sz="2400" dirty="0" smtClean="0"/>
              <a:t>slowly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Hypomania-different from </a:t>
            </a: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activation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Manic symptoms-</a:t>
            </a:r>
            <a:r>
              <a:rPr lang="en-US" sz="2400" dirty="0"/>
              <a:t>NOT just </a:t>
            </a:r>
            <a:r>
              <a:rPr lang="en-US" sz="2400" dirty="0" smtClean="0"/>
              <a:t>irritability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Apathy, lack of motivation, “who cares?” attitude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Decreased sexual function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Bleeding, easy bruising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Questionable: Stunt growth</a:t>
            </a:r>
            <a:endParaRPr lang="en-US" sz="2000" dirty="0"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err="1">
                <a:ea typeface="ＭＳ Ｐゴシック" pitchFamily="29" charset="-128"/>
                <a:cs typeface="ＭＳ Ｐゴシック" pitchFamily="29" charset="-128"/>
              </a:rPr>
              <a:t>Suicidality</a:t>
            </a: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 “controversy,” </a:t>
            </a:r>
            <a:r>
              <a:rPr lang="en-US" sz="2800" b="1" dirty="0" smtClean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but safe in overdose!!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Interactions with other medicines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Brand/generic names of some commonly used meds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911687"/>
          <a:ext cx="9143999" cy="5077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919"/>
                <a:gridCol w="1356175"/>
                <a:gridCol w="208280"/>
                <a:gridCol w="1235622"/>
                <a:gridCol w="1443677"/>
                <a:gridCol w="208280"/>
                <a:gridCol w="1473019"/>
                <a:gridCol w="1622027"/>
              </a:tblGrid>
              <a:tr h="6272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Brand</a:t>
                      </a:r>
                    </a:p>
                    <a:p>
                      <a:pPr algn="ctr"/>
                      <a:r>
                        <a:rPr lang="en-US" baseline="0" dirty="0" smtClean="0"/>
                        <a:t>name</a:t>
                      </a:r>
                      <a:endParaRPr lang="en-US" dirty="0"/>
                    </a:p>
                  </a:txBody>
                  <a:tcPr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Generic name</a:t>
                      </a:r>
                      <a:endParaRPr lang="en-US" dirty="0"/>
                    </a:p>
                  </a:txBody>
                  <a:tcPr>
                    <a:solidFill>
                      <a:srgbClr val="376092"/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Brand name</a:t>
                      </a:r>
                      <a:endParaRPr lang="en-US" dirty="0"/>
                    </a:p>
                  </a:txBody>
                  <a:tcPr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Generic name</a:t>
                      </a:r>
                      <a:endParaRPr lang="en-US" dirty="0"/>
                    </a:p>
                  </a:txBody>
                  <a:tcPr>
                    <a:solidFill>
                      <a:srgbClr val="376092"/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Brand </a:t>
                      </a:r>
                    </a:p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Generic </a:t>
                      </a:r>
                    </a:p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solidFill>
                      <a:srgbClr val="376092"/>
                    </a:solidFill>
                  </a:tcPr>
                </a:tc>
              </a:tr>
              <a:tr h="634876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ADHD meds</a:t>
                      </a:r>
                      <a:endParaRPr lang="en-US" b="1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ANTI-DEPRESSANTS</a:t>
                      </a:r>
                      <a:endParaRPr lang="en-US" b="1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58ED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 smtClean="0"/>
                        <a:t>ANTI-PSYCHOTICS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8210">
                <a:tc>
                  <a:txBody>
                    <a:bodyPr/>
                    <a:lstStyle/>
                    <a:p>
                      <a:r>
                        <a:rPr lang="en-US" dirty="0" smtClean="0"/>
                        <a:t>Ritalin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mph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Prozac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fluoxetine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Risperdal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risperidone</a:t>
                      </a:r>
                      <a:endParaRPr lang="en-US" dirty="0"/>
                    </a:p>
                  </a:txBody>
                  <a:tcPr/>
                </a:tc>
              </a:tr>
              <a:tr h="38337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Focalin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dex</a:t>
                      </a:r>
                      <a:r>
                        <a:rPr lang="en-US" dirty="0" smtClean="0"/>
                        <a:t>-mph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Zoloft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sertraline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Zyprexa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olanzapine</a:t>
                      </a:r>
                      <a:endParaRPr lang="en-US" dirty="0"/>
                    </a:p>
                  </a:txBody>
                  <a:tcPr/>
                </a:tc>
              </a:tr>
              <a:tr h="37868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Concerta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mph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Luvox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fluvoxamine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Seroquel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quetiapine</a:t>
                      </a:r>
                      <a:endParaRPr lang="en-US" dirty="0"/>
                    </a:p>
                  </a:txBody>
                  <a:tcPr/>
                </a:tc>
              </a:tr>
              <a:tr h="47471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Adderall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Paxil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paroxetine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Abilify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aripiprazole</a:t>
                      </a:r>
                      <a:endParaRPr lang="en-US" dirty="0"/>
                    </a:p>
                  </a:txBody>
                  <a:tcPr/>
                </a:tc>
              </a:tr>
              <a:tr h="56980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Vyvanse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Lisdex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amfetamine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Celexa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citalopram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58ED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u="sng" dirty="0" smtClean="0"/>
                        <a:t>MOOD </a:t>
                      </a:r>
                      <a:r>
                        <a:rPr lang="en-US" b="1" i="0" u="sng" baseline="0" dirty="0" smtClean="0"/>
                        <a:t>STABILIZERS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5009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 smtClean="0"/>
                        <a:t>ANTI-ANXIETY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Lexapro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escitalopram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Depakote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valproate</a:t>
                      </a:r>
                      <a:endParaRPr lang="en-US" dirty="0"/>
                    </a:p>
                  </a:txBody>
                  <a:tcPr/>
                </a:tc>
              </a:tr>
              <a:tr h="36657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Xanax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alprazolam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Wellbutrin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bupropion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Tegretol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carbamazepine</a:t>
                      </a:r>
                      <a:endParaRPr lang="en-US" dirty="0"/>
                    </a:p>
                  </a:txBody>
                  <a:tcPr/>
                </a:tc>
              </a:tr>
              <a:tr h="55335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Klonopin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clonazepam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Effexor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venlafaxine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Lamictal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lamotrigine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0800000" flipH="1" flipV="1">
            <a:off x="309343" y="6277524"/>
            <a:ext cx="8629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mph=methylphenidate; MAS=mixed amphetamine salts; </a:t>
            </a:r>
            <a:r>
              <a:rPr lang="en-US" dirty="0" err="1" smtClean="0"/>
              <a:t>amph</a:t>
            </a:r>
            <a:r>
              <a:rPr lang="en-US" dirty="0" smtClean="0"/>
              <a:t>=amphetamine</a:t>
            </a: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>
                <a:ea typeface="ＭＳ Ｐゴシック" pitchFamily="29" charset="-128"/>
                <a:cs typeface="ＭＳ Ｐゴシック" pitchFamily="29" charset="-128"/>
              </a:rPr>
              <a:t>Antidepressants and Suicide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92" y="1417638"/>
            <a:ext cx="8923108" cy="54403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2-8% of </a:t>
            </a:r>
            <a:r>
              <a:rPr lang="en-US" sz="2800" dirty="0" err="1" smtClean="0">
                <a:ea typeface="ＭＳ Ｐゴシック" pitchFamily="29" charset="-128"/>
                <a:cs typeface="ＭＳ Ｐゴシック" pitchFamily="29" charset="-128"/>
              </a:rPr>
              <a:t>depr’d</a:t>
            </a: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 youth will suicide over ~their next decade</a:t>
            </a:r>
            <a:endParaRPr lang="en-US" sz="2800" u="sng" dirty="0" smtClean="0">
              <a:ea typeface="ＭＳ Ｐゴシック" pitchFamily="29" charset="-128"/>
              <a:cs typeface="ＭＳ Ｐゴシック" pitchFamily="29" charset="-128"/>
            </a:endParaRPr>
          </a:p>
          <a:p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Other studies</a:t>
            </a:r>
          </a:p>
          <a:p>
            <a:pPr lvl="1"/>
            <a:r>
              <a:rPr lang="en-US" dirty="0" err="1" smtClean="0"/>
              <a:t>Antidepr’s</a:t>
            </a:r>
            <a:r>
              <a:rPr lang="en-US" dirty="0" smtClean="0"/>
              <a:t> rare in </a:t>
            </a:r>
            <a:r>
              <a:rPr lang="en-US" dirty="0" err="1" smtClean="0"/>
              <a:t>tox</a:t>
            </a:r>
            <a:r>
              <a:rPr lang="en-US" dirty="0" smtClean="0"/>
              <a:t> findings of completed suicides </a:t>
            </a:r>
            <a:r>
              <a:rPr lang="en-US" sz="1600" dirty="0" smtClean="0"/>
              <a:t>(Leon, 9/06)</a:t>
            </a:r>
          </a:p>
          <a:p>
            <a:pPr lvl="1"/>
            <a:r>
              <a:rPr lang="en-US" dirty="0" smtClean="0"/>
              <a:t>Only 2% of youth </a:t>
            </a:r>
            <a:r>
              <a:rPr lang="en-US" dirty="0" err="1" smtClean="0"/>
              <a:t>suic’s</a:t>
            </a:r>
            <a:r>
              <a:rPr lang="en-US" dirty="0" smtClean="0"/>
              <a:t> are </a:t>
            </a:r>
            <a:r>
              <a:rPr lang="en-US" dirty="0" err="1" smtClean="0"/>
              <a:t>receiv’g</a:t>
            </a:r>
            <a:r>
              <a:rPr lang="en-US" dirty="0" smtClean="0"/>
              <a:t> med when suicide</a:t>
            </a:r>
          </a:p>
          <a:p>
            <a:r>
              <a:rPr lang="en-US" u="sng" dirty="0" smtClean="0">
                <a:ea typeface="ＭＳ Ｐゴシック" pitchFamily="29" charset="-128"/>
                <a:cs typeface="ＭＳ Ｐゴシック" pitchFamily="29" charset="-128"/>
              </a:rPr>
              <a:t>Pooled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data of ~4400 youth on a variety of meds:</a:t>
            </a:r>
          </a:p>
          <a:p>
            <a:pPr lvl="1"/>
            <a:r>
              <a:rPr lang="en-US" dirty="0" smtClean="0"/>
              <a:t>1-2% of placebo </a:t>
            </a:r>
            <a:r>
              <a:rPr lang="en-US" dirty="0" err="1" smtClean="0"/>
              <a:t>tx’d</a:t>
            </a:r>
            <a:r>
              <a:rPr lang="en-US" dirty="0" smtClean="0"/>
              <a:t> had “</a:t>
            </a:r>
            <a:r>
              <a:rPr lang="en-US" dirty="0" err="1" smtClean="0"/>
              <a:t>suicidality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3-4% of “all anti-</a:t>
            </a:r>
            <a:r>
              <a:rPr lang="en-US" dirty="0" err="1" smtClean="0"/>
              <a:t>depr’t</a:t>
            </a:r>
            <a:r>
              <a:rPr lang="en-US" dirty="0" smtClean="0"/>
              <a:t>” </a:t>
            </a:r>
            <a:r>
              <a:rPr lang="en-US" dirty="0" err="1" smtClean="0"/>
              <a:t>tx’d</a:t>
            </a:r>
            <a:r>
              <a:rPr lang="en-US" dirty="0" smtClean="0"/>
              <a:t> had “</a:t>
            </a:r>
            <a:r>
              <a:rPr lang="en-US" dirty="0" err="1" smtClean="0"/>
              <a:t>suicidality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Incr</a:t>
            </a:r>
            <a:r>
              <a:rPr lang="en-US" dirty="0" smtClean="0"/>
              <a:t> in </a:t>
            </a:r>
            <a:r>
              <a:rPr lang="en-US" dirty="0" err="1" smtClean="0"/>
              <a:t>spont’ly</a:t>
            </a:r>
            <a:r>
              <a:rPr lang="en-US" dirty="0" smtClean="0"/>
              <a:t> reported </a:t>
            </a:r>
            <a:r>
              <a:rPr lang="en-US" dirty="0" err="1" smtClean="0"/>
              <a:t>suic</a:t>
            </a:r>
            <a:r>
              <a:rPr lang="en-US" dirty="0" smtClean="0"/>
              <a:t> id, not on rating scales</a:t>
            </a:r>
          </a:p>
          <a:p>
            <a:pPr lvl="1"/>
            <a:r>
              <a:rPr lang="en-US" b="1" dirty="0" smtClean="0"/>
              <a:t>No completed suicides</a:t>
            </a:r>
            <a:endParaRPr lang="en-US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/>
            <a:endParaRPr lang="en-US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638E-E6FC-E246-AEA8-F95D902E16D2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ea typeface="ＭＳ Ｐゴシック" charset="-128"/>
                <a:cs typeface="ＭＳ Ｐゴシック" charset="-128"/>
              </a:rPr>
              <a:t>Some Non-FDA approved Antidepressants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474" y="1600200"/>
            <a:ext cx="8916526" cy="5257800"/>
          </a:xfrm>
        </p:spPr>
        <p:txBody>
          <a:bodyPr>
            <a:normAutofit fontScale="92500"/>
          </a:bodyPr>
          <a:lstStyle/>
          <a:p>
            <a:r>
              <a:rPr lang="en-US" b="1" dirty="0" err="1" smtClean="0"/>
              <a:t>Wellbutrin</a:t>
            </a:r>
            <a:r>
              <a:rPr lang="en-US" b="1" dirty="0" smtClean="0"/>
              <a:t> (</a:t>
            </a:r>
            <a:r>
              <a:rPr lang="en-US" b="1" dirty="0" err="1" smtClean="0"/>
              <a:t>bupropion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Inhibits reuptake of </a:t>
            </a:r>
            <a:r>
              <a:rPr lang="en-US" dirty="0" err="1" smtClean="0"/>
              <a:t>norepinephrine</a:t>
            </a:r>
            <a:r>
              <a:rPr lang="en-US" dirty="0" smtClean="0"/>
              <a:t> &amp; dopamine</a:t>
            </a:r>
          </a:p>
          <a:p>
            <a:pPr lvl="1"/>
            <a:r>
              <a:rPr lang="en-US" dirty="0" smtClean="0"/>
              <a:t>Might increase anxiety, tics</a:t>
            </a:r>
          </a:p>
          <a:p>
            <a:pPr lvl="1"/>
            <a:r>
              <a:rPr lang="en-US" dirty="0" smtClean="0"/>
              <a:t>Used in ADHD (some support), </a:t>
            </a:r>
            <a:r>
              <a:rPr lang="en-US" dirty="0" err="1" smtClean="0"/>
              <a:t>antidepress’t</a:t>
            </a:r>
            <a:r>
              <a:rPr lang="en-US" dirty="0" smtClean="0"/>
              <a:t> (less support)</a:t>
            </a:r>
          </a:p>
          <a:p>
            <a:r>
              <a:rPr lang="en-US" b="1" dirty="0" err="1" smtClean="0"/>
              <a:t>Effexor</a:t>
            </a:r>
            <a:r>
              <a:rPr lang="en-US" b="1" dirty="0" smtClean="0"/>
              <a:t> (</a:t>
            </a:r>
            <a:r>
              <a:rPr lang="en-US" b="1" dirty="0" err="1" smtClean="0"/>
              <a:t>venlafaxine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Inhibits reuptake of serotonin &amp; </a:t>
            </a:r>
            <a:r>
              <a:rPr lang="en-US" dirty="0" err="1" smtClean="0"/>
              <a:t>norepinephrine</a:t>
            </a:r>
            <a:r>
              <a:rPr lang="en-US" dirty="0" smtClean="0"/>
              <a:t> (SNRI)</a:t>
            </a:r>
          </a:p>
          <a:p>
            <a:pPr lvl="1"/>
            <a:r>
              <a:rPr lang="en-US" dirty="0" smtClean="0"/>
              <a:t>Negative finding in youth </a:t>
            </a:r>
            <a:r>
              <a:rPr lang="en-US" dirty="0" err="1" smtClean="0"/>
              <a:t>depr’n</a:t>
            </a:r>
            <a:r>
              <a:rPr lang="en-US" dirty="0" smtClean="0"/>
              <a:t>-But, positive in TORDIA</a:t>
            </a:r>
          </a:p>
          <a:p>
            <a:pPr lvl="1"/>
            <a:r>
              <a:rPr lang="en-US" dirty="0" smtClean="0"/>
              <a:t>Question of higher </a:t>
            </a:r>
            <a:r>
              <a:rPr lang="en-US" dirty="0" err="1" smtClean="0"/>
              <a:t>suicidality</a:t>
            </a:r>
            <a:r>
              <a:rPr lang="en-US" dirty="0" smtClean="0"/>
              <a:t>-due to short half-life?</a:t>
            </a:r>
          </a:p>
          <a:p>
            <a:r>
              <a:rPr lang="en-US" b="1" dirty="0" err="1" smtClean="0"/>
              <a:t>Cymbalta</a:t>
            </a:r>
            <a:r>
              <a:rPr lang="en-US" b="1" dirty="0" smtClean="0"/>
              <a:t> (</a:t>
            </a:r>
            <a:r>
              <a:rPr lang="en-US" b="1" dirty="0" err="1" smtClean="0"/>
              <a:t>duloxetine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FDA approved</a:t>
            </a:r>
            <a:r>
              <a:rPr lang="en-US" b="1" dirty="0" smtClean="0"/>
              <a:t> </a:t>
            </a:r>
            <a:r>
              <a:rPr lang="en-US" dirty="0" smtClean="0"/>
              <a:t>for Generalized </a:t>
            </a:r>
            <a:r>
              <a:rPr lang="en-US" dirty="0" err="1" smtClean="0"/>
              <a:t>Anx</a:t>
            </a:r>
            <a:r>
              <a:rPr lang="en-US" dirty="0" smtClean="0"/>
              <a:t> </a:t>
            </a:r>
            <a:r>
              <a:rPr lang="en-US" dirty="0" err="1" smtClean="0"/>
              <a:t>Dis</a:t>
            </a:r>
            <a:r>
              <a:rPr lang="en-US" dirty="0" smtClean="0"/>
              <a:t> in children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ea typeface="ＭＳ Ｐゴシック" charset="-128"/>
                <a:cs typeface="ＭＳ Ｐゴシック" charset="-128"/>
              </a:rPr>
              <a:t>Older Antidepressants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474" y="1600200"/>
            <a:ext cx="8916526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Tricyclic</a:t>
            </a:r>
            <a:r>
              <a:rPr lang="en-US" b="1" dirty="0" smtClean="0"/>
              <a:t> Antidepressants (</a:t>
            </a:r>
            <a:r>
              <a:rPr lang="en-US" b="1" dirty="0" err="1" smtClean="0"/>
              <a:t>TCA’s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Developed in late 1950’s</a:t>
            </a:r>
          </a:p>
          <a:p>
            <a:pPr lvl="1"/>
            <a:r>
              <a:rPr lang="en-US" dirty="0" smtClean="0"/>
              <a:t>“Dirty”:  affect NE, serotonin, </a:t>
            </a:r>
            <a:r>
              <a:rPr lang="en-US" dirty="0" err="1" smtClean="0"/>
              <a:t>ACh</a:t>
            </a:r>
            <a:r>
              <a:rPr lang="en-US" dirty="0" smtClean="0"/>
              <a:t>, etc. to different extents</a:t>
            </a:r>
          </a:p>
          <a:p>
            <a:pPr lvl="1"/>
            <a:r>
              <a:rPr lang="en-US" dirty="0" smtClean="0"/>
              <a:t>Proven use in adult depression, anxiety</a:t>
            </a:r>
          </a:p>
          <a:p>
            <a:pPr lvl="1"/>
            <a:r>
              <a:rPr lang="en-US" dirty="0" smtClean="0"/>
              <a:t>Pediatric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OCD:  </a:t>
            </a:r>
            <a:r>
              <a:rPr lang="en-US" dirty="0" err="1" smtClean="0">
                <a:solidFill>
                  <a:srgbClr val="FF0000"/>
                </a:solidFill>
              </a:rPr>
              <a:t>Anafranil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clomipramine</a:t>
            </a:r>
            <a:r>
              <a:rPr lang="en-US" dirty="0" smtClean="0">
                <a:solidFill>
                  <a:srgbClr val="FF0000"/>
                </a:solidFill>
              </a:rPr>
              <a:t>) FDA approved</a:t>
            </a:r>
          </a:p>
          <a:p>
            <a:pPr lvl="2"/>
            <a:r>
              <a:rPr lang="en-US" dirty="0" smtClean="0"/>
              <a:t>Enuresis:  </a:t>
            </a:r>
            <a:r>
              <a:rPr lang="en-US" dirty="0" err="1" smtClean="0"/>
              <a:t>Tofranil</a:t>
            </a:r>
            <a:r>
              <a:rPr lang="en-US" dirty="0" smtClean="0"/>
              <a:t> (</a:t>
            </a:r>
            <a:r>
              <a:rPr lang="en-US" dirty="0" err="1" smtClean="0"/>
              <a:t>imipramine</a:t>
            </a:r>
            <a:r>
              <a:rPr lang="en-US" dirty="0" smtClean="0"/>
              <a:t>) FDA approved</a:t>
            </a:r>
          </a:p>
          <a:p>
            <a:pPr lvl="2"/>
            <a:r>
              <a:rPr lang="en-US" dirty="0" smtClean="0"/>
              <a:t>Anxiety:  mixed results, but replaced by </a:t>
            </a:r>
            <a:r>
              <a:rPr lang="en-US" dirty="0" err="1" smtClean="0"/>
              <a:t>SSRI’s</a:t>
            </a:r>
            <a:endParaRPr lang="en-US" dirty="0" smtClean="0"/>
          </a:p>
          <a:p>
            <a:pPr lvl="2"/>
            <a:r>
              <a:rPr lang="en-US" dirty="0" smtClean="0"/>
              <a:t>Depression: not better than placebo</a:t>
            </a:r>
          </a:p>
          <a:p>
            <a:pPr lvl="2"/>
            <a:r>
              <a:rPr lang="en-US" dirty="0" smtClean="0"/>
              <a:t>ADHD:  proven useful, but used as third line</a:t>
            </a:r>
          </a:p>
          <a:p>
            <a:pPr lvl="1"/>
            <a:r>
              <a:rPr lang="en-US" dirty="0" smtClean="0"/>
              <a:t>Side effects:  dry mouth, </a:t>
            </a:r>
            <a:r>
              <a:rPr lang="en-US" dirty="0" err="1" smtClean="0"/>
              <a:t>constip’n</a:t>
            </a:r>
            <a:r>
              <a:rPr lang="en-US" dirty="0" smtClean="0"/>
              <a:t>, </a:t>
            </a:r>
            <a:r>
              <a:rPr lang="en-US" dirty="0" err="1" smtClean="0"/>
              <a:t>urin</a:t>
            </a:r>
            <a:r>
              <a:rPr lang="en-US" dirty="0" smtClean="0"/>
              <a:t> hesitancy, BP drop</a:t>
            </a:r>
          </a:p>
          <a:p>
            <a:pPr lvl="2"/>
            <a:r>
              <a:rPr lang="en-US" dirty="0" smtClean="0"/>
              <a:t>EKG changes &amp; question of sudden death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ea typeface="ＭＳ Ｐゴシック" charset="-128"/>
                <a:cs typeface="ＭＳ Ｐゴシック" charset="-128"/>
              </a:rPr>
              <a:t>Older Antidepressants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Monoamine </a:t>
            </a:r>
            <a:r>
              <a:rPr lang="en-US" b="1" dirty="0" err="1" smtClean="0"/>
              <a:t>Oxidase</a:t>
            </a:r>
            <a:r>
              <a:rPr lang="en-US" b="1" dirty="0" smtClean="0"/>
              <a:t> Inhibitors (</a:t>
            </a:r>
            <a:r>
              <a:rPr lang="en-US" b="1" dirty="0" err="1" smtClean="0"/>
              <a:t>MAOI’s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Developed in 1950’s</a:t>
            </a:r>
          </a:p>
          <a:p>
            <a:pPr lvl="1"/>
            <a:r>
              <a:rPr lang="en-US" dirty="0" smtClean="0"/>
              <a:t>Adults:  depression, anxiety</a:t>
            </a:r>
          </a:p>
          <a:p>
            <a:pPr lvl="1"/>
            <a:r>
              <a:rPr lang="en-US" dirty="0" smtClean="0"/>
              <a:t>Pediatrics:  not generally used</a:t>
            </a:r>
          </a:p>
          <a:p>
            <a:pPr lvl="1"/>
            <a:r>
              <a:rPr lang="en-US" dirty="0" smtClean="0"/>
              <a:t>Side effects: sedation, headache, BP drop</a:t>
            </a:r>
          </a:p>
          <a:p>
            <a:pPr lvl="2"/>
            <a:r>
              <a:rPr lang="en-US" b="1" dirty="0" smtClean="0"/>
              <a:t>Acute Hypertension!!</a:t>
            </a:r>
            <a:r>
              <a:rPr lang="en-US" dirty="0" smtClean="0"/>
              <a:t> if gut MAO doesn’t break down </a:t>
            </a:r>
            <a:r>
              <a:rPr lang="en-US" dirty="0" err="1" smtClean="0"/>
              <a:t>tyramine</a:t>
            </a:r>
            <a:r>
              <a:rPr lang="en-US" dirty="0" smtClean="0"/>
              <a:t> in certain foods.  </a:t>
            </a:r>
            <a:r>
              <a:rPr lang="en-US" b="1" dirty="0" smtClean="0"/>
              <a:t>Requires strict diet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74" y="274638"/>
            <a:ext cx="8916526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First Generation (Typical) Antipsychotics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Developed in ‘50’s for surgery, but </a:t>
            </a:r>
            <a:r>
              <a:rPr lang="en-US" dirty="0" err="1" smtClean="0"/>
              <a:t>decr’d</a:t>
            </a:r>
            <a:r>
              <a:rPr lang="en-US" dirty="0" smtClean="0"/>
              <a:t> </a:t>
            </a:r>
            <a:r>
              <a:rPr lang="en-US" dirty="0" err="1" smtClean="0"/>
              <a:t>halluc’s</a:t>
            </a:r>
            <a:endParaRPr lang="en-US" dirty="0" smtClean="0"/>
          </a:p>
          <a:p>
            <a:r>
              <a:rPr lang="en-US" dirty="0" smtClean="0"/>
              <a:t>Blocking D2 receptors</a:t>
            </a:r>
          </a:p>
          <a:p>
            <a:r>
              <a:rPr lang="en-US" dirty="0" smtClean="0"/>
              <a:t>Dominated </a:t>
            </a:r>
            <a:r>
              <a:rPr lang="en-US" dirty="0" err="1" smtClean="0"/>
              <a:t>tx</a:t>
            </a:r>
            <a:r>
              <a:rPr lang="en-US" dirty="0" smtClean="0"/>
              <a:t> of psychosis from ‘50’s-’80’s</a:t>
            </a:r>
          </a:p>
          <a:p>
            <a:r>
              <a:rPr lang="en-US" dirty="0" smtClean="0"/>
              <a:t>Still used in </a:t>
            </a:r>
            <a:r>
              <a:rPr lang="en-US" dirty="0" err="1" smtClean="0">
                <a:solidFill>
                  <a:srgbClr val="FF0000"/>
                </a:solidFill>
              </a:rPr>
              <a:t>ped</a:t>
            </a:r>
            <a:r>
              <a:rPr lang="en-US" dirty="0" smtClean="0">
                <a:solidFill>
                  <a:srgbClr val="FF0000"/>
                </a:solidFill>
              </a:rPr>
              <a:t> tic disorders</a:t>
            </a:r>
            <a:r>
              <a:rPr lang="en-US" dirty="0" smtClean="0"/>
              <a:t>, if 2</a:t>
            </a:r>
            <a:r>
              <a:rPr lang="en-US" baseline="30000" dirty="0" smtClean="0"/>
              <a:t>nd</a:t>
            </a:r>
            <a:r>
              <a:rPr lang="en-US" dirty="0" smtClean="0"/>
              <a:t>-3</a:t>
            </a:r>
            <a:r>
              <a:rPr lang="en-US" baseline="30000" dirty="0" smtClean="0"/>
              <a:t>rd</a:t>
            </a:r>
            <a:r>
              <a:rPr lang="en-US" dirty="0" smtClean="0"/>
              <a:t> line</a:t>
            </a:r>
          </a:p>
          <a:p>
            <a:pPr lvl="1"/>
            <a:r>
              <a:rPr lang="en-US" dirty="0" smtClean="0"/>
              <a:t>haloperidol &amp; </a:t>
            </a:r>
            <a:r>
              <a:rPr lang="en-US" dirty="0" err="1" smtClean="0"/>
              <a:t>pimozide</a:t>
            </a:r>
            <a:endParaRPr lang="en-US" dirty="0" smtClean="0"/>
          </a:p>
          <a:p>
            <a:r>
              <a:rPr lang="en-US" dirty="0" smtClean="0"/>
              <a:t>Most significant side effect:  </a:t>
            </a:r>
            <a:r>
              <a:rPr lang="en-US" dirty="0" err="1" smtClean="0"/>
              <a:t>Tardive</a:t>
            </a:r>
            <a:r>
              <a:rPr lang="en-US" dirty="0" smtClean="0"/>
              <a:t> </a:t>
            </a:r>
            <a:r>
              <a:rPr lang="en-US" dirty="0" err="1" smtClean="0"/>
              <a:t>Dyskinesia</a:t>
            </a: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u="sng" dirty="0" smtClean="0">
                <a:ea typeface="ＭＳ Ｐゴシック" pitchFamily="29" charset="-128"/>
                <a:cs typeface="ＭＳ Ｐゴシック" pitchFamily="29" charset="-128"/>
              </a:rPr>
              <a:t>Second Generation </a:t>
            </a:r>
            <a:br>
              <a:rPr lang="en-US" b="1" u="sng" dirty="0" smtClean="0">
                <a:ea typeface="ＭＳ Ｐゴシック" pitchFamily="29" charset="-128"/>
                <a:cs typeface="ＭＳ Ｐゴシック" pitchFamily="29" charset="-128"/>
              </a:rPr>
            </a:br>
            <a:r>
              <a:rPr lang="en-US" b="1" u="sng" dirty="0" smtClean="0">
                <a:ea typeface="ＭＳ Ｐゴシック" pitchFamily="29" charset="-128"/>
                <a:cs typeface="ＭＳ Ｐゴシック" pitchFamily="29" charset="-128"/>
              </a:rPr>
              <a:t>(Atypical) </a:t>
            </a:r>
            <a:r>
              <a:rPr lang="en-US" b="1" u="sng" dirty="0">
                <a:ea typeface="ＭＳ Ｐゴシック" pitchFamily="29" charset="-128"/>
                <a:cs typeface="ＭＳ Ｐゴシック" pitchFamily="29" charset="-128"/>
              </a:rPr>
              <a:t>Antipsychotics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Descendents of “Typical” antipsychotics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Second Generation 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Risperdal</a:t>
            </a:r>
            <a:r>
              <a:rPr lang="en-US" dirty="0"/>
              <a:t> (</a:t>
            </a:r>
            <a:r>
              <a:rPr lang="en-US" dirty="0" err="1"/>
              <a:t>risperidone</a:t>
            </a:r>
            <a:r>
              <a:rPr lang="en-US" dirty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Zyprexa</a:t>
            </a:r>
            <a:r>
              <a:rPr lang="en-US" dirty="0"/>
              <a:t> (</a:t>
            </a:r>
            <a:r>
              <a:rPr lang="en-US" dirty="0" err="1"/>
              <a:t>olanzapine</a:t>
            </a:r>
            <a:r>
              <a:rPr lang="en-US" dirty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Seroquel</a:t>
            </a:r>
            <a:r>
              <a:rPr lang="en-US" dirty="0"/>
              <a:t> (</a:t>
            </a:r>
            <a:r>
              <a:rPr lang="en-US" dirty="0" err="1"/>
              <a:t>quetiapine</a:t>
            </a:r>
            <a:r>
              <a:rPr lang="en-US" dirty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Clozaril</a:t>
            </a:r>
            <a:r>
              <a:rPr lang="en-US" dirty="0"/>
              <a:t> (</a:t>
            </a:r>
            <a:r>
              <a:rPr lang="en-US" dirty="0" err="1"/>
              <a:t>clozapine</a:t>
            </a:r>
            <a:r>
              <a:rPr lang="en-US" dirty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Third Generation 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Abilify</a:t>
            </a:r>
            <a:r>
              <a:rPr lang="en-US" dirty="0"/>
              <a:t> (</a:t>
            </a:r>
            <a:r>
              <a:rPr lang="en-US" dirty="0" err="1"/>
              <a:t>aripiprazole</a:t>
            </a:r>
            <a:r>
              <a:rPr lang="en-US" dirty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Geodon</a:t>
            </a:r>
            <a:r>
              <a:rPr lang="en-US" dirty="0"/>
              <a:t> (</a:t>
            </a:r>
            <a:r>
              <a:rPr lang="en-US" dirty="0" err="1"/>
              <a:t>ziprasidone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lurasidone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 </a:t>
            </a:r>
            <a:r>
              <a:rPr lang="en-US" b="1" u="sng" dirty="0" smtClean="0"/>
              <a:t>Atypical Antipsychotics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Treat pos &amp; </a:t>
            </a:r>
            <a:r>
              <a:rPr lang="en-US" dirty="0" err="1" smtClean="0"/>
              <a:t>neg</a:t>
            </a:r>
            <a:r>
              <a:rPr lang="en-US" dirty="0" smtClean="0"/>
              <a:t> symptoms of schizophrenia</a:t>
            </a:r>
          </a:p>
          <a:p>
            <a:r>
              <a:rPr lang="en-US" dirty="0" smtClean="0"/>
              <a:t>Minimize EPS, </a:t>
            </a:r>
            <a:r>
              <a:rPr lang="en-US" b="1" dirty="0" smtClean="0"/>
              <a:t>especially </a:t>
            </a:r>
            <a:r>
              <a:rPr lang="en-US" b="1" dirty="0" err="1" smtClean="0"/>
              <a:t>Tardive</a:t>
            </a:r>
            <a:r>
              <a:rPr lang="en-US" b="1" dirty="0" smtClean="0"/>
              <a:t> </a:t>
            </a:r>
            <a:r>
              <a:rPr lang="en-US" b="1" dirty="0" err="1" smtClean="0"/>
              <a:t>Dyskinesia</a:t>
            </a:r>
            <a:endParaRPr lang="en-US" b="1" dirty="0" smtClean="0"/>
          </a:p>
          <a:p>
            <a:r>
              <a:rPr lang="en-US" dirty="0" smtClean="0"/>
              <a:t>Synaptic effect:  </a:t>
            </a:r>
            <a:r>
              <a:rPr lang="en-US" b="1" dirty="0" smtClean="0"/>
              <a:t>dopamine/serotonin balance</a:t>
            </a:r>
          </a:p>
          <a:p>
            <a:pPr lvl="1"/>
            <a:r>
              <a:rPr lang="en-US" b="1" dirty="0" smtClean="0"/>
              <a:t>Only functional dopamine blocking </a:t>
            </a:r>
            <a:r>
              <a:rPr lang="en-US" dirty="0" smtClean="0"/>
              <a:t>is in psychosis causing pathway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Uses of Atypical Antipsychotics (</a:t>
            </a:r>
            <a:r>
              <a:rPr lang="en-US" b="1" u="sng" dirty="0" err="1" smtClean="0"/>
              <a:t>SGAs</a:t>
            </a:r>
            <a:r>
              <a:rPr lang="en-US" b="1" u="sng" dirty="0" smtClean="0"/>
              <a:t>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686800" cy="5440362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3600" b="1" dirty="0" smtClean="0"/>
              <a:t>FDA approved in youth:</a:t>
            </a:r>
          </a:p>
          <a:p>
            <a:pPr marL="742950" lvl="2" indent="-342900"/>
            <a:r>
              <a:rPr lang="en-US" sz="2800" dirty="0" smtClean="0"/>
              <a:t>Adolescent schizophrenia (not all </a:t>
            </a:r>
            <a:r>
              <a:rPr lang="en-US" sz="2800" dirty="0" err="1" smtClean="0"/>
              <a:t>SGAs</a:t>
            </a:r>
            <a:r>
              <a:rPr lang="en-US" sz="2800" dirty="0" smtClean="0"/>
              <a:t>)</a:t>
            </a:r>
          </a:p>
          <a:p>
            <a:pPr marL="742950" lvl="2" indent="-342900"/>
            <a:r>
              <a:rPr lang="en-US" sz="2800" dirty="0" smtClean="0"/>
              <a:t>&gt;10 year old Bipolar disorder (not all </a:t>
            </a:r>
            <a:r>
              <a:rPr lang="en-US" sz="2800" dirty="0" err="1" smtClean="0"/>
              <a:t>SGAs</a:t>
            </a:r>
            <a:r>
              <a:rPr lang="en-US" sz="2800" dirty="0" smtClean="0"/>
              <a:t>)</a:t>
            </a:r>
          </a:p>
          <a:p>
            <a:pPr marL="742950" lvl="2" indent="-342900"/>
            <a:r>
              <a:rPr lang="en-US" sz="2800" dirty="0" smtClean="0"/>
              <a:t>Irritability in Autism (</a:t>
            </a:r>
            <a:r>
              <a:rPr lang="en-US" sz="2800" dirty="0" err="1" smtClean="0"/>
              <a:t>risperidone</a:t>
            </a:r>
            <a:r>
              <a:rPr lang="en-US" sz="2800" dirty="0" smtClean="0"/>
              <a:t>, </a:t>
            </a:r>
            <a:r>
              <a:rPr lang="en-US" sz="2800" dirty="0" err="1" smtClean="0"/>
              <a:t>aripiprazole</a:t>
            </a:r>
            <a:r>
              <a:rPr lang="en-US" sz="2800" dirty="0" smtClean="0"/>
              <a:t>)</a:t>
            </a:r>
          </a:p>
          <a:p>
            <a:pPr marL="342900" lvl="1" indent="-342900">
              <a:buFont typeface="Arial"/>
              <a:buChar char="•"/>
            </a:pPr>
            <a:r>
              <a:rPr lang="en-US" sz="3600" b="1" dirty="0" smtClean="0"/>
              <a:t>Non-FDA approved Uses</a:t>
            </a:r>
          </a:p>
          <a:p>
            <a:pPr marL="742950" lvl="2" indent="-342900"/>
            <a:r>
              <a:rPr lang="en-US" sz="2800" dirty="0" err="1" smtClean="0"/>
              <a:t>Tourette’s</a:t>
            </a:r>
            <a:r>
              <a:rPr lang="en-US" sz="2800" dirty="0" smtClean="0"/>
              <a:t> Disorder</a:t>
            </a:r>
          </a:p>
          <a:p>
            <a:pPr marL="742950" lvl="2" indent="-342900"/>
            <a:r>
              <a:rPr lang="en-US" sz="2800" dirty="0" smtClean="0"/>
              <a:t>Treatment Resistant Depression</a:t>
            </a:r>
            <a:endParaRPr lang="en-US" sz="2800" b="1" dirty="0" smtClean="0"/>
          </a:p>
          <a:p>
            <a:pPr marL="742950" lvl="2" indent="-342900"/>
            <a:r>
              <a:rPr lang="en-US" sz="2800" b="1" dirty="0" smtClean="0"/>
              <a:t>Disruptive Behavior Disorders</a:t>
            </a:r>
            <a:endParaRPr lang="en-US" sz="2800" dirty="0" smtClean="0"/>
          </a:p>
          <a:p>
            <a:pPr marL="1200150" lvl="3" indent="-342900"/>
            <a:r>
              <a:rPr lang="en-US" sz="2400" b="1" dirty="0" smtClean="0">
                <a:solidFill>
                  <a:srgbClr val="FF0000"/>
                </a:solidFill>
              </a:rPr>
              <a:t>most common </a:t>
            </a:r>
            <a:r>
              <a:rPr lang="en-US" sz="2400" b="1" dirty="0" err="1" smtClean="0">
                <a:solidFill>
                  <a:srgbClr val="FF0000"/>
                </a:solidFill>
              </a:rPr>
              <a:t>dx</a:t>
            </a:r>
            <a:r>
              <a:rPr lang="en-US" sz="2400" b="1" dirty="0" smtClean="0">
                <a:solidFill>
                  <a:srgbClr val="FF0000"/>
                </a:solidFill>
              </a:rPr>
              <a:t> of youth prescribed an antipsychotic </a:t>
            </a:r>
            <a:r>
              <a:rPr lang="en-US" sz="1600" dirty="0" smtClean="0"/>
              <a:t>(</a:t>
            </a:r>
            <a:r>
              <a:rPr lang="en-US" sz="1600" dirty="0" err="1" smtClean="0"/>
              <a:t>Olfson</a:t>
            </a:r>
            <a:r>
              <a:rPr lang="en-US" sz="1600" dirty="0" smtClean="0"/>
              <a:t>, AGP, ‘12)</a:t>
            </a:r>
          </a:p>
          <a:p>
            <a:endParaRPr lang="en-US" sz="5360" b="1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1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u="sng" dirty="0">
                <a:ea typeface="ＭＳ Ｐゴシック" pitchFamily="29" charset="-128"/>
                <a:cs typeface="ＭＳ Ｐゴシック" pitchFamily="29" charset="-128"/>
              </a:rPr>
              <a:t>Atypical </a:t>
            </a:r>
            <a:r>
              <a:rPr lang="en-US" b="1" u="sng" dirty="0" smtClean="0">
                <a:ea typeface="ＭＳ Ｐゴシック" pitchFamily="29" charset="-128"/>
                <a:cs typeface="ＭＳ Ｐゴシック" pitchFamily="29" charset="-128"/>
              </a:rPr>
              <a:t>Antipsychotics &amp; </a:t>
            </a:r>
            <a:r>
              <a:rPr lang="en-US" b="1" u="sng" dirty="0" err="1" smtClean="0">
                <a:ea typeface="ＭＳ Ｐゴシック" pitchFamily="29" charset="-128"/>
                <a:cs typeface="ＭＳ Ｐゴシック" pitchFamily="29" charset="-128"/>
              </a:rPr>
              <a:t>Irritibility</a:t>
            </a:r>
            <a:endParaRPr lang="en-US" b="1" u="sng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0456"/>
            <a:ext cx="868680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b="1" dirty="0" smtClean="0">
                <a:ea typeface="ＭＳ Ｐゴシック" pitchFamily="29" charset="-128"/>
                <a:cs typeface="ＭＳ Ｐゴシック" pitchFamily="29" charset="-128"/>
              </a:rPr>
              <a:t>Proof of Benefit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>
                <a:ea typeface="ＭＳ Ｐゴシック" pitchFamily="29" charset="-128"/>
              </a:rPr>
              <a:t>RUPP Study of </a:t>
            </a:r>
            <a:r>
              <a:rPr lang="en-US" sz="3200" dirty="0" err="1" smtClean="0"/>
              <a:t>Risperidone</a:t>
            </a:r>
            <a:r>
              <a:rPr lang="en-US" sz="3200" dirty="0" smtClean="0"/>
              <a:t> in </a:t>
            </a:r>
            <a:r>
              <a:rPr lang="en-US" sz="3200" b="1" dirty="0" smtClean="0"/>
              <a:t>Autistic Disorder</a:t>
            </a:r>
            <a:endParaRPr lang="en-US" sz="3200" dirty="0" smtClean="0"/>
          </a:p>
          <a:p>
            <a:pPr lvl="2">
              <a:lnSpc>
                <a:spcPct val="90000"/>
              </a:lnSpc>
            </a:pPr>
            <a:r>
              <a:rPr lang="en-US" sz="2800" dirty="0" err="1" smtClean="0">
                <a:ea typeface="ＭＳ Ｐゴシック" pitchFamily="29" charset="-128"/>
              </a:rPr>
              <a:t>n</a:t>
            </a:r>
            <a:r>
              <a:rPr lang="en-US" sz="2800" dirty="0" smtClean="0">
                <a:ea typeface="ＭＳ Ｐゴシック" pitchFamily="29" charset="-128"/>
              </a:rPr>
              <a:t>=101 5-17 year olds for 8 weeks</a:t>
            </a:r>
          </a:p>
          <a:p>
            <a:pPr lvl="2">
              <a:lnSpc>
                <a:spcPct val="90000"/>
              </a:lnSpc>
            </a:pPr>
            <a:r>
              <a:rPr lang="en-US" sz="2800" dirty="0" smtClean="0">
                <a:ea typeface="ＭＳ Ｐゴシック" pitchFamily="29" charset="-128"/>
              </a:rPr>
              <a:t>Response rates: </a:t>
            </a:r>
            <a:r>
              <a:rPr lang="en-US" sz="2800" b="1" dirty="0" err="1" smtClean="0">
                <a:ea typeface="ＭＳ Ｐゴシック" pitchFamily="29" charset="-128"/>
              </a:rPr>
              <a:t>risperidone</a:t>
            </a:r>
            <a:r>
              <a:rPr lang="en-US" sz="2800" b="1" dirty="0" smtClean="0">
                <a:ea typeface="ＭＳ Ｐゴシック" pitchFamily="29" charset="-128"/>
              </a:rPr>
              <a:t> (69%), placebo (12%)</a:t>
            </a:r>
          </a:p>
          <a:p>
            <a:pPr lvl="2">
              <a:lnSpc>
                <a:spcPct val="90000"/>
              </a:lnSpc>
            </a:pPr>
            <a:r>
              <a:rPr lang="en-US" sz="2800" dirty="0" smtClean="0">
                <a:ea typeface="ＭＳ Ｐゴシック" pitchFamily="29" charset="-128"/>
              </a:rPr>
              <a:t>Average dose=1.8 mg daily</a:t>
            </a:r>
          </a:p>
          <a:p>
            <a:pPr lvl="2">
              <a:lnSpc>
                <a:spcPct val="90000"/>
              </a:lnSpc>
              <a:buNone/>
            </a:pPr>
            <a:r>
              <a:rPr lang="en-US" sz="1800" dirty="0" smtClean="0">
                <a:ea typeface="ＭＳ Ｐゴシック" pitchFamily="29" charset="-128"/>
              </a:rPr>
              <a:t>    (NEJM 8/1/02)</a:t>
            </a:r>
            <a:endParaRPr lang="en-US" sz="3600" b="1" dirty="0" smtClean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638E-E6FC-E246-AEA8-F95D902E16D2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48686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u="sng" dirty="0">
                <a:ea typeface="ＭＳ Ｐゴシック" pitchFamily="29" charset="-128"/>
                <a:cs typeface="ＭＳ Ｐゴシック" pitchFamily="29" charset="-128"/>
              </a:rPr>
              <a:t>Side effects of</a:t>
            </a:r>
            <a:r>
              <a:rPr lang="en-US" sz="4000" b="1" u="sng" dirty="0" smtClean="0">
                <a:ea typeface="ＭＳ Ｐゴシック" pitchFamily="29" charset="-128"/>
                <a:cs typeface="ＭＳ Ｐゴシック" pitchFamily="29" charset="-128"/>
              </a:rPr>
              <a:t> Atypical </a:t>
            </a:r>
            <a:r>
              <a:rPr lang="en-US" sz="4000" b="1" u="sng" dirty="0">
                <a:ea typeface="ＭＳ Ｐゴシック" pitchFamily="29" charset="-128"/>
                <a:cs typeface="ＭＳ Ｐゴシック" pitchFamily="29" charset="-128"/>
              </a:rPr>
              <a:t>Antipsychotics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Sedation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>
                <a:ea typeface="ＭＳ Ｐゴシック" pitchFamily="29" charset="-128"/>
                <a:cs typeface="ＭＳ Ｐゴシック" pitchFamily="29" charset="-128"/>
              </a:rPr>
              <a:t>Weight gain </a:t>
            </a: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(especially</a:t>
            </a: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 </a:t>
            </a:r>
            <a:r>
              <a:rPr lang="en-US" sz="2800" dirty="0" err="1" smtClean="0">
                <a:ea typeface="ＭＳ Ｐゴシック" pitchFamily="29" charset="-128"/>
                <a:cs typeface="ＭＳ Ｐゴシック" pitchFamily="29" charset="-128"/>
              </a:rPr>
              <a:t>clozapine</a:t>
            </a: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, </a:t>
            </a:r>
            <a:r>
              <a:rPr lang="en-US" sz="2800" dirty="0" err="1" smtClean="0">
                <a:ea typeface="ＭＳ Ｐゴシック" pitchFamily="29" charset="-128"/>
                <a:cs typeface="ＭＳ Ｐゴシック" pitchFamily="29" charset="-128"/>
              </a:rPr>
              <a:t>olanzapine</a:t>
            </a: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)</a:t>
            </a:r>
            <a:endParaRPr lang="en-US" sz="2800" dirty="0"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Increased </a:t>
            </a:r>
            <a:r>
              <a:rPr lang="en-US" sz="2800" dirty="0" err="1">
                <a:ea typeface="ＭＳ Ｐゴシック" pitchFamily="29" charset="-128"/>
                <a:cs typeface="ＭＳ Ｐゴシック" pitchFamily="29" charset="-128"/>
              </a:rPr>
              <a:t>prolactin</a:t>
            </a: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 (especially</a:t>
            </a: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 </a:t>
            </a:r>
            <a:r>
              <a:rPr lang="en-US" sz="2800" dirty="0" err="1" smtClean="0">
                <a:ea typeface="ＭＳ Ｐゴシック" pitchFamily="29" charset="-128"/>
                <a:cs typeface="ＭＳ Ｐゴシック" pitchFamily="29" charset="-128"/>
              </a:rPr>
              <a:t>risperidone</a:t>
            </a: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Smaller </a:t>
            </a: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chance of </a:t>
            </a:r>
            <a:r>
              <a:rPr lang="en-US" sz="2800" dirty="0" err="1">
                <a:ea typeface="ＭＳ Ｐゴシック" pitchFamily="29" charset="-128"/>
                <a:cs typeface="ＭＳ Ｐゴシック" pitchFamily="29" charset="-128"/>
              </a:rPr>
              <a:t>extrapyramidal</a:t>
            </a: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 side effects,</a:t>
            </a: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 TD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Dose related </a:t>
            </a:r>
            <a:r>
              <a:rPr lang="en-US" sz="2400" dirty="0" err="1"/>
              <a:t>akathisia</a:t>
            </a:r>
            <a:r>
              <a:rPr lang="en-US" sz="2400" dirty="0"/>
              <a:t>, tremor</a:t>
            </a:r>
            <a:r>
              <a:rPr lang="en-US" sz="2400" dirty="0" smtClean="0"/>
              <a:t> (</a:t>
            </a:r>
            <a:r>
              <a:rPr lang="en-US" sz="2400" dirty="0" err="1" smtClean="0"/>
              <a:t>aripiprazole</a:t>
            </a:r>
            <a:r>
              <a:rPr lang="en-US" sz="2400" dirty="0" smtClean="0"/>
              <a:t>)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EKG changes </a:t>
            </a: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(</a:t>
            </a:r>
            <a:r>
              <a:rPr lang="en-US" sz="2800" dirty="0" err="1" smtClean="0">
                <a:ea typeface="ＭＳ Ｐゴシック" pitchFamily="29" charset="-128"/>
                <a:cs typeface="ＭＳ Ｐゴシック" pitchFamily="29" charset="-128"/>
              </a:rPr>
              <a:t>ziprasidone</a:t>
            </a: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)</a:t>
            </a:r>
            <a:endParaRPr lang="en-US" sz="2800" dirty="0"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Decreased white blood cells </a:t>
            </a: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(</a:t>
            </a:r>
            <a:r>
              <a:rPr lang="en-US" sz="2800" dirty="0" err="1" smtClean="0">
                <a:ea typeface="ＭＳ Ｐゴシック" pitchFamily="29" charset="-128"/>
                <a:cs typeface="ＭＳ Ｐゴシック" pitchFamily="29" charset="-128"/>
              </a:rPr>
              <a:t>clozapine</a:t>
            </a: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)</a:t>
            </a:r>
            <a:endParaRPr lang="en-US" sz="2800" dirty="0"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err="1">
                <a:ea typeface="ＭＳ Ｐゴシック" pitchFamily="29" charset="-128"/>
                <a:cs typeface="ＭＳ Ｐゴシック" pitchFamily="29" charset="-128"/>
              </a:rPr>
              <a:t>Neuroleptic</a:t>
            </a: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 Malignant Syndrome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Interactions with other medicines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u="sng" dirty="0">
                <a:ea typeface="ＭＳ Ｐゴシック" pitchFamily="29" charset="-128"/>
                <a:cs typeface="ＭＳ Ｐゴシック" pitchFamily="29" charset="-128"/>
              </a:rPr>
              <a:t>Thinking </a:t>
            </a:r>
            <a:r>
              <a:rPr lang="en-US" sz="4000" b="1" u="sng" dirty="0" err="1">
                <a:ea typeface="ＭＳ Ｐゴシック" pitchFamily="29" charset="-128"/>
                <a:cs typeface="ＭＳ Ｐゴシック" pitchFamily="29" charset="-128"/>
              </a:rPr>
              <a:t>Psychopharmacologically</a:t>
            </a:r>
            <a:endParaRPr lang="en-US" sz="4000" b="1" u="sng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800600"/>
          </a:xfrm>
        </p:spPr>
        <p:txBody>
          <a:bodyPr/>
          <a:lstStyle/>
          <a:p>
            <a:pPr eaLnBrk="1" hangingPunct="1"/>
            <a:r>
              <a:rPr lang="en-US" b="1" dirty="0">
                <a:ea typeface="ＭＳ Ｐゴシック" pitchFamily="29" charset="-128"/>
                <a:cs typeface="ＭＳ Ｐゴシック" pitchFamily="29" charset="-128"/>
              </a:rPr>
              <a:t>How are medicines classified &amp; named?</a:t>
            </a:r>
          </a:p>
          <a:p>
            <a:pPr lvl="1" eaLnBrk="1" hangingPunct="1"/>
            <a:r>
              <a:rPr lang="en-US" dirty="0"/>
              <a:t>Historical reasons (</a:t>
            </a:r>
            <a:r>
              <a:rPr lang="en-US" dirty="0" err="1"/>
              <a:t>ie</a:t>
            </a:r>
            <a:r>
              <a:rPr lang="en-US" dirty="0"/>
              <a:t> atypical antipsychotics)</a:t>
            </a:r>
          </a:p>
          <a:p>
            <a:pPr lvl="1" eaLnBrk="1" hangingPunct="1"/>
            <a:r>
              <a:rPr lang="en-US" dirty="0"/>
              <a:t>Synaptic effects (</a:t>
            </a:r>
            <a:r>
              <a:rPr lang="en-US" dirty="0" err="1"/>
              <a:t>ie</a:t>
            </a:r>
            <a:r>
              <a:rPr lang="en-US" dirty="0"/>
              <a:t> </a:t>
            </a:r>
            <a:r>
              <a:rPr lang="en-US" dirty="0" err="1"/>
              <a:t>SSRI’s</a:t>
            </a:r>
            <a:r>
              <a:rPr lang="en-US" dirty="0"/>
              <a:t>)</a:t>
            </a:r>
          </a:p>
          <a:p>
            <a:pPr lvl="1" eaLnBrk="1" hangingPunct="1"/>
            <a:r>
              <a:rPr lang="en-US" dirty="0"/>
              <a:t>Molecular structure (</a:t>
            </a:r>
            <a:r>
              <a:rPr lang="en-US" dirty="0" err="1"/>
              <a:t>ie</a:t>
            </a:r>
            <a:r>
              <a:rPr lang="en-US" dirty="0"/>
              <a:t> </a:t>
            </a:r>
            <a:r>
              <a:rPr lang="en-US" dirty="0" err="1"/>
              <a:t>Tricyclic</a:t>
            </a:r>
            <a:r>
              <a:rPr lang="en-US" dirty="0"/>
              <a:t> </a:t>
            </a:r>
            <a:r>
              <a:rPr lang="en-US" dirty="0" smtClean="0"/>
              <a:t>antidepressants</a:t>
            </a:r>
            <a:r>
              <a:rPr lang="en-US" dirty="0"/>
              <a:t>)</a:t>
            </a:r>
          </a:p>
          <a:p>
            <a:pPr lvl="1" eaLnBrk="1" hangingPunct="1"/>
            <a:r>
              <a:rPr lang="en-US" dirty="0"/>
              <a:t>Effects at</a:t>
            </a:r>
            <a:r>
              <a:rPr lang="en-US" dirty="0" smtClean="0"/>
              <a:t> different organ systems (</a:t>
            </a:r>
            <a:r>
              <a:rPr lang="en-US" dirty="0" err="1"/>
              <a:t>ie</a:t>
            </a:r>
            <a:r>
              <a:rPr lang="en-US" dirty="0"/>
              <a:t> Stimulants)</a:t>
            </a:r>
          </a:p>
          <a:p>
            <a:pPr lvl="1" eaLnBrk="1" hangingPunct="1"/>
            <a:r>
              <a:rPr lang="en-US" dirty="0"/>
              <a:t>Targeted Disorder (</a:t>
            </a:r>
            <a:r>
              <a:rPr lang="en-US" dirty="0" err="1"/>
              <a:t>ie</a:t>
            </a:r>
            <a:r>
              <a:rPr lang="en-US" dirty="0"/>
              <a:t> Antidepressants)</a:t>
            </a:r>
          </a:p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In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short: </a:t>
            </a:r>
            <a:r>
              <a:rPr lang="en-US" b="1" dirty="0">
                <a:ea typeface="ＭＳ Ｐゴシック" pitchFamily="29" charset="-128"/>
                <a:cs typeface="ＭＳ Ｐゴシック" pitchFamily="29" charset="-128"/>
              </a:rPr>
              <a:t>no particular system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for naming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meds</a:t>
            </a:r>
          </a:p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T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hat </a:t>
            </a:r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might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change</a:t>
            </a:r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u="sng" dirty="0">
                <a:ea typeface="ＭＳ Ｐゴシック" pitchFamily="29" charset="-128"/>
                <a:cs typeface="ＭＳ Ｐゴシック" pitchFamily="29" charset="-128"/>
              </a:rPr>
              <a:t>Weight Gain &amp; Atypical Antipsychotics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86800" cy="5562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Associated with </a:t>
            </a:r>
            <a:r>
              <a:rPr lang="en-US" b="1" dirty="0">
                <a:ea typeface="ＭＳ Ｐゴシック" pitchFamily="29" charset="-128"/>
                <a:cs typeface="ＭＳ Ｐゴシック" pitchFamily="29" charset="-128"/>
              </a:rPr>
              <a:t>Metabolic Syndrome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:</a:t>
            </a:r>
          </a:p>
          <a:p>
            <a:pPr lvl="1" eaLnBrk="1" hangingPunct="1"/>
            <a:r>
              <a:rPr lang="en-US" sz="2400" dirty="0"/>
              <a:t>Abdominal obesity </a:t>
            </a:r>
            <a:endParaRPr lang="en-US" sz="2400" dirty="0" smtClean="0"/>
          </a:p>
          <a:p>
            <a:pPr lvl="1" eaLnBrk="1" hangingPunct="1"/>
            <a:r>
              <a:rPr lang="en-US" sz="2400" dirty="0"/>
              <a:t>I</a:t>
            </a:r>
            <a:r>
              <a:rPr lang="en-US" sz="2400" dirty="0" smtClean="0"/>
              <a:t>ncreased </a:t>
            </a:r>
            <a:r>
              <a:rPr lang="en-US" sz="2400" dirty="0"/>
              <a:t>cholesterol and triglycerides</a:t>
            </a:r>
            <a:endParaRPr lang="en-US" sz="2400" dirty="0" smtClean="0"/>
          </a:p>
          <a:p>
            <a:pPr lvl="1" eaLnBrk="1" hangingPunct="1"/>
            <a:r>
              <a:rPr lang="en-US" sz="2400" dirty="0"/>
              <a:t>H</a:t>
            </a:r>
            <a:r>
              <a:rPr lang="en-US" sz="2400" dirty="0" smtClean="0"/>
              <a:t>ypertension</a:t>
            </a:r>
            <a:endParaRPr lang="en-US" sz="2400" dirty="0"/>
          </a:p>
          <a:p>
            <a:pPr lvl="1" eaLnBrk="1" hangingPunct="1"/>
            <a:r>
              <a:rPr lang="en-US" sz="2400" dirty="0"/>
              <a:t>Increased blood sugar (and diabetes?</a:t>
            </a:r>
            <a:r>
              <a:rPr lang="en-US" sz="2400" dirty="0" smtClean="0"/>
              <a:t>)</a:t>
            </a:r>
          </a:p>
          <a:p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Usually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Reversible </a:t>
            </a:r>
          </a:p>
          <a:p>
            <a:pPr eaLnBrk="1" hangingPunct="1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Most weight gain:  </a:t>
            </a:r>
            <a:r>
              <a:rPr lang="en-US" dirty="0" err="1" smtClean="0">
                <a:ea typeface="ＭＳ Ｐゴシック" pitchFamily="29" charset="-128"/>
                <a:cs typeface="ＭＳ Ｐゴシック" pitchFamily="29" charset="-128"/>
              </a:rPr>
              <a:t>olanzapine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and </a:t>
            </a:r>
            <a:r>
              <a:rPr lang="en-US" dirty="0" err="1" smtClean="0">
                <a:ea typeface="ＭＳ Ｐゴシック" pitchFamily="29" charset="-128"/>
                <a:cs typeface="ＭＳ Ｐゴシック" pitchFamily="29" charset="-128"/>
              </a:rPr>
              <a:t>clozapine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</a:t>
            </a:r>
            <a:endParaRPr lang="en-US" dirty="0"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One study: at 12 wks, schizophrenic </a:t>
            </a:r>
            <a:r>
              <a:rPr lang="en-US" dirty="0" err="1">
                <a:ea typeface="ＭＳ Ｐゴシック" pitchFamily="29" charset="-128"/>
                <a:cs typeface="ＭＳ Ｐゴシック" pitchFamily="29" charset="-128"/>
              </a:rPr>
              <a:t>adol’s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 gained ~15 lbs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(</a:t>
            </a:r>
            <a:r>
              <a:rPr lang="en-US" dirty="0" err="1" smtClean="0">
                <a:ea typeface="ＭＳ Ｐゴシック" pitchFamily="29" charset="-128"/>
                <a:cs typeface="ＭＳ Ｐゴシック" pitchFamily="29" charset="-128"/>
              </a:rPr>
              <a:t>olanzapine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)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&amp; ~8 lbs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(</a:t>
            </a:r>
            <a:r>
              <a:rPr lang="en-US" dirty="0" err="1" smtClean="0">
                <a:ea typeface="ＭＳ Ｐゴシック" pitchFamily="29" charset="-128"/>
                <a:cs typeface="ＭＳ Ｐゴシック" pitchFamily="29" charset="-128"/>
              </a:rPr>
              <a:t>risperidone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)</a:t>
            </a:r>
            <a:endParaRPr lang="en-US" dirty="0"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Wt gain velocity may decrease over time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u="sng" dirty="0">
                <a:ea typeface="ＭＳ Ｐゴシック" pitchFamily="29" charset="-128"/>
                <a:cs typeface="ＭＳ Ｐゴシック" pitchFamily="29" charset="-128"/>
              </a:rPr>
              <a:t>Weight Gain &amp;</a:t>
            </a:r>
            <a:r>
              <a:rPr lang="en-US" sz="4000" b="1" u="sng" dirty="0" smtClean="0">
                <a:ea typeface="ＭＳ Ｐゴシック" pitchFamily="29" charset="-128"/>
                <a:cs typeface="ＭＳ Ｐゴシック" pitchFamily="29" charset="-128"/>
              </a:rPr>
              <a:t> Atypical </a:t>
            </a:r>
            <a:r>
              <a:rPr lang="en-US" sz="4000" b="1" u="sng" dirty="0">
                <a:ea typeface="ＭＳ Ｐゴシック" pitchFamily="29" charset="-128"/>
                <a:cs typeface="ＭＳ Ｐゴシック" pitchFamily="29" charset="-128"/>
              </a:rPr>
              <a:t>Antipsychotics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dirty="0" smtClean="0">
                <a:ea typeface="ＭＳ Ｐゴシック" pitchFamily="29" charset="-128"/>
                <a:cs typeface="ＭＳ Ｐゴシック" pitchFamily="29" charset="-128"/>
              </a:rPr>
              <a:t>Monitor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Weight </a:t>
            </a:r>
            <a:r>
              <a:rPr lang="en-US" sz="3200" dirty="0"/>
              <a:t>&amp; height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/>
              <a:t>Body Mass Index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/>
              <a:t>Waist circumference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/>
              <a:t>Fasting blood sugar</a:t>
            </a:r>
            <a:endParaRPr lang="en-US" sz="32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Cholesterol/Triglycerides</a:t>
            </a:r>
            <a:endParaRPr lang="en-US" sz="3200" dirty="0"/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381000" y="5486400"/>
            <a:ext cx="21796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endParaRPr lang="en-US" sz="32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Side Effect?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600200"/>
            <a:ext cx="9144000" cy="5009528"/>
          </a:xfrm>
        </p:spPr>
        <p:txBody>
          <a:bodyPr/>
          <a:lstStyle/>
          <a:p>
            <a:r>
              <a:rPr lang="en-US" dirty="0" smtClean="0"/>
              <a:t>MRI’s of adults </a:t>
            </a:r>
            <a:r>
              <a:rPr lang="en-US" dirty="0" err="1" smtClean="0"/>
              <a:t>w</a:t>
            </a:r>
            <a:r>
              <a:rPr lang="en-US" dirty="0" smtClean="0"/>
              <a:t>/ 1</a:t>
            </a:r>
            <a:r>
              <a:rPr lang="en-US" baseline="30000" dirty="0" smtClean="0"/>
              <a:t>st</a:t>
            </a:r>
            <a:r>
              <a:rPr lang="en-US" dirty="0" smtClean="0"/>
              <a:t> time schizophrenia</a:t>
            </a:r>
            <a:r>
              <a:rPr lang="en-US" sz="1600" dirty="0" smtClean="0"/>
              <a:t> (Ho, AGP, 2011)</a:t>
            </a:r>
          </a:p>
          <a:p>
            <a:pPr lvl="1"/>
            <a:r>
              <a:rPr lang="en-US" b="1" dirty="0" smtClean="0"/>
              <a:t>Amt of antipsychotic </a:t>
            </a:r>
            <a:r>
              <a:rPr lang="en-US" b="1" dirty="0" err="1" smtClean="0"/>
              <a:t>correl’d</a:t>
            </a:r>
            <a:r>
              <a:rPr lang="en-US" b="1" dirty="0" smtClean="0"/>
              <a:t> </a:t>
            </a:r>
            <a:r>
              <a:rPr lang="en-US" b="1" dirty="0" err="1" smtClean="0"/>
              <a:t>w</a:t>
            </a:r>
            <a:r>
              <a:rPr lang="en-US" b="1" dirty="0" smtClean="0"/>
              <a:t>/ loss of cerebral cortex</a:t>
            </a:r>
          </a:p>
          <a:p>
            <a:r>
              <a:rPr lang="en-US" dirty="0" smtClean="0"/>
              <a:t>Unanswered Questions</a:t>
            </a:r>
          </a:p>
          <a:p>
            <a:pPr lvl="1"/>
            <a:r>
              <a:rPr lang="en-US" dirty="0" smtClean="0"/>
              <a:t>Is this bad for patients </a:t>
            </a:r>
            <a:r>
              <a:rPr lang="en-US" dirty="0" err="1" smtClean="0"/>
              <a:t>w</a:t>
            </a:r>
            <a:r>
              <a:rPr lang="en-US" dirty="0" smtClean="0"/>
              <a:t>/ schizophrenia?</a:t>
            </a:r>
          </a:p>
          <a:p>
            <a:pPr lvl="1"/>
            <a:r>
              <a:rPr lang="en-US" dirty="0" smtClean="0"/>
              <a:t>Does this happen in youth w/o schizophrenia?</a:t>
            </a:r>
          </a:p>
          <a:p>
            <a:pPr lvl="1"/>
            <a:r>
              <a:rPr lang="en-US" dirty="0" smtClean="0"/>
              <a:t>What does this mean?</a:t>
            </a:r>
          </a:p>
          <a:p>
            <a:r>
              <a:rPr lang="en-US" b="1" dirty="0" smtClean="0"/>
              <a:t>Conclusion:  Antipsychotics-use when indicated, but cautiously, pending further research</a:t>
            </a:r>
            <a:endParaRPr lang="en-US" b="1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>
                <a:ea typeface="ＭＳ Ｐゴシック" pitchFamily="29" charset="-128"/>
                <a:cs typeface="ＭＳ Ｐゴシック" pitchFamily="29" charset="-128"/>
              </a:rPr>
              <a:t>Mood Stabilizers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Types</a:t>
            </a:r>
          </a:p>
          <a:p>
            <a:pPr lvl="1" eaLnBrk="1" hangingPunct="1"/>
            <a:r>
              <a:rPr lang="en-US" dirty="0"/>
              <a:t>Lithium</a:t>
            </a:r>
          </a:p>
          <a:p>
            <a:pPr lvl="1" eaLnBrk="1" hangingPunct="1"/>
            <a:r>
              <a:rPr lang="en-US" dirty="0" err="1"/>
              <a:t>Depakote</a:t>
            </a:r>
            <a:r>
              <a:rPr lang="en-US" dirty="0"/>
              <a:t> (</a:t>
            </a:r>
            <a:r>
              <a:rPr lang="en-US" dirty="0" err="1"/>
              <a:t>valproic</a:t>
            </a:r>
            <a:r>
              <a:rPr lang="en-US" dirty="0"/>
              <a:t> acid)</a:t>
            </a:r>
          </a:p>
          <a:p>
            <a:pPr lvl="1" eaLnBrk="1" hangingPunct="1"/>
            <a:r>
              <a:rPr lang="en-US" dirty="0" err="1"/>
              <a:t>Lamictal</a:t>
            </a:r>
            <a:r>
              <a:rPr lang="en-US" dirty="0"/>
              <a:t> (</a:t>
            </a:r>
            <a:r>
              <a:rPr lang="en-US" dirty="0" err="1"/>
              <a:t>lamotrigine</a:t>
            </a:r>
            <a:r>
              <a:rPr lang="en-US" dirty="0"/>
              <a:t>)</a:t>
            </a:r>
          </a:p>
          <a:p>
            <a:pPr lvl="1" eaLnBrk="1" hangingPunct="1"/>
            <a:r>
              <a:rPr lang="en-US" dirty="0" err="1"/>
              <a:t>Tegretol</a:t>
            </a:r>
            <a:r>
              <a:rPr lang="en-US" dirty="0"/>
              <a:t> (</a:t>
            </a:r>
            <a:r>
              <a:rPr lang="en-US" dirty="0" err="1"/>
              <a:t>carbamazepine</a:t>
            </a:r>
            <a:r>
              <a:rPr lang="en-US" dirty="0"/>
              <a:t>)</a:t>
            </a:r>
          </a:p>
          <a:p>
            <a:pPr lvl="1" eaLnBrk="1" hangingPunct="1"/>
            <a:r>
              <a:rPr lang="en-US" dirty="0" err="1"/>
              <a:t>Topomax</a:t>
            </a:r>
            <a:r>
              <a:rPr lang="en-US" dirty="0"/>
              <a:t> (</a:t>
            </a:r>
            <a:r>
              <a:rPr lang="en-US" dirty="0" err="1"/>
              <a:t>topiramate</a:t>
            </a:r>
            <a:r>
              <a:rPr lang="en-US" dirty="0"/>
              <a:t>)?  </a:t>
            </a:r>
          </a:p>
          <a:p>
            <a:pPr lvl="1" eaLnBrk="1" hangingPunct="1"/>
            <a:r>
              <a:rPr lang="en-US" dirty="0" err="1"/>
              <a:t>Trileptal</a:t>
            </a:r>
            <a:r>
              <a:rPr lang="en-US" dirty="0"/>
              <a:t> (</a:t>
            </a:r>
            <a:r>
              <a:rPr lang="en-US" dirty="0" err="1"/>
              <a:t>oxcarbazepine</a:t>
            </a:r>
            <a:r>
              <a:rPr lang="en-US" dirty="0"/>
              <a:t>)?</a:t>
            </a:r>
          </a:p>
          <a:p>
            <a:pPr eaLnBrk="1" hangingPunct="1"/>
            <a:r>
              <a:rPr lang="en-US" b="1" dirty="0">
                <a:ea typeface="ＭＳ Ｐゴシック" pitchFamily="29" charset="-128"/>
                <a:cs typeface="ＭＳ Ｐゴシック" pitchFamily="29" charset="-128"/>
              </a:rPr>
              <a:t>FDA approval</a:t>
            </a:r>
          </a:p>
          <a:p>
            <a:pPr lvl="1" eaLnBrk="1" hangingPunct="1"/>
            <a:r>
              <a:rPr lang="en-US" dirty="0"/>
              <a:t>Lithium is FDA approved for adolescents with Bipolar Disorder (grandfathered)</a:t>
            </a:r>
          </a:p>
          <a:p>
            <a:pPr eaLnBrk="1" hangingPunct="1"/>
            <a:endParaRPr lang="en-US" dirty="0">
              <a:ea typeface="ＭＳ Ｐゴシック" pitchFamily="29" charset="-128"/>
              <a:cs typeface="ＭＳ Ｐゴシック" pitchFamily="29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>
                <a:ea typeface="ＭＳ Ｐゴシック" charset="-128"/>
                <a:cs typeface="ＭＳ Ｐゴシック" charset="-128"/>
              </a:rPr>
              <a:t>Mood </a:t>
            </a:r>
            <a:r>
              <a:rPr lang="en-US" b="1" u="sng" dirty="0" smtClean="0">
                <a:ea typeface="ＭＳ Ｐゴシック" charset="-128"/>
                <a:cs typeface="ＭＳ Ｐゴシック" charset="-128"/>
              </a:rPr>
              <a:t>Stabilizers in Youth</a:t>
            </a:r>
            <a:endParaRPr lang="en-US" b="1" u="sng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686800" cy="51054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>
                <a:ea typeface="ＭＳ Ｐゴシック" charset="-128"/>
                <a:cs typeface="ＭＳ Ｐゴシック" charset="-128"/>
              </a:rPr>
              <a:t>Conclusion</a:t>
            </a:r>
            <a:endParaRPr lang="en-US" b="1" dirty="0" smtClean="0">
              <a:ea typeface="ＭＳ Ｐゴシック" charset="-128"/>
              <a:cs typeface="ＭＳ Ｐゴシック" charset="-128"/>
            </a:endParaRPr>
          </a:p>
          <a:p>
            <a:pPr lvl="1" eaLnBrk="1" hangingPunct="1"/>
            <a:r>
              <a:rPr lang="en-US" dirty="0" smtClean="0"/>
              <a:t>Lithium &amp; </a:t>
            </a:r>
            <a:r>
              <a:rPr lang="en-US" dirty="0" err="1" smtClean="0"/>
              <a:t>valproate</a:t>
            </a:r>
            <a:r>
              <a:rPr lang="en-US" dirty="0" smtClean="0"/>
              <a:t> show, at best, modest effect and poor tolerability in </a:t>
            </a:r>
            <a:r>
              <a:rPr lang="en-US" b="1" dirty="0" smtClean="0"/>
              <a:t>acute mania </a:t>
            </a:r>
            <a:r>
              <a:rPr lang="en-US" sz="1600" dirty="0" smtClean="0"/>
              <a:t>(Liu, JAACAP, 8/11)</a:t>
            </a:r>
          </a:p>
          <a:p>
            <a:pPr lvl="1" eaLnBrk="1" hangingPunct="1"/>
            <a:r>
              <a:rPr lang="en-US" dirty="0"/>
              <a:t>Mostly based on open trials &amp; clinical </a:t>
            </a:r>
            <a:r>
              <a:rPr lang="en-US" dirty="0" smtClean="0"/>
              <a:t>experience, though lithium effective in DBPC study </a:t>
            </a:r>
            <a:r>
              <a:rPr lang="en-US" sz="1600" dirty="0" smtClean="0"/>
              <a:t>(</a:t>
            </a:r>
            <a:r>
              <a:rPr lang="en-US" sz="1600" dirty="0" err="1" smtClean="0"/>
              <a:t>Findling</a:t>
            </a:r>
            <a:r>
              <a:rPr lang="en-US" sz="1600" dirty="0" smtClean="0"/>
              <a:t>, Pediatrics,‘15)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Overall effect size ~0.24 </a:t>
            </a:r>
            <a:r>
              <a:rPr lang="en-US" sz="2000" dirty="0" smtClean="0"/>
              <a:t>(</a:t>
            </a:r>
            <a:r>
              <a:rPr lang="en-US" sz="2000" dirty="0" err="1" smtClean="0"/>
              <a:t>Correll</a:t>
            </a:r>
            <a:r>
              <a:rPr lang="en-US" sz="2000" dirty="0" smtClean="0"/>
              <a:t>, 2010)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Effect size of atypical antipsychotics ~0.65</a:t>
            </a:r>
          </a:p>
          <a:p>
            <a:pPr lvl="1" eaLnBrk="1" hangingPunct="1"/>
            <a:r>
              <a:rPr lang="en-US" dirty="0" smtClean="0"/>
              <a:t>Most </a:t>
            </a:r>
            <a:r>
              <a:rPr lang="en-US" dirty="0"/>
              <a:t>need </a:t>
            </a:r>
            <a:r>
              <a:rPr lang="en-US" b="1" dirty="0"/>
              <a:t>combination of </a:t>
            </a:r>
            <a:r>
              <a:rPr lang="en-US" b="1" dirty="0" smtClean="0"/>
              <a:t>medicines</a:t>
            </a:r>
          </a:p>
          <a:p>
            <a:pPr lvl="2"/>
            <a:r>
              <a:rPr lang="en-US" dirty="0" smtClean="0">
                <a:ea typeface="ＭＳ Ｐゴシック" charset="-128"/>
              </a:rPr>
              <a:t>2 mood stabilizers or mood stabilizer </a:t>
            </a:r>
            <a:r>
              <a:rPr lang="en-US" dirty="0" err="1" smtClean="0">
                <a:ea typeface="ＭＳ Ｐゴシック" charset="-128"/>
              </a:rPr>
              <a:t>w</a:t>
            </a:r>
            <a:r>
              <a:rPr lang="en-US" dirty="0" smtClean="0">
                <a:ea typeface="ＭＳ Ｐゴシック" charset="-128"/>
              </a:rPr>
              <a:t>/ SGA</a:t>
            </a:r>
            <a:endParaRPr lang="en-US" b="1" dirty="0" smtClean="0"/>
          </a:p>
          <a:p>
            <a:pPr lvl="1" eaLnBrk="1" hangingPunct="1"/>
            <a:r>
              <a:rPr lang="en-US" dirty="0" smtClean="0"/>
              <a:t>Other mood stabilizers used w/o significant proof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Lithium </a:t>
            </a:r>
            <a:r>
              <a:rPr lang="en-US" sz="4000" b="1" u="sng" dirty="0" smtClean="0">
                <a:solidFill>
                  <a:srgbClr val="FF0000"/>
                </a:solidFill>
              </a:rPr>
              <a:t>&amp; the need for a reliable patient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rmAutofit/>
          </a:bodyPr>
          <a:lstStyle/>
          <a:p>
            <a:r>
              <a:rPr lang="en-US" b="1" dirty="0" smtClean="0"/>
              <a:t>Use</a:t>
            </a:r>
          </a:p>
          <a:p>
            <a:pPr lvl="1"/>
            <a:r>
              <a:rPr lang="en-US" dirty="0" smtClean="0"/>
              <a:t>Onset of action ~7-14 days, </a:t>
            </a:r>
            <a:r>
              <a:rPr lang="en-US" dirty="0" err="1" smtClean="0"/>
              <a:t>poss’y</a:t>
            </a:r>
            <a:r>
              <a:rPr lang="en-US" dirty="0" smtClean="0"/>
              <a:t> 6-8 wks</a:t>
            </a:r>
          </a:p>
          <a:p>
            <a:pPr lvl="1"/>
            <a:r>
              <a:rPr lang="en-US" dirty="0" smtClean="0"/>
              <a:t>find dose by serum level</a:t>
            </a:r>
            <a:endParaRPr lang="en-US" b="1" dirty="0" smtClean="0">
              <a:ea typeface="ＭＳ Ｐゴシック" pitchFamily="29" charset="-128"/>
              <a:cs typeface="ＭＳ Ｐゴシック" pitchFamily="29" charset="-128"/>
            </a:endParaRPr>
          </a:p>
          <a:p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Side Effects</a:t>
            </a:r>
          </a:p>
          <a:p>
            <a:pPr lvl="1"/>
            <a:r>
              <a:rPr lang="en-US" dirty="0" err="1" smtClean="0"/>
              <a:t>xs</a:t>
            </a:r>
            <a:r>
              <a:rPr lang="en-US" dirty="0" smtClean="0"/>
              <a:t> </a:t>
            </a:r>
            <a:r>
              <a:rPr lang="en-US" dirty="0" err="1" smtClean="0"/>
              <a:t>drink’g</a:t>
            </a:r>
            <a:r>
              <a:rPr lang="en-US" dirty="0" smtClean="0"/>
              <a:t>, </a:t>
            </a:r>
            <a:r>
              <a:rPr lang="en-US" dirty="0" err="1" smtClean="0"/>
              <a:t>urinat’g</a:t>
            </a:r>
            <a:r>
              <a:rPr lang="en-US" dirty="0" smtClean="0"/>
              <a:t>, diarrhea, tremor, acne, wt gain</a:t>
            </a:r>
          </a:p>
          <a:p>
            <a:pPr lvl="1"/>
            <a:r>
              <a:rPr lang="en-US" dirty="0" smtClean="0"/>
              <a:t>Lithium blocks release of thyroid hormone</a:t>
            </a:r>
          </a:p>
          <a:p>
            <a:pPr lvl="2"/>
            <a:r>
              <a:rPr lang="en-US" dirty="0" smtClean="0">
                <a:ea typeface="ＭＳ Ｐゴシック" pitchFamily="29" charset="-128"/>
              </a:rPr>
              <a:t>After 1 yr, ~10% of adult females become hypothyroid</a:t>
            </a:r>
          </a:p>
          <a:p>
            <a:pPr lvl="1"/>
            <a:r>
              <a:rPr lang="en-US" dirty="0" smtClean="0"/>
              <a:t>Monitor thyroid &amp; kidney function</a:t>
            </a:r>
          </a:p>
          <a:p>
            <a:pPr lvl="1"/>
            <a:r>
              <a:rPr lang="en-US" dirty="0" smtClean="0"/>
              <a:t>Easily Li toxic, if </a:t>
            </a:r>
            <a:r>
              <a:rPr lang="en-US" dirty="0" err="1" smtClean="0"/>
              <a:t>xs</a:t>
            </a:r>
            <a:r>
              <a:rPr lang="en-US" dirty="0" smtClean="0"/>
              <a:t> salt intake. </a:t>
            </a:r>
            <a:r>
              <a:rPr lang="en-US" b="1" dirty="0" smtClean="0"/>
              <a:t>Monitor salt intake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Effect on fetus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err="1" smtClean="0">
                <a:ea typeface="ＭＳ Ｐゴシック" pitchFamily="29" charset="-128"/>
                <a:cs typeface="ＭＳ Ｐゴシック" pitchFamily="29" charset="-128"/>
              </a:rPr>
              <a:t>Valproic</a:t>
            </a:r>
            <a:r>
              <a:rPr lang="en-US" b="1" u="sng" dirty="0" smtClean="0">
                <a:ea typeface="ＭＳ Ｐゴシック" pitchFamily="29" charset="-128"/>
                <a:cs typeface="ＭＳ Ｐゴシック" pitchFamily="29" charset="-128"/>
              </a:rPr>
              <a:t> Acid</a:t>
            </a:r>
            <a:endParaRPr lang="en-US" b="1" u="sng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763000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Use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Monitor blood levels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Side Effects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Drowsiness, dizziness, hair thinning, </a:t>
            </a:r>
            <a:r>
              <a:rPr lang="en-US" dirty="0" err="1" smtClean="0"/>
              <a:t>naus</a:t>
            </a:r>
            <a:r>
              <a:rPr lang="en-US" dirty="0" smtClean="0"/>
              <a:t>, </a:t>
            </a:r>
            <a:r>
              <a:rPr lang="en-US" dirty="0" err="1" smtClean="0"/>
              <a:t>incr’d</a:t>
            </a:r>
            <a:r>
              <a:rPr lang="en-US" dirty="0" smtClean="0"/>
              <a:t> wt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Polycystic Ovary Syndrome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ea typeface="ＭＳ Ｐゴシック" pitchFamily="29" charset="-128"/>
              </a:rPr>
              <a:t>Obesity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ea typeface="ＭＳ Ｐゴシック" pitchFamily="29" charset="-128"/>
              </a:rPr>
              <a:t>Menstrual problems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ea typeface="ＭＳ Ｐゴシック" pitchFamily="29" charset="-128"/>
              </a:rPr>
              <a:t>Hair growth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ea typeface="ＭＳ Ｐゴシック" pitchFamily="29" charset="-128"/>
              </a:rPr>
              <a:t>Acne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ea typeface="ＭＳ Ｐゴシック" pitchFamily="29" charset="-128"/>
              </a:rPr>
              <a:t>Possibly polycystic ovaries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Rare:  pancreatitis, liver </a:t>
            </a:r>
            <a:r>
              <a:rPr lang="en-US" dirty="0" smtClean="0"/>
              <a:t>dysfunction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>
              <a:ea typeface="ＭＳ Ｐゴシック" pitchFamily="29" charset="-128"/>
              <a:cs typeface="ＭＳ Ｐゴシック" pitchFamily="29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>
                <a:ea typeface="ＭＳ Ｐゴシック" pitchFamily="29" charset="-128"/>
                <a:cs typeface="ＭＳ Ｐゴシック" pitchFamily="29" charset="-128"/>
              </a:rPr>
              <a:t>Benzodiazepines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Xanax</a:t>
            </a:r>
            <a:r>
              <a:rPr lang="en-US" dirty="0"/>
              <a:t> (</a:t>
            </a:r>
            <a:r>
              <a:rPr lang="en-US" dirty="0" err="1"/>
              <a:t>alprazolam</a:t>
            </a:r>
            <a:r>
              <a:rPr lang="en-US" dirty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Klonopin</a:t>
            </a:r>
            <a:r>
              <a:rPr lang="en-US" dirty="0"/>
              <a:t> (</a:t>
            </a:r>
            <a:r>
              <a:rPr lang="en-US" dirty="0" err="1"/>
              <a:t>clonazepam</a:t>
            </a:r>
            <a:r>
              <a:rPr lang="en-US" dirty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Ativan</a:t>
            </a:r>
            <a:r>
              <a:rPr lang="en-US" dirty="0"/>
              <a:t> (</a:t>
            </a:r>
            <a:r>
              <a:rPr lang="en-US" dirty="0" err="1"/>
              <a:t>lorazepam</a:t>
            </a:r>
            <a:r>
              <a:rPr lang="en-US" dirty="0"/>
              <a:t>)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Not FDA approved for use in childhood anxiety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Effect</a:t>
            </a:r>
            <a:endParaRPr lang="en-US" dirty="0">
              <a:ea typeface="ＭＳ Ｐゴシック" pitchFamily="29" charset="-128"/>
              <a:cs typeface="ＭＳ Ｐゴシック" pitchFamily="29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Decreases anxiety quickly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Used</a:t>
            </a:r>
            <a:endParaRPr lang="en-US" dirty="0">
              <a:ea typeface="ＭＳ Ｐゴシック" pitchFamily="29" charset="-128"/>
              <a:cs typeface="ＭＳ Ｐゴシック" pitchFamily="29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When starting </a:t>
            </a:r>
            <a:r>
              <a:rPr lang="en-US" dirty="0" err="1"/>
              <a:t>SSRI’s</a:t>
            </a:r>
            <a:r>
              <a:rPr lang="en-US" dirty="0"/>
              <a:t> (which take longer to work)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Acute anxiety (</a:t>
            </a:r>
            <a:r>
              <a:rPr lang="en-US" dirty="0" err="1"/>
              <a:t>ie</a:t>
            </a:r>
            <a:r>
              <a:rPr lang="en-US" dirty="0"/>
              <a:t>-plane phobia)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>
                <a:ea typeface="ＭＳ Ｐゴシック" pitchFamily="29" charset="-128"/>
                <a:cs typeface="ＭＳ Ｐゴシック" pitchFamily="29" charset="-128"/>
              </a:rPr>
              <a:t>Side Effects of Benzodiazepines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Sedation-beware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of teens and driving</a:t>
            </a:r>
          </a:p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Paradoxical activation</a:t>
            </a:r>
          </a:p>
          <a:p>
            <a:pPr eaLnBrk="1" hangingPunct="1"/>
            <a:r>
              <a:rPr lang="en-US" dirty="0" err="1">
                <a:ea typeface="ＭＳ Ｐゴシック" pitchFamily="29" charset="-128"/>
                <a:cs typeface="ＭＳ Ｐゴシック" pitchFamily="29" charset="-128"/>
              </a:rPr>
              <a:t>Anterograde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 amnesia</a:t>
            </a:r>
          </a:p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Possible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tolerance</a:t>
            </a:r>
          </a:p>
          <a:p>
            <a:pPr eaLnBrk="1" hangingPunct="1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Abuse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by patient (or peers)</a:t>
            </a:r>
            <a:endParaRPr lang="en-US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Decreased motivation for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exposure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therapy</a:t>
            </a:r>
          </a:p>
          <a:p>
            <a:pPr eaLnBrk="1" hangingPunct="1"/>
            <a:endParaRPr lang="en-US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638E-E6FC-E246-AEA8-F95D902E16D2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>
                <a:ea typeface="ＭＳ Ｐゴシック" pitchFamily="29" charset="-128"/>
                <a:cs typeface="ＭＳ Ｐゴシック" pitchFamily="29" charset="-128"/>
              </a:rPr>
              <a:t>Sleep medicines for Children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Start </a:t>
            </a:r>
            <a:r>
              <a:rPr lang="en-US" dirty="0" err="1" smtClean="0">
                <a:ea typeface="ＭＳ Ｐゴシック" pitchFamily="29" charset="-128"/>
                <a:cs typeface="ＭＳ Ｐゴシック" pitchFamily="29" charset="-128"/>
              </a:rPr>
              <a:t>w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/ </a:t>
            </a:r>
            <a:r>
              <a:rPr lang="en-US" b="1" dirty="0" err="1" smtClean="0">
                <a:ea typeface="ＭＳ Ｐゴシック" pitchFamily="29" charset="-128"/>
                <a:cs typeface="ＭＳ Ｐゴシック" pitchFamily="29" charset="-128"/>
              </a:rPr>
              <a:t>behav’l</a:t>
            </a:r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 intervention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&amp; good sleep hygiene</a:t>
            </a:r>
          </a:p>
          <a:p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~50% of </a:t>
            </a:r>
            <a:r>
              <a:rPr lang="en-US" dirty="0" err="1" smtClean="0">
                <a:ea typeface="ＭＳ Ｐゴシック" pitchFamily="29" charset="-128"/>
                <a:cs typeface="ＭＳ Ｐゴシック" pitchFamily="29" charset="-128"/>
              </a:rPr>
              <a:t>adols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 </a:t>
            </a:r>
            <a:r>
              <a:rPr lang="en-US" dirty="0" err="1" smtClean="0">
                <a:ea typeface="ＭＳ Ｐゴシック" pitchFamily="29" charset="-128"/>
                <a:cs typeface="ＭＳ Ｐゴシック" pitchFamily="29" charset="-128"/>
              </a:rPr>
              <a:t>w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/ primary insomnia have </a:t>
            </a:r>
            <a:r>
              <a:rPr lang="en-US" b="1" dirty="0" err="1" smtClean="0">
                <a:ea typeface="ＭＳ Ｐゴシック" pitchFamily="29" charset="-128"/>
                <a:cs typeface="ＭＳ Ｐゴシック" pitchFamily="29" charset="-128"/>
              </a:rPr>
              <a:t>comorbid</a:t>
            </a:r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 psych disorder. 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Treat it.</a:t>
            </a:r>
            <a:endParaRPr lang="en-US" dirty="0" smtClean="0">
              <a:solidFill>
                <a:srgbClr val="FF0000"/>
              </a:solidFill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Some Meds: </a:t>
            </a:r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None FDA </a:t>
            </a:r>
            <a:r>
              <a:rPr lang="en-US" b="1" dirty="0" err="1" smtClean="0">
                <a:ea typeface="ＭＳ Ｐゴシック" pitchFamily="29" charset="-128"/>
                <a:cs typeface="ＭＳ Ｐゴシック" pitchFamily="29" charset="-128"/>
              </a:rPr>
              <a:t>approv’d</a:t>
            </a:r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 for youth </a:t>
            </a:r>
            <a:r>
              <a:rPr lang="en-US" b="1" dirty="0" err="1" smtClean="0">
                <a:ea typeface="ＭＳ Ｐゴシック" pitchFamily="29" charset="-128"/>
                <a:cs typeface="ＭＳ Ｐゴシック" pitchFamily="29" charset="-128"/>
              </a:rPr>
              <a:t>w</a:t>
            </a:r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/insomnia</a:t>
            </a:r>
          </a:p>
          <a:p>
            <a:pPr lvl="1" eaLnBrk="1" hangingPunct="1"/>
            <a:r>
              <a:rPr lang="en-US" dirty="0"/>
              <a:t>Antihistamines (</a:t>
            </a:r>
            <a:r>
              <a:rPr lang="en-US" dirty="0" err="1"/>
              <a:t>ie</a:t>
            </a:r>
            <a:r>
              <a:rPr lang="en-US" dirty="0"/>
              <a:t>-OTC Benadryl)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clonidine</a:t>
            </a:r>
            <a:r>
              <a:rPr lang="en-US" dirty="0" smtClean="0"/>
              <a:t> </a:t>
            </a:r>
            <a:r>
              <a:rPr lang="en-US" dirty="0"/>
              <a:t>&amp;</a:t>
            </a:r>
            <a:r>
              <a:rPr lang="en-US" dirty="0" smtClean="0"/>
              <a:t> </a:t>
            </a:r>
            <a:r>
              <a:rPr lang="en-US" dirty="0" err="1" smtClean="0"/>
              <a:t>guanfacine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trazodone</a:t>
            </a:r>
            <a:endParaRPr lang="en-US" dirty="0" smtClean="0"/>
          </a:p>
          <a:p>
            <a:pPr lvl="1" eaLnBrk="1" hangingPunct="1"/>
            <a:r>
              <a:rPr lang="en-US" dirty="0" err="1"/>
              <a:t>Tricyclic</a:t>
            </a:r>
            <a:r>
              <a:rPr lang="en-US" dirty="0"/>
              <a:t> antidepressants (</a:t>
            </a:r>
            <a:r>
              <a:rPr lang="en-US" dirty="0" err="1"/>
              <a:t>ie</a:t>
            </a:r>
            <a:r>
              <a:rPr lang="en-US" dirty="0" err="1" smtClean="0"/>
              <a:t>-imipramine</a:t>
            </a:r>
            <a:r>
              <a:rPr lang="en-US" dirty="0" smtClean="0"/>
              <a:t>, </a:t>
            </a:r>
            <a:r>
              <a:rPr lang="en-US" dirty="0" err="1" smtClean="0"/>
              <a:t>amitryptyline</a:t>
            </a:r>
            <a:r>
              <a:rPr lang="en-US" dirty="0" smtClean="0"/>
              <a:t>)</a:t>
            </a:r>
            <a:endParaRPr lang="en-US" dirty="0"/>
          </a:p>
          <a:p>
            <a:pPr lvl="1" eaLnBrk="1" hangingPunct="1"/>
            <a:r>
              <a:rPr lang="en-US" dirty="0" err="1"/>
              <a:t>Antianxiety</a:t>
            </a:r>
            <a:r>
              <a:rPr lang="en-US" dirty="0"/>
              <a:t> medicines (</a:t>
            </a:r>
            <a:r>
              <a:rPr lang="en-US" dirty="0" err="1"/>
              <a:t>ie</a:t>
            </a:r>
            <a:r>
              <a:rPr lang="en-US" dirty="0" err="1" smtClean="0"/>
              <a:t>-lorazepam</a:t>
            </a:r>
            <a:r>
              <a:rPr lang="en-US" dirty="0" smtClean="0"/>
              <a:t>, </a:t>
            </a:r>
            <a:r>
              <a:rPr lang="en-US" dirty="0" err="1" smtClean="0"/>
              <a:t>clonazepam</a:t>
            </a:r>
            <a:r>
              <a:rPr lang="en-US" dirty="0" smtClean="0"/>
              <a:t>)</a:t>
            </a:r>
            <a:endParaRPr lang="en-US" dirty="0"/>
          </a:p>
          <a:p>
            <a:pPr lvl="1" eaLnBrk="1" hangingPunct="1"/>
            <a:r>
              <a:rPr lang="en-US" dirty="0"/>
              <a:t>Antipsychotics (</a:t>
            </a:r>
            <a:r>
              <a:rPr lang="en-US" dirty="0" err="1"/>
              <a:t>ie</a:t>
            </a:r>
            <a:r>
              <a:rPr lang="en-US" dirty="0" err="1" smtClean="0"/>
              <a:t>-quetiapine</a:t>
            </a:r>
            <a:r>
              <a:rPr lang="en-US" dirty="0" smtClean="0"/>
              <a:t>)</a:t>
            </a:r>
            <a:endParaRPr lang="en-US" dirty="0"/>
          </a:p>
          <a:p>
            <a:pPr lvl="1" eaLnBrk="1" hangingPunct="1"/>
            <a:r>
              <a:rPr lang="en-US" dirty="0"/>
              <a:t>Adult sleep medicines (</a:t>
            </a:r>
            <a:r>
              <a:rPr lang="en-US" dirty="0" err="1"/>
              <a:t>ie</a:t>
            </a:r>
            <a:r>
              <a:rPr lang="en-US" dirty="0" err="1" smtClean="0"/>
              <a:t>-zolpidem</a:t>
            </a:r>
            <a:r>
              <a:rPr lang="en-US" dirty="0" smtClean="0"/>
              <a:t>)</a:t>
            </a:r>
            <a:endParaRPr lang="en-US" dirty="0"/>
          </a:p>
          <a:p>
            <a:pPr lvl="1" eaLnBrk="1" hangingPunct="1"/>
            <a:r>
              <a:rPr lang="en-US" dirty="0"/>
              <a:t>Melatonin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955738"/>
          </a:xfrm>
        </p:spPr>
        <p:txBody>
          <a:bodyPr/>
          <a:lstStyle/>
          <a:p>
            <a:r>
              <a:rPr lang="en-US" sz="3200" b="1" i="1" dirty="0" smtClean="0">
                <a:ea typeface="ＭＳ Ｐゴシック" pitchFamily="26" charset="-128"/>
                <a:cs typeface="ＭＳ Ｐゴシック" pitchFamily="26" charset="-128"/>
              </a:rPr>
              <a:t>“...a rose by any other name </a:t>
            </a:r>
            <a:br>
              <a:rPr lang="en-US" sz="3200" b="1" i="1" dirty="0" smtClean="0">
                <a:ea typeface="ＭＳ Ｐゴシック" pitchFamily="26" charset="-128"/>
                <a:cs typeface="ＭＳ Ｐゴシック" pitchFamily="26" charset="-128"/>
              </a:rPr>
            </a:br>
            <a:r>
              <a:rPr lang="en-US" sz="3200" b="1" i="1" dirty="0" smtClean="0">
                <a:ea typeface="ＭＳ Ｐゴシック" pitchFamily="26" charset="-128"/>
                <a:cs typeface="ＭＳ Ｐゴシック" pitchFamily="26" charset="-128"/>
              </a:rPr>
              <a:t>would smell as sweet”</a:t>
            </a:r>
            <a:r>
              <a:rPr lang="en-US" sz="3600" dirty="0" smtClean="0">
                <a:ea typeface="ＭＳ Ｐゴシック" pitchFamily="26" charset="-128"/>
                <a:cs typeface="ＭＳ Ｐゴシック" pitchFamily="26" charset="-128"/>
              </a:rPr>
              <a:t> </a:t>
            </a:r>
            <a:r>
              <a:rPr lang="en-US" sz="2400" dirty="0" smtClean="0">
                <a:ea typeface="ＭＳ Ｐゴシック" pitchFamily="26" charset="-128"/>
                <a:cs typeface="ＭＳ Ｐゴシック" pitchFamily="26" charset="-128"/>
              </a:rPr>
              <a:t>(Juliet, circa 1594)</a:t>
            </a:r>
            <a:endParaRPr lang="en-US" sz="2400" u="sng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4819"/>
            <a:ext cx="8229600" cy="4525963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Names </a:t>
            </a:r>
            <a:r>
              <a:rPr lang="en-US" b="1" u="sng" dirty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do not</a:t>
            </a:r>
            <a:r>
              <a:rPr lang="en-US" b="1" dirty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 limit a medicine’s function</a:t>
            </a:r>
          </a:p>
          <a:p>
            <a:pPr lvl="1" eaLnBrk="1" hangingPunct="1"/>
            <a:r>
              <a:rPr lang="en-US" dirty="0"/>
              <a:t>Antidepressants are used for anxiety</a:t>
            </a:r>
          </a:p>
          <a:p>
            <a:pPr lvl="1" eaLnBrk="1" hangingPunct="1"/>
            <a:r>
              <a:rPr lang="en-US" dirty="0"/>
              <a:t>Antipsychotics are used for explosive anger</a:t>
            </a:r>
          </a:p>
          <a:p>
            <a:pPr lvl="1" eaLnBrk="1" hangingPunct="1"/>
            <a:r>
              <a:rPr lang="en-US" dirty="0"/>
              <a:t>Mood stabilizers are used for Bipolar </a:t>
            </a:r>
            <a:r>
              <a:rPr lang="en-US" dirty="0" smtClean="0"/>
              <a:t>Disorder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>
                <a:ea typeface="ＭＳ Ｐゴシック" pitchFamily="29" charset="-128"/>
                <a:cs typeface="ＭＳ Ｐゴシック" pitchFamily="29" charset="-128"/>
              </a:rPr>
              <a:t>Caffeine Content</a:t>
            </a:r>
            <a:r>
              <a:rPr lang="en-US" b="1" dirty="0">
                <a:ea typeface="ＭＳ Ｐゴシック" pitchFamily="29" charset="-128"/>
                <a:cs typeface="ＭＳ Ｐゴシック" pitchFamily="29" charset="-128"/>
              </a:rPr>
              <a:t>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/>
            </a:r>
            <a:br>
              <a:rPr lang="en-US" dirty="0">
                <a:ea typeface="ＭＳ Ｐゴシック" pitchFamily="29" charset="-128"/>
                <a:cs typeface="ＭＳ Ｐゴシック" pitchFamily="29" charset="-128"/>
              </a:rPr>
            </a:br>
            <a:r>
              <a:rPr lang="en-US" sz="2000" dirty="0">
                <a:ea typeface="ＭＳ Ｐゴシック" pitchFamily="29" charset="-128"/>
                <a:cs typeface="ＭＳ Ｐゴシック" pitchFamily="29" charset="-128"/>
              </a:rPr>
              <a:t>(from J. Owens, ’</a:t>
            </a:r>
            <a:r>
              <a:rPr lang="en-US" sz="2000" dirty="0" smtClean="0">
                <a:ea typeface="ＭＳ Ｐゴシック" pitchFamily="29" charset="-128"/>
                <a:cs typeface="ＭＳ Ｐゴシック" pitchFamily="29" charset="-128"/>
              </a:rPr>
              <a:t>07 &amp; ‘10)</a:t>
            </a:r>
            <a:endParaRPr lang="en-US" sz="2000" u="sng" dirty="0">
              <a:ea typeface="ＭＳ Ｐゴシック" pitchFamily="29" charset="-128"/>
              <a:cs typeface="ＭＳ Ｐゴシック" pitchFamily="29" charset="-128"/>
            </a:endParaRPr>
          </a:p>
        </p:txBody>
      </p:sp>
      <p:graphicFrame>
        <p:nvGraphicFramePr>
          <p:cNvPr id="242691" name="Group 3"/>
          <p:cNvGraphicFramePr>
            <a:graphicFrameLocks noGrp="1"/>
          </p:cNvGraphicFramePr>
          <p:nvPr>
            <p:ph sz="half" idx="1"/>
          </p:nvPr>
        </p:nvGraphicFramePr>
        <p:xfrm>
          <a:off x="-274638" y="6340475"/>
          <a:ext cx="626110" cy="518159"/>
        </p:xfrm>
        <a:graphic>
          <a:graphicData uri="http://schemas.openxmlformats.org/drawingml/2006/table">
            <a:tbl>
              <a:tblPr/>
              <a:tblGrid>
                <a:gridCol w="208280"/>
                <a:gridCol w="208280"/>
                <a:gridCol w="209550"/>
              </a:tblGrid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2701" name="Group 13"/>
          <p:cNvGraphicFramePr>
            <a:graphicFrameLocks noGrp="1"/>
          </p:cNvGraphicFramePr>
          <p:nvPr>
            <p:ph sz="half" idx="2"/>
          </p:nvPr>
        </p:nvGraphicFramePr>
        <p:xfrm>
          <a:off x="1295400" y="1524000"/>
          <a:ext cx="7239000" cy="4846319"/>
        </p:xfrm>
        <a:graphic>
          <a:graphicData uri="http://schemas.openxmlformats.org/drawingml/2006/table">
            <a:tbl>
              <a:tblPr/>
              <a:tblGrid>
                <a:gridCol w="2413000"/>
                <a:gridCol w="2413000"/>
                <a:gridCol w="24130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Product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Serving 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   Caffeine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Colas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    12 oz.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  34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mountain dew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      8 oz.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     37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B&amp;J’s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coffee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i.c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      8 oz.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   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68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Red Bull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      8.3 oz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     80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Tea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      8 oz.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   15-50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Dunkin Donuts Coffee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      8 oz.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   ~100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Starbucks coffee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      8 oz.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  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180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No-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Doze (max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str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     1 tab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      200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638E-E6FC-E246-AEA8-F95D902E16D2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Polypharmacy</a:t>
            </a:r>
            <a:r>
              <a:rPr lang="en-US" b="1" u="sng" dirty="0" smtClean="0"/>
              <a:t>:  Is Less More?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Frequently used</a:t>
            </a:r>
          </a:p>
          <a:p>
            <a:r>
              <a:rPr lang="en-US" dirty="0" smtClean="0"/>
              <a:t>Infrequently studied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FDA approved: </a:t>
            </a:r>
          </a:p>
          <a:p>
            <a:pPr marL="742950" lvl="2" indent="-342900"/>
            <a:r>
              <a:rPr lang="en-US" dirty="0" smtClean="0"/>
              <a:t>stimulant &amp; XR alpha agonist</a:t>
            </a:r>
          </a:p>
          <a:p>
            <a:pPr marL="742950" lvl="2" indent="-342900"/>
            <a:r>
              <a:rPr lang="en-US" dirty="0" err="1" smtClean="0">
                <a:solidFill>
                  <a:srgbClr val="000000"/>
                </a:solidFill>
              </a:rPr>
              <a:t>Fluoxetine/olanzapine</a:t>
            </a:r>
            <a:r>
              <a:rPr lang="en-US" dirty="0" smtClean="0">
                <a:solidFill>
                  <a:srgbClr val="000000"/>
                </a:solidFill>
              </a:rPr>
              <a:t> combo med for bipolar </a:t>
            </a:r>
            <a:r>
              <a:rPr lang="en-US" dirty="0" err="1" smtClean="0">
                <a:solidFill>
                  <a:srgbClr val="000000"/>
                </a:solidFill>
              </a:rPr>
              <a:t>dis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/>
              <a:t>Examples of non-FDA-approved combos</a:t>
            </a:r>
          </a:p>
          <a:p>
            <a:pPr lvl="1"/>
            <a:r>
              <a:rPr lang="en-US" dirty="0" smtClean="0"/>
              <a:t>Stimulants &amp; </a:t>
            </a:r>
            <a:r>
              <a:rPr lang="en-US" dirty="0" err="1" smtClean="0"/>
              <a:t>SSRIs</a:t>
            </a:r>
            <a:endParaRPr lang="en-US" dirty="0" smtClean="0"/>
          </a:p>
          <a:p>
            <a:pPr lvl="1"/>
            <a:r>
              <a:rPr lang="en-US" dirty="0" smtClean="0"/>
              <a:t>Stimulants &amp; </a:t>
            </a:r>
            <a:r>
              <a:rPr lang="en-US" dirty="0" err="1" smtClean="0"/>
              <a:t>risperidone</a:t>
            </a:r>
            <a:r>
              <a:rPr lang="en-US" dirty="0" smtClean="0"/>
              <a:t> </a:t>
            </a:r>
            <a:r>
              <a:rPr lang="en-US" sz="1600" dirty="0" smtClean="0"/>
              <a:t>(</a:t>
            </a:r>
            <a:r>
              <a:rPr lang="en-US" sz="1600" dirty="0" err="1" smtClean="0"/>
              <a:t>Aman</a:t>
            </a:r>
            <a:r>
              <a:rPr lang="en-US" sz="1600" dirty="0" smtClean="0"/>
              <a:t>, JAACAP, ’14)</a:t>
            </a:r>
          </a:p>
          <a:p>
            <a:pPr lvl="2"/>
            <a:r>
              <a:rPr lang="en-US" dirty="0" err="1" smtClean="0"/>
              <a:t>Risperidone</a:t>
            </a:r>
            <a:r>
              <a:rPr lang="en-US" dirty="0" smtClean="0"/>
              <a:t> added modest benefit to baseline stimulant </a:t>
            </a:r>
            <a:r>
              <a:rPr lang="en-US" b="1" dirty="0" err="1" smtClean="0"/>
              <a:t>fpr</a:t>
            </a:r>
            <a:r>
              <a:rPr lang="en-US" b="1" dirty="0" smtClean="0"/>
              <a:t> severe aggression if ODD or conduct disorder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Over The </a:t>
            </a:r>
            <a:r>
              <a:rPr lang="en-US" b="1" u="sng" smtClean="0"/>
              <a:t>Counter Effects?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92" y="1600200"/>
            <a:ext cx="8923108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Tx</a:t>
            </a:r>
            <a:r>
              <a:rPr lang="en-US" dirty="0" smtClean="0"/>
              <a:t> of Cannabis Dependence</a:t>
            </a:r>
            <a:endParaRPr lang="en-US" sz="1600" dirty="0" smtClean="0"/>
          </a:p>
          <a:p>
            <a:pPr lvl="1"/>
            <a:r>
              <a:rPr lang="en-US" dirty="0" smtClean="0"/>
              <a:t>DBPC of </a:t>
            </a:r>
            <a:r>
              <a:rPr lang="en-US" b="1" dirty="0" smtClean="0"/>
              <a:t>N-</a:t>
            </a:r>
            <a:r>
              <a:rPr lang="en-US" b="1" dirty="0" err="1" smtClean="0"/>
              <a:t>acetylcysteine</a:t>
            </a:r>
            <a:r>
              <a:rPr lang="en-US" dirty="0" smtClean="0"/>
              <a:t>: fewer dirty urine screens </a:t>
            </a:r>
            <a:r>
              <a:rPr lang="en-US" sz="1730" dirty="0" smtClean="0"/>
              <a:t>(Gray, ‘12)</a:t>
            </a:r>
          </a:p>
          <a:p>
            <a:r>
              <a:rPr lang="en-US" dirty="0" err="1" smtClean="0"/>
              <a:t>Tx</a:t>
            </a:r>
            <a:r>
              <a:rPr lang="en-US" dirty="0" smtClean="0"/>
              <a:t> of ADHD</a:t>
            </a:r>
          </a:p>
          <a:p>
            <a:pPr lvl="1"/>
            <a:r>
              <a:rPr lang="en-US" b="1" dirty="0" smtClean="0"/>
              <a:t>Omega-3</a:t>
            </a:r>
            <a:r>
              <a:rPr lang="en-US" dirty="0" smtClean="0"/>
              <a:t> </a:t>
            </a:r>
            <a:r>
              <a:rPr lang="en-US" u="sng" dirty="0" smtClean="0"/>
              <a:t>modestly</a:t>
            </a:r>
            <a:r>
              <a:rPr lang="en-US" dirty="0" smtClean="0"/>
              <a:t> effective </a:t>
            </a:r>
            <a:r>
              <a:rPr lang="en-US" sz="1600" dirty="0" smtClean="0"/>
              <a:t>(Block &amp; </a:t>
            </a:r>
            <a:r>
              <a:rPr lang="en-US" sz="1600" dirty="0" err="1" smtClean="0"/>
              <a:t>Qawasmi</a:t>
            </a:r>
            <a:r>
              <a:rPr lang="en-US" sz="1600" dirty="0" smtClean="0"/>
              <a:t>, ‘11)</a:t>
            </a:r>
          </a:p>
          <a:p>
            <a:pPr lvl="1"/>
            <a:r>
              <a:rPr lang="en-US" b="1" dirty="0" smtClean="0"/>
              <a:t>Food color</a:t>
            </a:r>
            <a:r>
              <a:rPr lang="en-US" dirty="0" smtClean="0"/>
              <a:t> restriction decreased ADHD </a:t>
            </a:r>
            <a:r>
              <a:rPr lang="en-US" dirty="0" err="1" smtClean="0"/>
              <a:t>Sxs</a:t>
            </a:r>
            <a:r>
              <a:rPr lang="en-US" dirty="0" smtClean="0"/>
              <a:t> in ~8% </a:t>
            </a:r>
            <a:r>
              <a:rPr lang="en-US" sz="1600" dirty="0" smtClean="0"/>
              <a:t>(</a:t>
            </a:r>
            <a:r>
              <a:rPr lang="en-US" sz="1600" dirty="0" err="1" smtClean="0"/>
              <a:t>Nigg</a:t>
            </a:r>
            <a:r>
              <a:rPr lang="en-US" sz="1600" dirty="0" smtClean="0"/>
              <a:t>, ‘12)</a:t>
            </a:r>
          </a:p>
          <a:p>
            <a:pPr lvl="1"/>
            <a:r>
              <a:rPr lang="en-US" dirty="0" smtClean="0"/>
              <a:t>Add </a:t>
            </a:r>
            <a:r>
              <a:rPr lang="en-US" b="1" dirty="0" smtClean="0"/>
              <a:t>Zinc or Iron</a:t>
            </a:r>
            <a:r>
              <a:rPr lang="en-US" dirty="0" smtClean="0"/>
              <a:t>??-used in NE &amp; DA production </a:t>
            </a:r>
            <a:r>
              <a:rPr lang="en-US" sz="1730" dirty="0" smtClean="0"/>
              <a:t>(</a:t>
            </a:r>
            <a:r>
              <a:rPr lang="en-US" sz="1730" dirty="0" err="1" smtClean="0"/>
              <a:t>Scassellati</a:t>
            </a:r>
            <a:r>
              <a:rPr lang="en-US" sz="1730" dirty="0" smtClean="0"/>
              <a:t>, </a:t>
            </a:r>
            <a:r>
              <a:rPr lang="en-US" sz="1400" dirty="0" smtClean="0"/>
              <a:t>‘12)</a:t>
            </a:r>
            <a:endParaRPr lang="en-US" dirty="0" smtClean="0"/>
          </a:p>
          <a:p>
            <a:r>
              <a:rPr lang="en-US" dirty="0" smtClean="0"/>
              <a:t>Prevention of Psychosis?-</a:t>
            </a:r>
            <a:r>
              <a:rPr lang="en-US" dirty="0" smtClean="0">
                <a:solidFill>
                  <a:srgbClr val="000000"/>
                </a:solidFill>
              </a:rPr>
              <a:t>Probably NOT!</a:t>
            </a:r>
            <a:r>
              <a:rPr lang="en-US" sz="1412" dirty="0" smtClean="0">
                <a:solidFill>
                  <a:srgbClr val="000000"/>
                </a:solidFill>
              </a:rPr>
              <a:t>   (</a:t>
            </a:r>
            <a:r>
              <a:rPr lang="en-US" sz="1412" dirty="0" err="1" smtClean="0">
                <a:solidFill>
                  <a:srgbClr val="000000"/>
                </a:solidFill>
              </a:rPr>
              <a:t>JAMAPsych</a:t>
            </a:r>
            <a:r>
              <a:rPr lang="en-US" sz="1412" dirty="0" smtClean="0">
                <a:solidFill>
                  <a:srgbClr val="000000"/>
                </a:solidFill>
              </a:rPr>
              <a:t> 1/17)</a:t>
            </a:r>
          </a:p>
          <a:p>
            <a:pPr lvl="1"/>
            <a:r>
              <a:rPr lang="en-US" b="1" dirty="0" smtClean="0"/>
              <a:t>Omega-3</a:t>
            </a:r>
            <a:r>
              <a:rPr lang="en-US" dirty="0" smtClean="0"/>
              <a:t> might prevent psychosis in hi-risk pts </a:t>
            </a:r>
            <a:r>
              <a:rPr lang="en-US" sz="1730" dirty="0" smtClean="0"/>
              <a:t>(</a:t>
            </a:r>
            <a:r>
              <a:rPr lang="en-US" sz="1730" dirty="0" err="1" smtClean="0"/>
              <a:t>Amminger</a:t>
            </a:r>
            <a:r>
              <a:rPr lang="en-US" sz="1730" dirty="0" smtClean="0"/>
              <a:t>, ‘10)</a:t>
            </a:r>
          </a:p>
          <a:p>
            <a:r>
              <a:rPr lang="en-US" dirty="0" err="1" smtClean="0"/>
              <a:t>Trichotillomania</a:t>
            </a:r>
            <a:r>
              <a:rPr lang="en-US" dirty="0" smtClean="0"/>
              <a:t> &amp; Skin Picking</a:t>
            </a:r>
          </a:p>
          <a:p>
            <a:pPr lvl="1"/>
            <a:r>
              <a:rPr lang="en-US" b="1" dirty="0" smtClean="0"/>
              <a:t>N-</a:t>
            </a:r>
            <a:r>
              <a:rPr lang="en-US" b="1" dirty="0" err="1" smtClean="0"/>
              <a:t>acetylcysteine</a:t>
            </a:r>
            <a:r>
              <a:rPr lang="en-US" dirty="0" smtClean="0"/>
              <a:t>: affects </a:t>
            </a:r>
            <a:r>
              <a:rPr lang="en-US" dirty="0" err="1" smtClean="0"/>
              <a:t>gluatamate</a:t>
            </a:r>
            <a:r>
              <a:rPr lang="en-US" dirty="0" smtClean="0"/>
              <a:t> in adults </a:t>
            </a:r>
            <a:r>
              <a:rPr lang="en-US" sz="1600" dirty="0" smtClean="0"/>
              <a:t>(Grant, ‘09) (Grant, ‘16)</a:t>
            </a:r>
          </a:p>
          <a:p>
            <a:r>
              <a:rPr lang="en-US" dirty="0" err="1" smtClean="0"/>
              <a:t>Tx</a:t>
            </a:r>
            <a:r>
              <a:rPr lang="en-US" dirty="0" smtClean="0"/>
              <a:t> of Sleep Problems</a:t>
            </a:r>
          </a:p>
          <a:p>
            <a:pPr lvl="1"/>
            <a:r>
              <a:rPr lang="en-US" b="1" dirty="0" smtClean="0"/>
              <a:t>Melatonin </a:t>
            </a:r>
            <a:r>
              <a:rPr lang="en-US" dirty="0" smtClean="0"/>
              <a:t>affects sleep phase &gt; sedating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a typeface="ＭＳ Ｐゴシック" pitchFamily="29" charset="-128"/>
                <a:cs typeface="ＭＳ Ｐゴシック" pitchFamily="29" charset="-128"/>
              </a:rPr>
              <a:t>Helping Parents Decide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15465" y="2056040"/>
          <a:ext cx="7032210" cy="40215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6105"/>
                <a:gridCol w="3516105"/>
              </a:tblGrid>
              <a:tr h="20107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  <a:tr h="2010769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AVOID</a:t>
                      </a:r>
                      <a:endParaRPr lang="en-US" sz="3200" b="1" dirty="0"/>
                    </a:p>
                  </a:txBody>
                  <a:tcPr anchor="ctr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638E-E6FC-E246-AEA8-F95D902E16D2}" type="slidenum">
              <a:rPr lang="en-US" smtClean="0"/>
              <a:pPr/>
              <a:t>83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47098" y="1450198"/>
            <a:ext cx="2328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Benefit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07030" y="3663023"/>
            <a:ext cx="960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Risk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2789485"/>
            <a:ext cx="910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4900316"/>
            <a:ext cx="910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53200" y="1686708"/>
            <a:ext cx="910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76259" y="1686708"/>
            <a:ext cx="910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4220" y="274638"/>
            <a:ext cx="889978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u="sng" dirty="0">
                <a:ea typeface="ＭＳ Ｐゴシック" pitchFamily="29" charset="-128"/>
                <a:cs typeface="ＭＳ Ｐゴシック" pitchFamily="29" charset="-128"/>
              </a:rPr>
              <a:t>Helping Parents </a:t>
            </a:r>
            <a:r>
              <a:rPr lang="en-US" b="1" u="sng" dirty="0" smtClean="0">
                <a:ea typeface="ＭＳ Ｐゴシック" pitchFamily="29" charset="-128"/>
                <a:cs typeface="ＭＳ Ｐゴシック" pitchFamily="29" charset="-128"/>
              </a:rPr>
              <a:t>Evaluate Risks </a:t>
            </a:r>
            <a:r>
              <a:rPr lang="en-US" b="1" u="sng" dirty="0">
                <a:ea typeface="ＭＳ Ｐゴシック" pitchFamily="29" charset="-128"/>
                <a:cs typeface="ＭＳ Ｐゴシック" pitchFamily="29" charset="-128"/>
              </a:rPr>
              <a:t>&amp; Benefits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The </a:t>
            </a:r>
            <a:r>
              <a:rPr lang="en-US" u="sng" dirty="0">
                <a:ea typeface="ＭＳ Ｐゴシック" pitchFamily="29" charset="-128"/>
                <a:cs typeface="ＭＳ Ｐゴシック" pitchFamily="29" charset="-128"/>
              </a:rPr>
              <a:t>4 Pitfalls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 of Evaluating Risk &amp; Benefit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/>
              <a:t>Underestimating the Benefit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ea typeface="ＭＳ Ｐゴシック" pitchFamily="29" charset="-128"/>
              </a:rPr>
              <a:t>Psychiatric disorders are not stages of life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ea typeface="ＭＳ Ｐゴシック" pitchFamily="29" charset="-128"/>
              </a:rPr>
              <a:t>Untreated disorders carry risk!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/>
              <a:t>Overestimating the Benefit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ea typeface="ＭＳ Ｐゴシック" pitchFamily="29" charset="-128"/>
              </a:rPr>
              <a:t>Medicine is not a panacea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ea typeface="ＭＳ Ｐゴシック" pitchFamily="29" charset="-128"/>
              </a:rPr>
              <a:t>Don’t ignore non-pharmacologic treatments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/>
              <a:t>Underestimating the Risk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ea typeface="ＭＳ Ｐゴシック" pitchFamily="29" charset="-128"/>
              </a:rPr>
              <a:t>Never be cavalier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ea typeface="ＭＳ Ｐゴシック" pitchFamily="29" charset="-128"/>
              </a:rPr>
              <a:t>~33-50% of children on a psychiatric med are on &gt;1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/>
              <a:t>Overestimating the Risk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ea typeface="ＭＳ Ｐゴシック" pitchFamily="29" charset="-128"/>
              </a:rPr>
              <a:t>We have much experience with some medicines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u="sng" dirty="0">
                <a:ea typeface="ＭＳ Ｐゴシック" pitchFamily="29" charset="-128"/>
                <a:cs typeface="ＭＳ Ｐゴシック" pitchFamily="29" charset="-128"/>
              </a:rPr>
              <a:t>The 10 Commandments of Medicine</a:t>
            </a:r>
            <a:r>
              <a:rPr lang="en-US" sz="3600" u="sng" dirty="0">
                <a:ea typeface="ＭＳ Ｐゴシック" pitchFamily="29" charset="-128"/>
                <a:cs typeface="ＭＳ Ｐゴシック" pitchFamily="29" charset="-128"/>
              </a:rPr>
              <a:t/>
            </a:r>
            <a:br>
              <a:rPr lang="en-US" sz="3600" u="sng" dirty="0">
                <a:ea typeface="ＭＳ Ｐゴシック" pitchFamily="29" charset="-128"/>
                <a:cs typeface="ＭＳ Ｐゴシック" pitchFamily="29" charset="-128"/>
              </a:rPr>
            </a:br>
            <a:r>
              <a:rPr lang="en-US" sz="2000" dirty="0">
                <a:ea typeface="ＭＳ Ｐゴシック" pitchFamily="29" charset="-128"/>
                <a:cs typeface="ＭＳ Ｐゴシック" pitchFamily="29" charset="-128"/>
              </a:rPr>
              <a:t>(from </a:t>
            </a:r>
            <a:r>
              <a:rPr lang="en-US" sz="2000" u="sng" dirty="0">
                <a:latin typeface="Times New Roman" pitchFamily="29" charset="0"/>
                <a:ea typeface="ＭＳ Ｐゴシック" pitchFamily="29" charset="-128"/>
                <a:cs typeface="ＭＳ Ｐゴシック" pitchFamily="29" charset="-128"/>
              </a:rPr>
              <a:t>YOUR CHILD IN THE BALANCE</a:t>
            </a:r>
            <a:r>
              <a:rPr lang="en-US" sz="2000" u="sng" dirty="0">
                <a:ea typeface="ＭＳ Ｐゴシック" pitchFamily="29" charset="-128"/>
                <a:cs typeface="ＭＳ Ｐゴシック" pitchFamily="29" charset="-128"/>
              </a:rPr>
              <a:t>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Have your child </a:t>
            </a:r>
            <a:r>
              <a:rPr lang="en-US" sz="2800" dirty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appropriately evaluated</a:t>
            </a: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 by a trusted professional.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Before jumping to </a:t>
            </a: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medicine, </a:t>
            </a: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ask whether </a:t>
            </a:r>
            <a:r>
              <a:rPr lang="en-US" sz="2800" dirty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changing your child’s environment</a:t>
            </a: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 would be helpful.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Never use (or avoid) a medicine based simply on your neighbor’s response to that medicine.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A diagnosis is not an excuse…A child is responsible for his/her behavior.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Know what you’re treating…a disorder or a symptom.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ea typeface="ＭＳ Ｐゴシック" pitchFamily="29" charset="-128"/>
              <a:cs typeface="ＭＳ Ｐゴシック" pitchFamily="29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u="sng" dirty="0">
                <a:ea typeface="ＭＳ Ｐゴシック" pitchFamily="29" charset="-128"/>
                <a:cs typeface="ＭＳ Ｐゴシック" pitchFamily="29" charset="-128"/>
              </a:rPr>
              <a:t>The 10 Commandments of Medicine</a:t>
            </a:r>
            <a:r>
              <a:rPr lang="en-US" sz="3600" u="sng" dirty="0">
                <a:ea typeface="ＭＳ Ｐゴシック" pitchFamily="29" charset="-128"/>
                <a:cs typeface="ＭＳ Ｐゴシック" pitchFamily="29" charset="-128"/>
              </a:rPr>
              <a:t/>
            </a:r>
            <a:br>
              <a:rPr lang="en-US" sz="3600" u="sng" dirty="0">
                <a:ea typeface="ＭＳ Ｐゴシック" pitchFamily="29" charset="-128"/>
                <a:cs typeface="ＭＳ Ｐゴシック" pitchFamily="29" charset="-128"/>
              </a:rPr>
            </a:br>
            <a:r>
              <a:rPr lang="en-US" sz="2000" dirty="0">
                <a:ea typeface="ＭＳ Ｐゴシック" pitchFamily="29" charset="-128"/>
                <a:cs typeface="ＭＳ Ｐゴシック" pitchFamily="29" charset="-128"/>
              </a:rPr>
              <a:t>(from </a:t>
            </a:r>
            <a:r>
              <a:rPr lang="en-US" sz="2000" u="sng" dirty="0">
                <a:latin typeface="Times New Roman" pitchFamily="29" charset="0"/>
                <a:ea typeface="ＭＳ Ｐゴシック" pitchFamily="29" charset="-128"/>
                <a:cs typeface="ＭＳ Ｐゴシック" pitchFamily="29" charset="-128"/>
              </a:rPr>
              <a:t>YOUR CHILD IN THE BALANCE</a:t>
            </a:r>
            <a:r>
              <a:rPr lang="en-US" sz="2000" u="sng" dirty="0">
                <a:ea typeface="ＭＳ Ｐゴシック" pitchFamily="29" charset="-128"/>
                <a:cs typeface="ＭＳ Ｐゴシック" pitchFamily="29" charset="-128"/>
              </a:rPr>
              <a:t>)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4220" y="1828800"/>
            <a:ext cx="8686800" cy="4525963"/>
          </a:xfrm>
        </p:spPr>
        <p:txBody>
          <a:bodyPr/>
          <a:lstStyle/>
          <a:p>
            <a:pPr eaLnBrk="1" hangingPunct="1"/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Give medicine </a:t>
            </a:r>
            <a:r>
              <a:rPr lang="en-US" sz="2800" dirty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time to work</a:t>
            </a: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.</a:t>
            </a:r>
          </a:p>
          <a:p>
            <a:pPr eaLnBrk="1" hangingPunct="1"/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Medicine must be monitored.</a:t>
            </a:r>
          </a:p>
          <a:p>
            <a:pPr eaLnBrk="1" hangingPunct="1"/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Avoid the medicine rut…using medicine year after year without re-examining the decision.</a:t>
            </a:r>
          </a:p>
          <a:p>
            <a:pPr eaLnBrk="1" hangingPunct="1"/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Parents should present a </a:t>
            </a:r>
            <a:r>
              <a:rPr lang="en-US" sz="2800" dirty="0">
                <a:solidFill>
                  <a:srgbClr val="FF0000"/>
                </a:solidFill>
                <a:ea typeface="ＭＳ Ｐゴシック" pitchFamily="29" charset="-128"/>
                <a:cs typeface="ＭＳ Ｐゴシック" pitchFamily="29" charset="-128"/>
              </a:rPr>
              <a:t>unified stance</a:t>
            </a: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 about medicine.</a:t>
            </a:r>
          </a:p>
          <a:p>
            <a:pPr eaLnBrk="1" hangingPunct="1"/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Know when to quit the search for the medicine solution.  Medicine is not the solution for every problem.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Conclusion:  Medicine…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64967" cy="50070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Decreases some symptoms</a:t>
            </a:r>
          </a:p>
          <a:p>
            <a:r>
              <a:rPr lang="en-US" dirty="0" smtClean="0"/>
              <a:t>Not a panacea</a:t>
            </a:r>
          </a:p>
          <a:p>
            <a:r>
              <a:rPr lang="en-US" b="1" dirty="0" smtClean="0"/>
              <a:t>Just one tool in the tool box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THANK YOU!</a:t>
            </a:r>
            <a:r>
              <a:rPr lang="en-US" sz="4000" dirty="0" smtClean="0"/>
              <a:t> </a:t>
            </a:r>
          </a:p>
          <a:p>
            <a:pPr algn="ctr">
              <a:buNone/>
            </a:pPr>
            <a:r>
              <a:rPr lang="en-US" sz="2800" dirty="0" smtClean="0"/>
              <a:t>Kevin T. Kalikow, MD</a:t>
            </a:r>
          </a:p>
          <a:p>
            <a:pPr algn="ctr">
              <a:buNone/>
            </a:pPr>
            <a:r>
              <a:rPr lang="en-US" sz="2800" dirty="0" smtClean="0"/>
              <a:t>Questions or Comments?</a:t>
            </a:r>
          </a:p>
          <a:p>
            <a:pPr algn="ctr">
              <a:buNone/>
            </a:pPr>
            <a:r>
              <a:rPr lang="en-US" sz="2800" dirty="0" smtClean="0">
                <a:hlinkClick r:id="rId2"/>
              </a:rPr>
              <a:t>kevinkalikow@yahoo.com</a:t>
            </a:r>
            <a:endParaRPr lang="en-US" sz="2800" dirty="0" smtClean="0"/>
          </a:p>
          <a:p>
            <a:pPr algn="ctr">
              <a:buNone/>
            </a:pPr>
            <a:r>
              <a:rPr lang="en-US" sz="2800" dirty="0" err="1" smtClean="0"/>
              <a:t>kevinkalikow.com</a:t>
            </a:r>
            <a:endParaRPr lang="en-US" sz="2800" dirty="0" smtClean="0"/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u="sng" dirty="0">
                <a:ea typeface="ＭＳ Ｐゴシック" pitchFamily="26" charset="-128"/>
                <a:cs typeface="ＭＳ Ｐゴシック" pitchFamily="26" charset="-128"/>
              </a:rPr>
              <a:t>Recommended Reading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9144000" cy="5562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26" charset="-128"/>
                <a:cs typeface="ＭＳ Ｐゴシック" pitchFamily="26" charset="-128"/>
                <a:hlinkClick r:id="rId2"/>
              </a:rPr>
              <a:t>http://parentmedguide.</a:t>
            </a:r>
            <a:r>
              <a:rPr lang="en-US" sz="2400" dirty="0" smtClean="0">
                <a:ea typeface="ＭＳ Ｐゴシック" pitchFamily="26" charset="-128"/>
                <a:cs typeface="ＭＳ Ｐゴシック" pitchFamily="26" charset="-128"/>
                <a:hlinkClick r:id="rId2"/>
              </a:rPr>
              <a:t>org</a:t>
            </a:r>
            <a:r>
              <a:rPr lang="en-US" sz="2400" dirty="0" smtClean="0">
                <a:ea typeface="ＭＳ Ｐゴシック" pitchFamily="26" charset="-128"/>
                <a:cs typeface="ＭＳ Ｐゴシック" pitchFamily="26" charset="-128"/>
              </a:rPr>
              <a:t> (from </a:t>
            </a:r>
            <a:r>
              <a:rPr lang="en-US" sz="2400" dirty="0" err="1" smtClean="0">
                <a:ea typeface="ＭＳ Ｐゴシック" pitchFamily="26" charset="-128"/>
                <a:cs typeface="ＭＳ Ｐゴシック" pitchFamily="26" charset="-128"/>
              </a:rPr>
              <a:t>Amer</a:t>
            </a:r>
            <a:r>
              <a:rPr lang="en-US" sz="2400" dirty="0" smtClean="0">
                <a:ea typeface="ＭＳ Ｐゴシック" pitchFamily="26" charset="-128"/>
                <a:cs typeface="ＭＳ Ｐゴシック" pitchFamily="26" charset="-128"/>
              </a:rPr>
              <a:t> </a:t>
            </a:r>
            <a:r>
              <a:rPr lang="en-US" sz="2400" dirty="0" err="1" smtClean="0">
                <a:ea typeface="ＭＳ Ｐゴシック" pitchFamily="26" charset="-128"/>
                <a:cs typeface="ＭＳ Ｐゴシック" pitchFamily="26" charset="-128"/>
              </a:rPr>
              <a:t>Acad</a:t>
            </a:r>
            <a:r>
              <a:rPr lang="en-US" sz="2400" dirty="0" smtClean="0">
                <a:ea typeface="ＭＳ Ｐゴシック" pitchFamily="26" charset="-128"/>
                <a:cs typeface="ＭＳ Ｐゴシック" pitchFamily="26" charset="-128"/>
              </a:rPr>
              <a:t> of Child/</a:t>
            </a:r>
            <a:r>
              <a:rPr lang="en-US" sz="2400" dirty="0" err="1" smtClean="0">
                <a:ea typeface="ＭＳ Ｐゴシック" pitchFamily="26" charset="-128"/>
                <a:cs typeface="ＭＳ Ｐゴシック" pitchFamily="26" charset="-128"/>
              </a:rPr>
              <a:t>Adol</a:t>
            </a:r>
            <a:r>
              <a:rPr lang="en-US" sz="2400" smtClean="0">
                <a:ea typeface="ＭＳ Ｐゴシック" pitchFamily="26" charset="-128"/>
                <a:cs typeface="ＭＳ Ｐゴシック" pitchFamily="26" charset="-128"/>
              </a:rPr>
              <a:t> Psychiatry)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ea typeface="ＭＳ Ｐゴシック" pitchFamily="26" charset="-128"/>
                <a:cs typeface="ＭＳ Ｐゴシック" pitchFamily="26" charset="-128"/>
              </a:rPr>
              <a:t>Kids on Meds:  Up-to-Date Information About the Most Commonly Prescribed Psychiatric Medications</a:t>
            </a:r>
            <a:endParaRPr lang="en-US" sz="2400" i="1" dirty="0" smtClean="0">
              <a:ea typeface="ＭＳ Ｐゴシック" pitchFamily="26" charset="-128"/>
              <a:cs typeface="ＭＳ Ｐゴシック" pitchFamily="26" charset="-128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dirty="0" smtClean="0">
                <a:ea typeface="ＭＳ Ｐゴシック" pitchFamily="26" charset="-128"/>
                <a:cs typeface="ＭＳ Ｐゴシック" pitchFamily="26" charset="-128"/>
              </a:rPr>
              <a:t>     by Kevin T. Kalikow, MD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ea typeface="ＭＳ Ｐゴシック" pitchFamily="26" charset="-128"/>
                <a:cs typeface="ＭＳ Ｐゴシック" pitchFamily="26" charset="-128"/>
              </a:rPr>
              <a:t>Your Child in the Balance:  An Insider’s Guide for Parents to the Psychiatric Medicine Dilemma               </a:t>
            </a:r>
            <a:r>
              <a:rPr lang="en-US" sz="2400" b="1" dirty="0" smtClean="0">
                <a:ea typeface="ＭＳ Ｐゴシック" pitchFamily="26" charset="-128"/>
                <a:cs typeface="ＭＳ Ｐゴシック" pitchFamily="26" charset="-128"/>
              </a:rPr>
              <a:t>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dirty="0" smtClean="0">
                <a:ea typeface="ＭＳ Ｐゴシック" pitchFamily="26" charset="-128"/>
                <a:cs typeface="ＭＳ Ｐゴシック" pitchFamily="26" charset="-128"/>
              </a:rPr>
              <a:t>     by </a:t>
            </a:r>
            <a:r>
              <a:rPr lang="en-US" sz="2400" dirty="0">
                <a:ea typeface="ＭＳ Ｐゴシック" pitchFamily="26" charset="-128"/>
                <a:cs typeface="ＭＳ Ｐゴシック" pitchFamily="26" charset="-128"/>
              </a:rPr>
              <a:t>Kevin T. Kalikow, MD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ea typeface="ＭＳ Ｐゴシック" pitchFamily="26" charset="-128"/>
                <a:cs typeface="ＭＳ Ｐゴシック" pitchFamily="26" charset="-128"/>
              </a:rPr>
              <a:t>More Than Moody:  Recognizing and Treating Adolescent Depression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ea typeface="ＭＳ Ｐゴシック" pitchFamily="26" charset="-128"/>
                <a:cs typeface="ＭＳ Ｐゴシック" pitchFamily="26" charset="-128"/>
              </a:rPr>
              <a:t>   </a:t>
            </a:r>
            <a:r>
              <a:rPr lang="en-US" sz="2400" dirty="0" smtClean="0">
                <a:ea typeface="ＭＳ Ｐゴシック" pitchFamily="26" charset="-128"/>
                <a:cs typeface="ＭＳ Ｐゴシック" pitchFamily="26" charset="-128"/>
              </a:rPr>
              <a:t>  by </a:t>
            </a:r>
            <a:r>
              <a:rPr lang="en-US" sz="2400" dirty="0">
                <a:ea typeface="ＭＳ Ｐゴシック" pitchFamily="26" charset="-128"/>
                <a:cs typeface="ＭＳ Ｐゴシック" pitchFamily="26" charset="-128"/>
              </a:rPr>
              <a:t>Harold S. </a:t>
            </a:r>
            <a:r>
              <a:rPr lang="en-US" sz="2400" dirty="0" err="1">
                <a:ea typeface="ＭＳ Ｐゴシック" pitchFamily="26" charset="-128"/>
                <a:cs typeface="ＭＳ Ｐゴシック" pitchFamily="26" charset="-128"/>
              </a:rPr>
              <a:t>Koplewicz</a:t>
            </a:r>
            <a:r>
              <a:rPr lang="en-US" sz="2400" dirty="0">
                <a:ea typeface="ＭＳ Ｐゴシック" pitchFamily="26" charset="-128"/>
                <a:cs typeface="ＭＳ Ｐゴシック" pitchFamily="26" charset="-128"/>
              </a:rPr>
              <a:t>, MD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ea typeface="ＭＳ Ｐゴシック" pitchFamily="26" charset="-128"/>
                <a:cs typeface="ＭＳ Ｐゴシック" pitchFamily="26" charset="-128"/>
              </a:rPr>
              <a:t>Driven to Distraction:  Recognizing and Coping with Attention Deficit Disorder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ea typeface="ＭＳ Ｐゴシック" pitchFamily="26" charset="-128"/>
                <a:cs typeface="ＭＳ Ｐゴシック" pitchFamily="26" charset="-128"/>
              </a:rPr>
              <a:t>   </a:t>
            </a:r>
            <a:r>
              <a:rPr lang="en-US" sz="2400" dirty="0" smtClean="0">
                <a:ea typeface="ＭＳ Ｐゴシック" pitchFamily="26" charset="-128"/>
                <a:cs typeface="ＭＳ Ｐゴシック" pitchFamily="26" charset="-128"/>
              </a:rPr>
              <a:t>  by </a:t>
            </a:r>
            <a:r>
              <a:rPr lang="en-US" sz="2400" dirty="0">
                <a:ea typeface="ＭＳ Ｐゴシック" pitchFamily="26" charset="-128"/>
                <a:cs typeface="ＭＳ Ｐゴシック" pitchFamily="26" charset="-128"/>
              </a:rPr>
              <a:t>Edward Hallowell, MD and John </a:t>
            </a:r>
            <a:r>
              <a:rPr lang="en-US" sz="2400" dirty="0" err="1">
                <a:ea typeface="ＭＳ Ｐゴシック" pitchFamily="26" charset="-128"/>
                <a:cs typeface="ＭＳ Ｐゴシック" pitchFamily="26" charset="-128"/>
              </a:rPr>
              <a:t>Ratey</a:t>
            </a:r>
            <a:r>
              <a:rPr lang="en-US" sz="2400" dirty="0">
                <a:ea typeface="ＭＳ Ｐゴシック" pitchFamily="26" charset="-128"/>
                <a:cs typeface="ＭＳ Ｐゴシック" pitchFamily="26" charset="-128"/>
              </a:rPr>
              <a:t>, MD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ea typeface="ＭＳ Ｐゴシック" pitchFamily="26" charset="-128"/>
                <a:cs typeface="ＭＳ Ｐゴシック" pitchFamily="26" charset="-128"/>
              </a:rPr>
              <a:t>The Boy Who Couldn’t Stop Washing:  The Experience and Treatment of Obsessive Compulsive Disorder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ea typeface="ＭＳ Ｐゴシック" pitchFamily="26" charset="-128"/>
                <a:cs typeface="ＭＳ Ｐゴシック" pitchFamily="26" charset="-128"/>
              </a:rPr>
              <a:t>   </a:t>
            </a:r>
            <a:r>
              <a:rPr lang="en-US" sz="2400" dirty="0" smtClean="0">
                <a:ea typeface="ＭＳ Ｐゴシック" pitchFamily="26" charset="-128"/>
                <a:cs typeface="ＭＳ Ｐゴシック" pitchFamily="26" charset="-128"/>
              </a:rPr>
              <a:t>  by </a:t>
            </a:r>
            <a:r>
              <a:rPr lang="en-US" sz="2400" dirty="0">
                <a:ea typeface="ＭＳ Ｐゴシック" pitchFamily="26" charset="-128"/>
                <a:cs typeface="ＭＳ Ｐゴシック" pitchFamily="26" charset="-128"/>
              </a:rPr>
              <a:t>Judith </a:t>
            </a:r>
            <a:r>
              <a:rPr lang="en-US" sz="2400" dirty="0" err="1">
                <a:ea typeface="ＭＳ Ｐゴシック" pitchFamily="26" charset="-128"/>
                <a:cs typeface="ＭＳ Ｐゴシック" pitchFamily="26" charset="-128"/>
              </a:rPr>
              <a:t>Rapoport</a:t>
            </a:r>
            <a:r>
              <a:rPr lang="en-US" sz="2400" dirty="0">
                <a:ea typeface="ＭＳ Ｐゴシック" pitchFamily="26" charset="-128"/>
                <a:cs typeface="ＭＳ Ｐゴシック" pitchFamily="26" charset="-128"/>
              </a:rPr>
              <a:t>, MD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ea typeface="ＭＳ Ｐゴシック" pitchFamily="26" charset="-128"/>
                <a:cs typeface="ＭＳ Ｐゴシック" pitchFamily="26" charset="-128"/>
              </a:rPr>
              <a:t>New Hope for Children and Teens with Bipolar Disorder</a:t>
            </a:r>
            <a:r>
              <a:rPr lang="en-US" sz="2400" dirty="0">
                <a:ea typeface="ＭＳ Ｐゴシック" pitchFamily="26" charset="-128"/>
                <a:cs typeface="ＭＳ Ｐゴシック" pitchFamily="26" charset="-128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ea typeface="ＭＳ Ｐゴシック" pitchFamily="26" charset="-128"/>
                <a:cs typeface="ＭＳ Ｐゴシック" pitchFamily="26" charset="-128"/>
              </a:rPr>
              <a:t>   </a:t>
            </a:r>
            <a:r>
              <a:rPr lang="en-US" sz="2400" dirty="0" smtClean="0">
                <a:ea typeface="ＭＳ Ｐゴシック" pitchFamily="26" charset="-128"/>
                <a:cs typeface="ＭＳ Ｐゴシック" pitchFamily="26" charset="-128"/>
              </a:rPr>
              <a:t>  by </a:t>
            </a:r>
            <a:r>
              <a:rPr lang="en-US" sz="2400" dirty="0">
                <a:ea typeface="ＭＳ Ｐゴシック" pitchFamily="26" charset="-128"/>
                <a:cs typeface="ＭＳ Ｐゴシック" pitchFamily="26" charset="-128"/>
              </a:rPr>
              <a:t>Boris </a:t>
            </a:r>
            <a:r>
              <a:rPr lang="en-US" sz="2400" dirty="0" err="1">
                <a:ea typeface="ＭＳ Ｐゴシック" pitchFamily="26" charset="-128"/>
                <a:cs typeface="ＭＳ Ｐゴシック" pitchFamily="26" charset="-128"/>
              </a:rPr>
              <a:t>Birmaher</a:t>
            </a:r>
            <a:r>
              <a:rPr lang="en-US" sz="2400" dirty="0">
                <a:ea typeface="ＭＳ Ｐゴシック" pitchFamily="26" charset="-128"/>
                <a:cs typeface="ＭＳ Ｐゴシック" pitchFamily="26" charset="-128"/>
              </a:rPr>
              <a:t>, MD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>
                <a:ea typeface="ＭＳ Ｐゴシック" pitchFamily="29" charset="-128"/>
                <a:cs typeface="ＭＳ Ｐゴシック" pitchFamily="29" charset="-128"/>
              </a:rPr>
              <a:t>Footnote abbreviations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AJP=American Journal of Psychiatry</a:t>
            </a:r>
          </a:p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JAACAP=Journal of the American Academy of Child &amp; Adolescent Psychiatry</a:t>
            </a:r>
          </a:p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AGP=Archives of General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Psychiatry (now called JAMA Psychiatry)</a:t>
            </a:r>
          </a:p>
          <a:p>
            <a:pPr eaLnBrk="1" hangingPunct="1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NEJM=New England Journal of Medicine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2"/>
          <p:cNvSpPr>
            <a:spLocks noChangeArrowheads="1"/>
          </p:cNvSpPr>
          <p:nvPr/>
        </p:nvSpPr>
        <p:spPr bwMode="auto">
          <a:xfrm>
            <a:off x="914400" y="32004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1447800" y="3429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V="1">
            <a:off x="2667000" y="3124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2667000" y="3429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221288" y="45275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2400">
              <a:latin typeface="Times" pitchFamily="29" charset="0"/>
            </a:endParaRP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3429000" y="31242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4038600" y="3352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V="1">
            <a:off x="5486400" y="3048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5486400" y="3352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6629400" y="3048000"/>
            <a:ext cx="685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7315200" y="3276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V="1">
            <a:off x="8686800" y="3048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8686800" y="3276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0" y="3505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V="1">
            <a:off x="381000" y="3200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381000" y="3505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31242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 flipH="1">
            <a:off x="2819400" y="3581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4" name="Oval 20"/>
          <p:cNvSpPr>
            <a:spLocks noChangeArrowheads="1"/>
          </p:cNvSpPr>
          <p:nvPr/>
        </p:nvSpPr>
        <p:spPr bwMode="auto">
          <a:xfrm>
            <a:off x="838200" y="5029200"/>
            <a:ext cx="533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 flipV="1">
            <a:off x="1371600" y="44196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 flipV="1">
            <a:off x="24384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2438400" y="44196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 flipH="1" flipV="1">
            <a:off x="34290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3124200" y="2743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>
            <a:off x="3124200" y="2743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 flipH="1" flipV="1">
            <a:off x="2819400" y="2438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 flipH="1">
            <a:off x="6400800" y="36576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 flipH="1">
            <a:off x="5943600" y="4038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>
            <a:off x="5943600" y="43434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auto">
          <a:xfrm flipH="1">
            <a:off x="5257800" y="4343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6" name="Oval 32"/>
          <p:cNvSpPr>
            <a:spLocks noChangeArrowheads="1"/>
          </p:cNvSpPr>
          <p:nvPr/>
        </p:nvSpPr>
        <p:spPr bwMode="auto">
          <a:xfrm>
            <a:off x="4800600" y="4648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 flipH="1" flipV="1">
            <a:off x="6705600" y="2819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>
            <a:off x="6400800" y="2667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 flipV="1">
            <a:off x="6400800" y="25908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 flipH="1" flipV="1">
            <a:off x="6019800" y="2438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1" name="Line 37"/>
          <p:cNvSpPr>
            <a:spLocks noChangeShapeType="1"/>
          </p:cNvSpPr>
          <p:nvPr/>
        </p:nvSpPr>
        <p:spPr bwMode="auto">
          <a:xfrm flipH="1">
            <a:off x="6248400" y="3352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2" name="Line 38"/>
          <p:cNvSpPr>
            <a:spLocks noChangeShapeType="1"/>
          </p:cNvSpPr>
          <p:nvPr/>
        </p:nvSpPr>
        <p:spPr bwMode="auto">
          <a:xfrm flipH="1">
            <a:off x="685800" y="34290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3" name="Line 39"/>
          <p:cNvSpPr>
            <a:spLocks noChangeShapeType="1"/>
          </p:cNvSpPr>
          <p:nvPr/>
        </p:nvSpPr>
        <p:spPr bwMode="auto">
          <a:xfrm flipV="1">
            <a:off x="457200" y="53340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 flipV="1">
            <a:off x="457200" y="5562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5" name="Line 41"/>
          <p:cNvSpPr>
            <a:spLocks noChangeShapeType="1"/>
          </p:cNvSpPr>
          <p:nvPr/>
        </p:nvSpPr>
        <p:spPr bwMode="auto">
          <a:xfrm flipV="1">
            <a:off x="11430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>
            <a:off x="1143000" y="3733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 flipH="1" flipV="1">
            <a:off x="685800" y="2667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8" name="Line 44"/>
          <p:cNvSpPr>
            <a:spLocks noChangeShapeType="1"/>
          </p:cNvSpPr>
          <p:nvPr/>
        </p:nvSpPr>
        <p:spPr bwMode="auto">
          <a:xfrm flipH="1">
            <a:off x="4343400" y="48768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 flipH="1">
            <a:off x="4343400" y="51816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0" name="Line 46"/>
          <p:cNvSpPr>
            <a:spLocks noChangeShapeType="1"/>
          </p:cNvSpPr>
          <p:nvPr/>
        </p:nvSpPr>
        <p:spPr bwMode="auto">
          <a:xfrm flipH="1">
            <a:off x="5029200" y="52578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1" name="Oval 47"/>
          <p:cNvSpPr>
            <a:spLocks noChangeArrowheads="1"/>
          </p:cNvSpPr>
          <p:nvPr/>
        </p:nvSpPr>
        <p:spPr bwMode="auto">
          <a:xfrm>
            <a:off x="5486400" y="2133600"/>
            <a:ext cx="6096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2" name="Line 48"/>
          <p:cNvSpPr>
            <a:spLocks noChangeShapeType="1"/>
          </p:cNvSpPr>
          <p:nvPr/>
        </p:nvSpPr>
        <p:spPr bwMode="auto">
          <a:xfrm flipH="1">
            <a:off x="5257800" y="2438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3" name="Line 49"/>
          <p:cNvSpPr>
            <a:spLocks noChangeShapeType="1"/>
          </p:cNvSpPr>
          <p:nvPr/>
        </p:nvSpPr>
        <p:spPr bwMode="auto">
          <a:xfrm flipH="1" flipV="1">
            <a:off x="5105400" y="22098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4" name="Line 50"/>
          <p:cNvSpPr>
            <a:spLocks noChangeShapeType="1"/>
          </p:cNvSpPr>
          <p:nvPr/>
        </p:nvSpPr>
        <p:spPr bwMode="auto">
          <a:xfrm flipV="1">
            <a:off x="5029200" y="2895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5" name="Line 51"/>
          <p:cNvSpPr>
            <a:spLocks noChangeShapeType="1"/>
          </p:cNvSpPr>
          <p:nvPr/>
        </p:nvSpPr>
        <p:spPr bwMode="auto">
          <a:xfrm flipH="1" flipV="1">
            <a:off x="5029200" y="2667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6" name="Line 52"/>
          <p:cNvSpPr>
            <a:spLocks noChangeShapeType="1"/>
          </p:cNvSpPr>
          <p:nvPr/>
        </p:nvSpPr>
        <p:spPr bwMode="auto">
          <a:xfrm flipV="1">
            <a:off x="5181600" y="28194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7" name="Text Box 53"/>
          <p:cNvSpPr txBox="1">
            <a:spLocks noChangeArrowheads="1"/>
          </p:cNvSpPr>
          <p:nvPr/>
        </p:nvSpPr>
        <p:spPr bwMode="auto">
          <a:xfrm>
            <a:off x="762000" y="6096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2400">
              <a:latin typeface="Times" pitchFamily="29" charset="0"/>
            </a:endParaRPr>
          </a:p>
        </p:txBody>
      </p:sp>
      <p:sp>
        <p:nvSpPr>
          <p:cNvPr id="21558" name="Text Box 54"/>
          <p:cNvSpPr txBox="1">
            <a:spLocks noChangeArrowheads="1"/>
          </p:cNvSpPr>
          <p:nvPr/>
        </p:nvSpPr>
        <p:spPr bwMode="auto">
          <a:xfrm>
            <a:off x="914400" y="457200"/>
            <a:ext cx="7772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600" dirty="0">
                <a:latin typeface="Times" pitchFamily="29" charset="0"/>
              </a:rPr>
              <a:t>              </a:t>
            </a:r>
            <a:r>
              <a:rPr lang="en-US" sz="3600" b="1" u="sng" dirty="0">
                <a:latin typeface="Times" pitchFamily="29" charset="0"/>
              </a:rPr>
              <a:t>This is Your BRAIN </a:t>
            </a:r>
          </a:p>
          <a:p>
            <a:pPr eaLnBrk="0" hangingPunct="0"/>
            <a:r>
              <a:rPr lang="en-US" sz="2800" dirty="0">
                <a:latin typeface="Times" pitchFamily="29" charset="0"/>
              </a:rPr>
              <a:t>        </a:t>
            </a:r>
            <a:r>
              <a:rPr lang="en-US" sz="2800" dirty="0" smtClean="0">
                <a:latin typeface="Times" pitchFamily="29" charset="0"/>
              </a:rPr>
              <a:t>  (</a:t>
            </a:r>
            <a:r>
              <a:rPr lang="en-US" sz="2800" dirty="0">
                <a:latin typeface="Times" pitchFamily="29" charset="0"/>
              </a:rPr>
              <a:t>please multiply by about a gazillion)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4999</Words>
  <Application>Microsoft Macintosh PowerPoint</Application>
  <PresentationFormat>On-screen Show (4:3)</PresentationFormat>
  <Paragraphs>882</Paragraphs>
  <Slides>89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90" baseType="lpstr">
      <vt:lpstr>Office Theme</vt:lpstr>
      <vt:lpstr>An Overview of Psychiatric Medicine  in Children and Adolescents</vt:lpstr>
      <vt:lpstr>3 Learner Objectives</vt:lpstr>
      <vt:lpstr>  With medicine’s promise, it’s tough to do nothing  Our Goal: The Responsible Use of  Psychiatric Medicines in Children   </vt:lpstr>
      <vt:lpstr>An Overview of Our Overview</vt:lpstr>
      <vt:lpstr>Disclaimers &amp; Disclosures</vt:lpstr>
      <vt:lpstr>PowerPoint Presentation</vt:lpstr>
      <vt:lpstr>Thinking Psychopharmacologically</vt:lpstr>
      <vt:lpstr>“...a rose by any other name  would smell as sweet” (Juliet, circa 1594)</vt:lpstr>
      <vt:lpstr>PowerPoint Presentation</vt:lpstr>
      <vt:lpstr>Thinking Psychopharmacologically</vt:lpstr>
      <vt:lpstr>Don’t Read This!</vt:lpstr>
      <vt:lpstr>Once They Hit the Blood Stream Highway…</vt:lpstr>
      <vt:lpstr>What is that little yellow book?</vt:lpstr>
      <vt:lpstr>Deciding to Treat</vt:lpstr>
      <vt:lpstr>Benefits?  No Treatment Benefits Everyone &amp; Many Don’t Respond Fully</vt:lpstr>
      <vt:lpstr>Evaluating Benefits </vt:lpstr>
      <vt:lpstr>Evaluating the Risks of Medicine</vt:lpstr>
      <vt:lpstr>Evaluating the Risks of Medicine</vt:lpstr>
      <vt:lpstr>Evaluating the Risks of Medicine</vt:lpstr>
      <vt:lpstr>A Riddle</vt:lpstr>
      <vt:lpstr>Thinking Psychopharmacologically</vt:lpstr>
      <vt:lpstr>FDA-Approved for ADHD</vt:lpstr>
      <vt:lpstr>A Short History of the Stimulants</vt:lpstr>
      <vt:lpstr>Forms of Stimulants</vt:lpstr>
      <vt:lpstr>Some New Stimulants</vt:lpstr>
      <vt:lpstr>Long Acting (Extended Release) Stimulant Caps</vt:lpstr>
      <vt:lpstr>Stimulant Equivalents</vt:lpstr>
      <vt:lpstr>How Stimulants Work</vt:lpstr>
      <vt:lpstr>Clinical Effect of Stimulants</vt:lpstr>
      <vt:lpstr>The Effectiveness of Stimulants</vt:lpstr>
      <vt:lpstr>Benefit of Stimulants in ADHD</vt:lpstr>
      <vt:lpstr>MTA Study of the Treatment of ADHD</vt:lpstr>
      <vt:lpstr>MTA Response Rates (% normalized at 14 months)</vt:lpstr>
      <vt:lpstr>Initial Conclusions of the MTA</vt:lpstr>
      <vt:lpstr>8 Year Follow up of MTA</vt:lpstr>
      <vt:lpstr>Other Benefits of Stimulants?</vt:lpstr>
      <vt:lpstr>Stimulants in Special Populations</vt:lpstr>
      <vt:lpstr>Starting &amp; Stopping Stimulants</vt:lpstr>
      <vt:lpstr>Side effects of Stimulants</vt:lpstr>
      <vt:lpstr>Strattera (atomoxetine)</vt:lpstr>
      <vt:lpstr>Alpha-2 agonists (see Hirota, JAACAP, ‘14)</vt:lpstr>
      <vt:lpstr>Alpha-2 agonists</vt:lpstr>
      <vt:lpstr>Treatments of Depression</vt:lpstr>
      <vt:lpstr>Selective Serotonin  Reuptake Inhibitors (SSRI’s)</vt:lpstr>
      <vt:lpstr>SSRI’s-Good fer what ails ya?</vt:lpstr>
      <vt:lpstr>How Do SSRI’s Work?</vt:lpstr>
      <vt:lpstr>What We Don’t Know!!</vt:lpstr>
      <vt:lpstr>Dosing of SSRI’s</vt:lpstr>
      <vt:lpstr>SSRI’s:  All Hype or Is There Proof?</vt:lpstr>
      <vt:lpstr>TADS: response at 12 weeks</vt:lpstr>
      <vt:lpstr>More Child/Adol Depr’n Treatment Studies  </vt:lpstr>
      <vt:lpstr>TADS Longer Term Response Rates (AGP, 2007, p.1132)</vt:lpstr>
      <vt:lpstr>If at first you don’t succeed…</vt:lpstr>
      <vt:lpstr>Treatment of Depression</vt:lpstr>
      <vt:lpstr>Treatment of Anxiety Disorders</vt:lpstr>
      <vt:lpstr>Pediatric OCD Treatment Study (POTS)</vt:lpstr>
      <vt:lpstr>Long term Treatment of OCD</vt:lpstr>
      <vt:lpstr>Pooled Data on Benefits of SSRI’s</vt:lpstr>
      <vt:lpstr>Side effects of SSRI’s</vt:lpstr>
      <vt:lpstr>Antidepressants and Suicide</vt:lpstr>
      <vt:lpstr>Some Non-FDA approved Antidepressants</vt:lpstr>
      <vt:lpstr>Older Antidepressants</vt:lpstr>
      <vt:lpstr>Older Antidepressants</vt:lpstr>
      <vt:lpstr>First Generation (Typical) Antipsychotics</vt:lpstr>
      <vt:lpstr>Second Generation  (Atypical) Antipsychotics</vt:lpstr>
      <vt:lpstr> Atypical Antipsychotics</vt:lpstr>
      <vt:lpstr>Uses of Atypical Antipsychotics (SGAs)</vt:lpstr>
      <vt:lpstr>Atypical Antipsychotics &amp; Irritibility</vt:lpstr>
      <vt:lpstr>Side effects of Atypical Antipsychotics</vt:lpstr>
      <vt:lpstr>Weight Gain &amp; Atypical Antipsychotics</vt:lpstr>
      <vt:lpstr>Weight Gain &amp; Atypical Antipsychotics</vt:lpstr>
      <vt:lpstr>Side Effect?</vt:lpstr>
      <vt:lpstr>Mood Stabilizers</vt:lpstr>
      <vt:lpstr>Mood Stabilizers in Youth</vt:lpstr>
      <vt:lpstr>Lithium &amp; the need for a reliable patient</vt:lpstr>
      <vt:lpstr>Valproic Acid</vt:lpstr>
      <vt:lpstr>Benzodiazepines</vt:lpstr>
      <vt:lpstr>Side Effects of Benzodiazepines</vt:lpstr>
      <vt:lpstr>Sleep medicines for Children</vt:lpstr>
      <vt:lpstr>Caffeine Content  (from J. Owens, ’07 &amp; ‘10)</vt:lpstr>
      <vt:lpstr>Polypharmacy:  Is Less More?</vt:lpstr>
      <vt:lpstr>Over The Counter Effects?</vt:lpstr>
      <vt:lpstr>Helping Parents Decide</vt:lpstr>
      <vt:lpstr>Helping Parents Evaluate Risks &amp; Benefits</vt:lpstr>
      <vt:lpstr>The 10 Commandments of Medicine (from YOUR CHILD IN THE BALANCE)</vt:lpstr>
      <vt:lpstr>The 10 Commandments of Medicine (from YOUR CHILD IN THE BALANCE)</vt:lpstr>
      <vt:lpstr>Conclusion:  Medicine…</vt:lpstr>
      <vt:lpstr>Recommended Reading</vt:lpstr>
      <vt:lpstr>Footnote abbreviations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Kalikow</dc:creator>
  <cp:lastModifiedBy>Kimberly Cruz</cp:lastModifiedBy>
  <cp:revision>3</cp:revision>
  <dcterms:created xsi:type="dcterms:W3CDTF">2017-04-14T02:06:48Z</dcterms:created>
  <dcterms:modified xsi:type="dcterms:W3CDTF">2017-04-14T18:32:01Z</dcterms:modified>
</cp:coreProperties>
</file>