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media1.png" ContentType="vide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media2.png" ContentType="video/unknown"/>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media3.png" ContentType="video/unknown"/>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113"/>
  </p:notesMasterIdLst>
  <p:handoutMasterIdLst>
    <p:handoutMasterId r:id="rId114"/>
  </p:handoutMasterIdLst>
  <p:sldIdLst>
    <p:sldId id="355" r:id="rId2"/>
    <p:sldId id="356" r:id="rId3"/>
    <p:sldId id="458" r:id="rId4"/>
    <p:sldId id="411" r:id="rId5"/>
    <p:sldId id="454" r:id="rId6"/>
    <p:sldId id="455" r:id="rId7"/>
    <p:sldId id="415"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53" r:id="rId25"/>
    <p:sldId id="437" r:id="rId26"/>
    <p:sldId id="459" r:id="rId27"/>
    <p:sldId id="438" r:id="rId28"/>
    <p:sldId id="439" r:id="rId29"/>
    <p:sldId id="440" r:id="rId30"/>
    <p:sldId id="441" r:id="rId31"/>
    <p:sldId id="442" r:id="rId32"/>
    <p:sldId id="443" r:id="rId33"/>
    <p:sldId id="444" r:id="rId34"/>
    <p:sldId id="493" r:id="rId35"/>
    <p:sldId id="488" r:id="rId36"/>
    <p:sldId id="489" r:id="rId37"/>
    <p:sldId id="490" r:id="rId38"/>
    <p:sldId id="491" r:id="rId39"/>
    <p:sldId id="494" r:id="rId40"/>
    <p:sldId id="495" r:id="rId41"/>
    <p:sldId id="496" r:id="rId42"/>
    <p:sldId id="497" r:id="rId43"/>
    <p:sldId id="498" r:id="rId44"/>
    <p:sldId id="492" r:id="rId45"/>
    <p:sldId id="445" r:id="rId46"/>
    <p:sldId id="446" r:id="rId47"/>
    <p:sldId id="447" r:id="rId48"/>
    <p:sldId id="448" r:id="rId49"/>
    <p:sldId id="449" r:id="rId50"/>
    <p:sldId id="450" r:id="rId51"/>
    <p:sldId id="451" r:id="rId52"/>
    <p:sldId id="452" r:id="rId53"/>
    <p:sldId id="461" r:id="rId54"/>
    <p:sldId id="358" r:id="rId55"/>
    <p:sldId id="359" r:id="rId56"/>
    <p:sldId id="391" r:id="rId57"/>
    <p:sldId id="292" r:id="rId58"/>
    <p:sldId id="388" r:id="rId59"/>
    <p:sldId id="298" r:id="rId60"/>
    <p:sldId id="463" r:id="rId61"/>
    <p:sldId id="394" r:id="rId62"/>
    <p:sldId id="306" r:id="rId63"/>
    <p:sldId id="301" r:id="rId64"/>
    <p:sldId id="307" r:id="rId65"/>
    <p:sldId id="308" r:id="rId66"/>
    <p:sldId id="404" r:id="rId67"/>
    <p:sldId id="395" r:id="rId68"/>
    <p:sldId id="476" r:id="rId69"/>
    <p:sldId id="396" r:id="rId70"/>
    <p:sldId id="305" r:id="rId71"/>
    <p:sldId id="397" r:id="rId72"/>
    <p:sldId id="398" r:id="rId73"/>
    <p:sldId id="465" r:id="rId74"/>
    <p:sldId id="399" r:id="rId75"/>
    <p:sldId id="400" r:id="rId76"/>
    <p:sldId id="327" r:id="rId77"/>
    <p:sldId id="401" r:id="rId78"/>
    <p:sldId id="466" r:id="rId79"/>
    <p:sldId id="456" r:id="rId80"/>
    <p:sldId id="457" r:id="rId81"/>
    <p:sldId id="407" r:id="rId82"/>
    <p:sldId id="469" r:id="rId83"/>
    <p:sldId id="472" r:id="rId84"/>
    <p:sldId id="402" r:id="rId85"/>
    <p:sldId id="470" r:id="rId86"/>
    <p:sldId id="405" r:id="rId87"/>
    <p:sldId id="499" r:id="rId88"/>
    <p:sldId id="478" r:id="rId89"/>
    <p:sldId id="479" r:id="rId90"/>
    <p:sldId id="480" r:id="rId91"/>
    <p:sldId id="481" r:id="rId92"/>
    <p:sldId id="482" r:id="rId93"/>
    <p:sldId id="483" r:id="rId94"/>
    <p:sldId id="484" r:id="rId95"/>
    <p:sldId id="485" r:id="rId96"/>
    <p:sldId id="486" r:id="rId97"/>
    <p:sldId id="487" r:id="rId98"/>
    <p:sldId id="471" r:id="rId99"/>
    <p:sldId id="315" r:id="rId100"/>
    <p:sldId id="477" r:id="rId101"/>
    <p:sldId id="317" r:id="rId102"/>
    <p:sldId id="318" r:id="rId103"/>
    <p:sldId id="321" r:id="rId104"/>
    <p:sldId id="322" r:id="rId105"/>
    <p:sldId id="403" r:id="rId106"/>
    <p:sldId id="406" r:id="rId107"/>
    <p:sldId id="354" r:id="rId108"/>
    <p:sldId id="408" r:id="rId109"/>
    <p:sldId id="475" r:id="rId110"/>
    <p:sldId id="390" r:id="rId111"/>
    <p:sldId id="473"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3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handoutMaster" Target="handoutMasters/handout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2BA22B3-61DF-194C-9B81-FEB90151CA44}" type="datetimeFigureOut">
              <a:rPr lang="en-US"/>
              <a:pPr/>
              <a:t>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0121F93-BE08-EB40-BA52-946AE4D29F03}" type="slidenum">
              <a:rPr lang="en-US"/>
              <a:pPr/>
              <a:t>‹#›</a:t>
            </a:fld>
            <a:endParaRPr lang="en-US"/>
          </a:p>
        </p:txBody>
      </p:sp>
    </p:spTree>
    <p:extLst>
      <p:ext uri="{BB962C8B-B14F-4D97-AF65-F5344CB8AC3E}">
        <p14:creationId xmlns:p14="http://schemas.microsoft.com/office/powerpoint/2010/main" val="393202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1ED7BA2-1024-3742-9B13-0389099F17FA}" type="datetimeFigureOut">
              <a:rPr lang="en-US"/>
              <a:pPr/>
              <a:t>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183D08B-24A4-534A-8DCF-5382FD2CA105}" type="slidenum">
              <a:rPr lang="en-US"/>
              <a:pPr/>
              <a:t>‹#›</a:t>
            </a:fld>
            <a:endParaRPr lang="en-US"/>
          </a:p>
        </p:txBody>
      </p:sp>
    </p:spTree>
    <p:extLst>
      <p:ext uri="{BB962C8B-B14F-4D97-AF65-F5344CB8AC3E}">
        <p14:creationId xmlns:p14="http://schemas.microsoft.com/office/powerpoint/2010/main" val="2559290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ELL is the term used by the federal</a:t>
            </a:r>
            <a:r>
              <a:rPr lang="en-US" baseline="0" dirty="0" smtClean="0"/>
              <a:t> government and the state of Washington and thus will be used throughout this presentation</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3</a:t>
            </a:fld>
            <a:endParaRPr lang="en-US"/>
          </a:p>
        </p:txBody>
      </p:sp>
    </p:spTree>
    <p:extLst>
      <p:ext uri="{BB962C8B-B14F-4D97-AF65-F5344CB8AC3E}">
        <p14:creationId xmlns:p14="http://schemas.microsoft.com/office/powerpoint/2010/main" val="386993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wish I could have found more information on this assessment but it appears your state has created their own assessment. I am not sure when a child is exited out of ELA services or what the scores refer to, but it is your duty to learn more about this assessment as</a:t>
            </a:r>
            <a:r>
              <a:rPr lang="en-US" baseline="0" dirty="0" smtClean="0"/>
              <a:t> a practicing school psychologist in Washington</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24</a:t>
            </a:fld>
            <a:endParaRPr lang="en-US"/>
          </a:p>
        </p:txBody>
      </p:sp>
    </p:spTree>
    <p:extLst>
      <p:ext uri="{BB962C8B-B14F-4D97-AF65-F5344CB8AC3E}">
        <p14:creationId xmlns:p14="http://schemas.microsoft.com/office/powerpoint/2010/main" val="291215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eorgia" charset="0"/>
              </a:rPr>
              <a:t>7 out of 10 of these referral questions are language related</a:t>
            </a:r>
          </a:p>
          <a:p>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32</a:t>
            </a:fld>
            <a:endParaRPr lang="en-US"/>
          </a:p>
        </p:txBody>
      </p:sp>
    </p:spTree>
    <p:extLst>
      <p:ext uri="{BB962C8B-B14F-4D97-AF65-F5344CB8AC3E}">
        <p14:creationId xmlns:p14="http://schemas.microsoft.com/office/powerpoint/2010/main" val="197584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part of acculturation?</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33</a:t>
            </a:fld>
            <a:endParaRPr lang="en-US"/>
          </a:p>
        </p:txBody>
      </p:sp>
    </p:spTree>
    <p:extLst>
      <p:ext uri="{BB962C8B-B14F-4D97-AF65-F5344CB8AC3E}">
        <p14:creationId xmlns:p14="http://schemas.microsoft.com/office/powerpoint/2010/main" val="1515488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term “</a:t>
            </a:r>
            <a:r>
              <a:rPr lang="en-US" dirty="0" err="1" smtClean="0"/>
              <a:t>perro</a:t>
            </a:r>
            <a:r>
              <a:rPr lang="en-US" dirty="0" smtClean="0"/>
              <a:t>” and dog</a:t>
            </a:r>
          </a:p>
          <a:p>
            <a:r>
              <a:rPr lang="en-US" dirty="0" smtClean="0"/>
              <a:t>Why translate the assessment in the first place? The assessment can be conducted qualitatively </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60</a:t>
            </a:fld>
            <a:endParaRPr lang="en-US"/>
          </a:p>
        </p:txBody>
      </p:sp>
    </p:spTree>
    <p:extLst>
      <p:ext uri="{BB962C8B-B14F-4D97-AF65-F5344CB8AC3E}">
        <p14:creationId xmlns:p14="http://schemas.microsoft.com/office/powerpoint/2010/main" val="17338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67</a:t>
            </a:fld>
            <a:endParaRPr lang="en-US"/>
          </a:p>
        </p:txBody>
      </p:sp>
    </p:spTree>
    <p:extLst>
      <p:ext uri="{BB962C8B-B14F-4D97-AF65-F5344CB8AC3E}">
        <p14:creationId xmlns:p14="http://schemas.microsoft.com/office/powerpoint/2010/main" val="31562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we measuring here? Language abilities or cognitive abilities?</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68</a:t>
            </a:fld>
            <a:endParaRPr lang="en-US"/>
          </a:p>
        </p:txBody>
      </p:sp>
    </p:spTree>
    <p:extLst>
      <p:ext uri="{BB962C8B-B14F-4D97-AF65-F5344CB8AC3E}">
        <p14:creationId xmlns:p14="http://schemas.microsoft.com/office/powerpoint/2010/main" val="359625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much</a:t>
            </a:r>
            <a:r>
              <a:rPr lang="en-US" baseline="0" dirty="0" smtClean="0"/>
              <a:t> is out yet regarding the WISC V</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70</a:t>
            </a:fld>
            <a:endParaRPr lang="en-US"/>
          </a:p>
        </p:txBody>
      </p:sp>
    </p:spTree>
    <p:extLst>
      <p:ext uri="{BB962C8B-B14F-4D97-AF65-F5344CB8AC3E}">
        <p14:creationId xmlns:p14="http://schemas.microsoft.com/office/powerpoint/2010/main" val="145633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79</a:t>
            </a:fld>
            <a:endParaRPr lang="en-US"/>
          </a:p>
        </p:txBody>
      </p:sp>
    </p:spTree>
    <p:extLst>
      <p:ext uri="{BB962C8B-B14F-4D97-AF65-F5344CB8AC3E}">
        <p14:creationId xmlns:p14="http://schemas.microsoft.com/office/powerpoint/2010/main" val="220595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when</a:t>
            </a:r>
            <a:r>
              <a:rPr lang="en-US" baseline="0" dirty="0" smtClean="0"/>
              <a:t> giving cognitive assessments to ELLs, we want a broad measure of cognitive abilities which this is not</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80</a:t>
            </a:fld>
            <a:endParaRPr lang="en-US"/>
          </a:p>
        </p:txBody>
      </p:sp>
    </p:spTree>
    <p:extLst>
      <p:ext uri="{BB962C8B-B14F-4D97-AF65-F5344CB8AC3E}">
        <p14:creationId xmlns:p14="http://schemas.microsoft.com/office/powerpoint/2010/main" val="284603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NASP registry</a:t>
            </a:r>
            <a:r>
              <a:rPr lang="en-US" baseline="0" dirty="0" smtClean="0"/>
              <a:t> of bilingual school psychologists has about 400 people from across the country</a:t>
            </a:r>
          </a:p>
          <a:p>
            <a:endParaRPr lang="en-US" baseline="0" dirty="0" smtClean="0"/>
          </a:p>
          <a:p>
            <a:r>
              <a:rPr lang="en-US" baseline="0" dirty="0" smtClean="0"/>
              <a:t>We have a long way to go, we have districts in Denver with 215 languages spoken</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83</a:t>
            </a:fld>
            <a:endParaRPr lang="en-US"/>
          </a:p>
        </p:txBody>
      </p:sp>
    </p:spTree>
    <p:extLst>
      <p:ext uri="{BB962C8B-B14F-4D97-AF65-F5344CB8AC3E}">
        <p14:creationId xmlns:p14="http://schemas.microsoft.com/office/powerpoint/2010/main" val="184897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going to give you “homework” throughout this webinar and this is the first thing I will ask you to do. If you don</a:t>
            </a:r>
            <a:r>
              <a:rPr lang="fr-FR" baseline="0" dirty="0" smtClean="0"/>
              <a:t>’</a:t>
            </a:r>
            <a:r>
              <a:rPr lang="en-US" baseline="0" dirty="0" smtClean="0"/>
              <a:t>t know the answers to these questions, please find out. This data might change drastically so make sure you are reviewing it at regular intervals</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7</a:t>
            </a:fld>
            <a:endParaRPr lang="en-US"/>
          </a:p>
        </p:txBody>
      </p:sp>
    </p:spTree>
    <p:extLst>
      <p:ext uri="{BB962C8B-B14F-4D97-AF65-F5344CB8AC3E}">
        <p14:creationId xmlns:p14="http://schemas.microsoft.com/office/powerpoint/2010/main" val="167210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Bilingual measures</a:t>
            </a:r>
            <a:r>
              <a:rPr lang="en-US" baseline="0" dirty="0" smtClean="0"/>
              <a:t> are extremely limited, and of those, m</a:t>
            </a:r>
            <a:r>
              <a:rPr lang="en-US" dirty="0" smtClean="0"/>
              <a:t>ost are in Spanish. Nonverbal</a:t>
            </a:r>
            <a:r>
              <a:rPr lang="en-US" baseline="0" dirty="0" smtClean="0"/>
              <a:t> evaluation may be best in that situation</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86</a:t>
            </a:fld>
            <a:endParaRPr lang="en-US"/>
          </a:p>
        </p:txBody>
      </p:sp>
    </p:spTree>
    <p:extLst>
      <p:ext uri="{BB962C8B-B14F-4D97-AF65-F5344CB8AC3E}">
        <p14:creationId xmlns:p14="http://schemas.microsoft.com/office/powerpoint/2010/main" val="276240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98</a:t>
            </a:fld>
            <a:endParaRPr lang="en-US"/>
          </a:p>
        </p:txBody>
      </p:sp>
    </p:spTree>
    <p:extLst>
      <p:ext uri="{BB962C8B-B14F-4D97-AF65-F5344CB8AC3E}">
        <p14:creationId xmlns:p14="http://schemas.microsoft.com/office/powerpoint/2010/main" val="334587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requirements of the district</a:t>
            </a:r>
            <a:r>
              <a:rPr lang="en-US" baseline="0" dirty="0" smtClean="0"/>
              <a:t> in terms of needing to report actual scores?</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106</a:t>
            </a:fld>
            <a:endParaRPr lang="en-US"/>
          </a:p>
        </p:txBody>
      </p:sp>
    </p:spTree>
    <p:extLst>
      <p:ext uri="{BB962C8B-B14F-4D97-AF65-F5344CB8AC3E}">
        <p14:creationId xmlns:p14="http://schemas.microsoft.com/office/powerpoint/2010/main" val="301926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7CF07EA-A1B3-4A4D-8D6E-D86B0F3E32B3}" type="slidenum">
              <a:rPr lang="en-US">
                <a:latin typeface="Calibri" charset="0"/>
              </a:rPr>
              <a:pPr eaLnBrk="1" hangingPunct="1"/>
              <a:t>8</a:t>
            </a:fld>
            <a:endParaRPr lang="en-US">
              <a:latin typeface="Calibri"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I wish I had more</a:t>
            </a:r>
            <a:r>
              <a:rPr lang="en-US" baseline="0" dirty="0" smtClean="0">
                <a:latin typeface="Calibri" charset="0"/>
              </a:rPr>
              <a:t> time to talk about acculturation and its impact on assessment, behavior and social emotional wellness. I believe this content has been covered other places. But I wanted to make sure I highlight its importance and relevance in </a:t>
            </a:r>
            <a:r>
              <a:rPr lang="en-US" baseline="0" dirty="0" err="1" smtClean="0">
                <a:latin typeface="Calibri" charset="0"/>
              </a:rPr>
              <a:t>psychoeducational</a:t>
            </a:r>
            <a:r>
              <a:rPr lang="en-US" baseline="0" dirty="0" smtClean="0">
                <a:latin typeface="Calibri" charset="0"/>
              </a:rPr>
              <a:t> services.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In </a:t>
            </a:r>
            <a:r>
              <a:rPr lang="en-US" dirty="0">
                <a:latin typeface="Calibri" charset="0"/>
              </a:rPr>
              <a:t>order to understand our clients we must also understand the clients sense of him or her self culturally, or his or her stage of cultural identity. </a:t>
            </a:r>
          </a:p>
          <a:p>
            <a:pPr eaLnBrk="1" hangingPunct="1">
              <a:spcBef>
                <a:spcPct val="0"/>
              </a:spcBef>
            </a:pPr>
            <a:r>
              <a:rPr lang="en-US" dirty="0">
                <a:latin typeface="Calibri" charset="0"/>
              </a:rPr>
              <a:t>Professionals should never assume that all culturally different clients hold the same relationship with the values and norms of their culture. </a:t>
            </a:r>
          </a:p>
          <a:p>
            <a:pPr eaLnBrk="1" hangingPunct="1">
              <a:spcBef>
                <a:spcPct val="0"/>
              </a:spcBef>
            </a:pPr>
            <a:endParaRPr lang="en-US" dirty="0">
              <a:latin typeface="Calibri" charset="0"/>
            </a:endParaRPr>
          </a:p>
          <a:p>
            <a:pPr eaLnBrk="1" hangingPunct="1">
              <a:spcBef>
                <a:spcPct val="0"/>
              </a:spcBef>
            </a:pPr>
            <a:r>
              <a:rPr lang="en-US" dirty="0">
                <a:latin typeface="Calibri" charset="0"/>
              </a:rPr>
              <a:t>Although 2 clients from the same culture may have the same worldviews, their cultural identity may be dramatically different. </a:t>
            </a:r>
          </a:p>
          <a:p>
            <a:pPr eaLnBrk="1" hangingPunct="1">
              <a:spcBef>
                <a:spcPct val="0"/>
              </a:spcBef>
            </a:pPr>
            <a:endParaRPr lang="en-US" dirty="0">
              <a:latin typeface="Calibri" charset="0"/>
            </a:endParaRPr>
          </a:p>
          <a:p>
            <a:pPr eaLnBrk="1" hangingPunct="1">
              <a:spcBef>
                <a:spcPct val="0"/>
              </a:spcBef>
            </a:pPr>
            <a:r>
              <a:rPr lang="en-US" dirty="0">
                <a:latin typeface="Calibri" charset="0"/>
              </a:rPr>
              <a:t>Assessing the clients</a:t>
            </a:r>
            <a:r>
              <a:rPr lang="ja-JP" altLang="en-US" dirty="0">
                <a:latin typeface="Calibri" charset="0"/>
              </a:rPr>
              <a:t>’</a:t>
            </a:r>
            <a:r>
              <a:rPr lang="en-US" dirty="0">
                <a:latin typeface="Calibri" charset="0"/>
              </a:rPr>
              <a:t> level of acculturation may be critical to the therapeutic effectiveness.</a:t>
            </a:r>
          </a:p>
          <a:p>
            <a:pPr eaLnBrk="1" hangingPunct="1">
              <a:spcBef>
                <a:spcPct val="0"/>
              </a:spcBef>
            </a:pPr>
            <a:endParaRPr lang="en-US" dirty="0">
              <a:latin typeface="Calibri" charset="0"/>
            </a:endParaRPr>
          </a:p>
          <a:p>
            <a:pPr eaLnBrk="1" hangingPunct="1">
              <a:spcBef>
                <a:spcPct val="0"/>
              </a:spcBef>
            </a:pPr>
            <a:r>
              <a:rPr lang="en-US" dirty="0">
                <a:latin typeface="Calibri" charset="0"/>
              </a:rPr>
              <a:t>In order to conduct an accurate assessment mental health professionals should gather this information about their clients.</a:t>
            </a:r>
          </a:p>
          <a:p>
            <a:pPr eaLnBrk="1" hangingPunct="1">
              <a:spcBef>
                <a:spcPct val="0"/>
              </a:spcBef>
            </a:pPr>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8EEC984-C193-3840-87A3-A3139534ABFB}" type="slidenum">
              <a:rPr lang="en-US">
                <a:latin typeface="Calibri" charset="0"/>
              </a:rPr>
              <a:pPr eaLnBrk="1" hangingPunct="1"/>
              <a:t>9</a:t>
            </a:fld>
            <a:endParaRPr lang="en-US">
              <a:latin typeface="Calibri"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dirty="0">
                <a:latin typeface="Calibri" charset="0"/>
              </a:rPr>
              <a:t>When assessing acculturation </a:t>
            </a:r>
          </a:p>
          <a:p>
            <a:pPr marL="228600" indent="-228600" eaLnBrk="1" hangingPunct="1">
              <a:spcBef>
                <a:spcPct val="0"/>
              </a:spcBef>
              <a:buFontTx/>
              <a:buChar char="•"/>
            </a:pPr>
            <a:r>
              <a:rPr lang="en-US" dirty="0">
                <a:latin typeface="Calibri" charset="0"/>
              </a:rPr>
              <a:t>it can be done informally throughout the intake session </a:t>
            </a:r>
          </a:p>
          <a:p>
            <a:pPr marL="228600" indent="-228600" eaLnBrk="1" hangingPunct="1">
              <a:spcBef>
                <a:spcPct val="0"/>
              </a:spcBef>
              <a:buFontTx/>
              <a:buChar char="•"/>
            </a:pPr>
            <a:r>
              <a:rPr lang="en-US" dirty="0">
                <a:latin typeface="Calibri" charset="0"/>
              </a:rPr>
              <a:t>It can be done in a questionnaire form </a:t>
            </a:r>
          </a:p>
          <a:p>
            <a:pPr marL="228600" indent="-228600" eaLnBrk="1" hangingPunct="1">
              <a:spcBef>
                <a:spcPct val="0"/>
              </a:spcBef>
            </a:pPr>
            <a:r>
              <a:rPr lang="en-US" b="1" dirty="0">
                <a:latin typeface="Calibri" charset="0"/>
              </a:rPr>
              <a:t>Language</a:t>
            </a:r>
            <a:r>
              <a:rPr lang="en-US" dirty="0">
                <a:latin typeface="Calibri" charset="0"/>
              </a:rPr>
              <a:t> Examples for assessing Mexican Americans </a:t>
            </a:r>
          </a:p>
          <a:p>
            <a:pPr marL="685800" lvl="1" indent="-228600" eaLnBrk="1" hangingPunct="1">
              <a:spcBef>
                <a:spcPct val="0"/>
              </a:spcBef>
              <a:buFontTx/>
              <a:buAutoNum type="arabicPeriod"/>
            </a:pPr>
            <a:r>
              <a:rPr lang="en-US" dirty="0">
                <a:latin typeface="Calibri" charset="0"/>
              </a:rPr>
              <a:t>Spanish only</a:t>
            </a:r>
          </a:p>
          <a:p>
            <a:pPr marL="685800" lvl="1" indent="-228600" eaLnBrk="1" hangingPunct="1">
              <a:spcBef>
                <a:spcPct val="0"/>
              </a:spcBef>
              <a:buFontTx/>
              <a:buAutoNum type="arabicPeriod"/>
            </a:pPr>
            <a:r>
              <a:rPr lang="en-US" dirty="0">
                <a:latin typeface="Calibri" charset="0"/>
              </a:rPr>
              <a:t>Mostly Spanish, some English </a:t>
            </a:r>
          </a:p>
          <a:p>
            <a:pPr marL="685800" lvl="1" indent="-228600" eaLnBrk="1" hangingPunct="1">
              <a:spcBef>
                <a:spcPct val="0"/>
              </a:spcBef>
              <a:buFontTx/>
              <a:buAutoNum type="arabicPeriod"/>
            </a:pPr>
            <a:r>
              <a:rPr lang="en-US" dirty="0">
                <a:latin typeface="Calibri" charset="0"/>
              </a:rPr>
              <a:t>Spanish and English about equally (bilingual)</a:t>
            </a:r>
          </a:p>
          <a:p>
            <a:pPr marL="685800" lvl="1" indent="-228600" eaLnBrk="1" hangingPunct="1">
              <a:spcBef>
                <a:spcPct val="0"/>
              </a:spcBef>
              <a:buFontTx/>
              <a:buAutoNum type="arabicPeriod"/>
            </a:pPr>
            <a:r>
              <a:rPr lang="en-US" dirty="0">
                <a:latin typeface="Calibri" charset="0"/>
              </a:rPr>
              <a:t>Mostly English, some Spanish </a:t>
            </a:r>
          </a:p>
          <a:p>
            <a:pPr marL="685800" lvl="1" indent="-228600" eaLnBrk="1" hangingPunct="1">
              <a:spcBef>
                <a:spcPct val="0"/>
              </a:spcBef>
              <a:buFontTx/>
              <a:buAutoNum type="arabicPeriod"/>
            </a:pPr>
            <a:r>
              <a:rPr lang="en-US" dirty="0">
                <a:latin typeface="Calibri" charset="0"/>
              </a:rPr>
              <a:t>English only </a:t>
            </a:r>
          </a:p>
          <a:p>
            <a:pPr marL="228600" indent="-228600" eaLnBrk="1" hangingPunct="1">
              <a:spcBef>
                <a:spcPct val="0"/>
              </a:spcBef>
            </a:pPr>
            <a:r>
              <a:rPr lang="en-US" b="1" dirty="0">
                <a:latin typeface="Calibri" charset="0"/>
              </a:rPr>
              <a:t>Self identify</a:t>
            </a:r>
          </a:p>
          <a:p>
            <a:pPr marL="685800" lvl="1" indent="-228600" eaLnBrk="1" hangingPunct="1">
              <a:spcBef>
                <a:spcPct val="0"/>
              </a:spcBef>
              <a:buFontTx/>
              <a:buAutoNum type="arabicPeriod"/>
            </a:pPr>
            <a:r>
              <a:rPr lang="en-US" dirty="0">
                <a:latin typeface="Calibri" charset="0"/>
              </a:rPr>
              <a:t>Native American </a:t>
            </a:r>
          </a:p>
          <a:p>
            <a:pPr marL="685800" lvl="1" indent="-228600" eaLnBrk="1" hangingPunct="1">
              <a:spcBef>
                <a:spcPct val="0"/>
              </a:spcBef>
              <a:buFontTx/>
              <a:buAutoNum type="arabicPeriod"/>
            </a:pPr>
            <a:r>
              <a:rPr lang="en-US" dirty="0">
                <a:latin typeface="Calibri" charset="0"/>
              </a:rPr>
              <a:t>American Indian</a:t>
            </a:r>
          </a:p>
          <a:p>
            <a:pPr marL="685800" lvl="1" indent="-228600" eaLnBrk="1" hangingPunct="1">
              <a:spcBef>
                <a:spcPct val="0"/>
              </a:spcBef>
              <a:buFontTx/>
              <a:buAutoNum type="arabicPeriod"/>
            </a:pPr>
            <a:r>
              <a:rPr lang="en-US" dirty="0">
                <a:latin typeface="Calibri" charset="0"/>
              </a:rPr>
              <a:t>Indian</a:t>
            </a:r>
          </a:p>
          <a:p>
            <a:pPr marL="685800" lvl="1" indent="-228600" eaLnBrk="1" hangingPunct="1">
              <a:spcBef>
                <a:spcPct val="0"/>
              </a:spcBef>
              <a:buFontTx/>
              <a:buAutoNum type="arabicPeriod"/>
            </a:pPr>
            <a:r>
              <a:rPr lang="en-US" dirty="0">
                <a:latin typeface="Calibri" charset="0"/>
              </a:rPr>
              <a:t>Tribal Affiliation </a:t>
            </a:r>
          </a:p>
          <a:p>
            <a:pPr marL="228600" indent="-228600" eaLnBrk="1" hangingPunct="1">
              <a:spcBef>
                <a:spcPct val="0"/>
              </a:spcBef>
            </a:pPr>
            <a:r>
              <a:rPr lang="en-US" b="1" dirty="0">
                <a:latin typeface="Calibri" charset="0"/>
              </a:rPr>
              <a:t>Pride</a:t>
            </a:r>
          </a:p>
          <a:p>
            <a:pPr marL="228600" indent="-228600" eaLnBrk="1" hangingPunct="1">
              <a:spcBef>
                <a:spcPct val="0"/>
              </a:spcBef>
              <a:buFontTx/>
              <a:buChar char="•"/>
            </a:pPr>
            <a:r>
              <a:rPr lang="en-US" dirty="0">
                <a:latin typeface="Calibri" charset="0"/>
              </a:rPr>
              <a:t>Extremely proud</a:t>
            </a:r>
          </a:p>
          <a:p>
            <a:pPr marL="228600" indent="-228600" eaLnBrk="1" hangingPunct="1">
              <a:spcBef>
                <a:spcPct val="0"/>
              </a:spcBef>
              <a:buFontTx/>
              <a:buChar char="•"/>
            </a:pPr>
            <a:r>
              <a:rPr lang="en-US" dirty="0">
                <a:latin typeface="Calibri" charset="0"/>
              </a:rPr>
              <a:t>Moderately proud</a:t>
            </a:r>
          </a:p>
          <a:p>
            <a:pPr marL="228600" indent="-228600" eaLnBrk="1" hangingPunct="1">
              <a:spcBef>
                <a:spcPct val="0"/>
              </a:spcBef>
              <a:buFontTx/>
              <a:buChar char="•"/>
            </a:pPr>
            <a:r>
              <a:rPr lang="en-US" dirty="0">
                <a:latin typeface="Calibri" charset="0"/>
              </a:rPr>
              <a:t>Little pride</a:t>
            </a:r>
          </a:p>
          <a:p>
            <a:pPr marL="228600" indent="-228600" eaLnBrk="1" hangingPunct="1">
              <a:spcBef>
                <a:spcPct val="0"/>
              </a:spcBef>
              <a:buFontTx/>
              <a:buChar char="•"/>
            </a:pPr>
            <a:r>
              <a:rPr lang="en-US" dirty="0">
                <a:latin typeface="Calibri" charset="0"/>
              </a:rPr>
              <a:t>No pride but does not feel negative toward the group</a:t>
            </a:r>
          </a:p>
          <a:p>
            <a:pPr marL="228600" indent="-228600" eaLnBrk="1" hangingPunct="1">
              <a:spcBef>
                <a:spcPct val="0"/>
              </a:spcBef>
              <a:buFontTx/>
              <a:buChar char="•"/>
            </a:pPr>
            <a:r>
              <a:rPr lang="en-US" dirty="0">
                <a:latin typeface="Calibri" charset="0"/>
              </a:rPr>
              <a:t>No pride and feels negative toward the </a:t>
            </a:r>
            <a:r>
              <a:rPr lang="en-US" dirty="0" smtClean="0">
                <a:latin typeface="Calibri" charset="0"/>
              </a:rPr>
              <a:t>group</a:t>
            </a:r>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Acculturation</a:t>
            </a:r>
            <a:r>
              <a:rPr lang="en-US" baseline="0" dirty="0" smtClean="0"/>
              <a:t> Scale for Hispanic Youth</a:t>
            </a:r>
          </a:p>
          <a:p>
            <a:r>
              <a:rPr lang="en-US" baseline="0" dirty="0" smtClean="0"/>
              <a:t>Acculturation Quick Screen</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11</a:t>
            </a:fld>
            <a:endParaRPr lang="en-US"/>
          </a:p>
        </p:txBody>
      </p:sp>
    </p:spTree>
    <p:extLst>
      <p:ext uri="{BB962C8B-B14F-4D97-AF65-F5344CB8AC3E}">
        <p14:creationId xmlns:p14="http://schemas.microsoft.com/office/powerpoint/2010/main" val="33014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14</a:t>
            </a:fld>
            <a:endParaRPr lang="en-US"/>
          </a:p>
        </p:txBody>
      </p:sp>
    </p:spTree>
    <p:extLst>
      <p:ext uri="{BB962C8B-B14F-4D97-AF65-F5344CB8AC3E}">
        <p14:creationId xmlns:p14="http://schemas.microsoft.com/office/powerpoint/2010/main" val="52544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are not good at</a:t>
            </a:r>
            <a:r>
              <a:rPr lang="en-US" baseline="0" dirty="0" smtClean="0"/>
              <a:t> determining this. We have a lot of assessments out there that can give us much more info about this. If they are in an English only school setting, the children will typically tell you that they want to respond in English. But this may have more to do with what the child is used to at the setting, than actual language proficiency</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17</a:t>
            </a:fld>
            <a:endParaRPr lang="en-US"/>
          </a:p>
        </p:txBody>
      </p:sp>
    </p:spTree>
    <p:extLst>
      <p:ext uri="{BB962C8B-B14F-4D97-AF65-F5344CB8AC3E}">
        <p14:creationId xmlns:p14="http://schemas.microsoft.com/office/powerpoint/2010/main" val="149038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SOLOM – Student Oral Language Observation Matrix</a:t>
            </a:r>
          </a:p>
          <a:p>
            <a:endParaRPr lang="en-US" dirty="0" smtClean="0"/>
          </a:p>
          <a:p>
            <a:endParaRPr lang="en-US" dirty="0" smtClean="0"/>
          </a:p>
          <a:p>
            <a:r>
              <a:rPr lang="en-US" dirty="0" smtClean="0"/>
              <a:t>Cloze</a:t>
            </a:r>
            <a:r>
              <a:rPr lang="en-US" baseline="0" dirty="0" smtClean="0"/>
              <a:t> Technique: Paragraph with 5</a:t>
            </a:r>
            <a:r>
              <a:rPr lang="en-US" baseline="30000" dirty="0" smtClean="0"/>
              <a:t>th</a:t>
            </a:r>
            <a:r>
              <a:rPr lang="en-US" baseline="0" dirty="0" smtClean="0"/>
              <a:t> word or 3</a:t>
            </a:r>
            <a:r>
              <a:rPr lang="en-US" baseline="30000" dirty="0" smtClean="0"/>
              <a:t>rd</a:t>
            </a:r>
            <a:r>
              <a:rPr lang="en-US" baseline="0" dirty="0" smtClean="0"/>
              <a:t>, or 7</a:t>
            </a:r>
            <a:r>
              <a:rPr lang="en-US" baseline="30000" dirty="0" smtClean="0"/>
              <a:t>th</a:t>
            </a:r>
            <a:r>
              <a:rPr lang="en-US" baseline="0" dirty="0" smtClean="0"/>
              <a:t> etc. missing</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Language</a:t>
            </a:r>
            <a:r>
              <a:rPr lang="en-US" baseline="0" dirty="0" smtClean="0"/>
              <a:t> Sample: </a:t>
            </a:r>
            <a:r>
              <a:rPr lang="en-US" sz="1200" kern="1200" dirty="0" smtClean="0">
                <a:solidFill>
                  <a:schemeClr val="tx1"/>
                </a:solidFill>
                <a:effectLst/>
                <a:latin typeface="+mn-lt"/>
                <a:ea typeface="ＭＳ Ｐゴシック" charset="0"/>
                <a:cs typeface="+mn-cs"/>
              </a:rPr>
              <a:t>A language sample often consists of 50 to 100 utterances spoken by the child, but it can have as many as 200 utterances. The SLP writes down exactly what the child says, including errors in grammar. Errors in articulation or speech sounds are not recorded. </a:t>
            </a:r>
            <a:endParaRPr lang="en-US" dirty="0" smtClean="0"/>
          </a:p>
          <a:p>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21</a:t>
            </a:fld>
            <a:endParaRPr lang="en-US"/>
          </a:p>
        </p:txBody>
      </p:sp>
    </p:spTree>
    <p:extLst>
      <p:ext uri="{BB962C8B-B14F-4D97-AF65-F5344CB8AC3E}">
        <p14:creationId xmlns:p14="http://schemas.microsoft.com/office/powerpoint/2010/main" val="417391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HLS</a:t>
            </a:r>
            <a:r>
              <a:rPr lang="en-US" baseline="0" dirty="0" smtClean="0"/>
              <a:t> from Colorado. Translated into multiple languages.</a:t>
            </a:r>
            <a:endParaRPr lang="en-US" dirty="0"/>
          </a:p>
        </p:txBody>
      </p:sp>
      <p:sp>
        <p:nvSpPr>
          <p:cNvPr id="4" name="Slide Number Placeholder 3"/>
          <p:cNvSpPr>
            <a:spLocks noGrp="1"/>
          </p:cNvSpPr>
          <p:nvPr>
            <p:ph type="sldNum" sz="quarter" idx="10"/>
          </p:nvPr>
        </p:nvSpPr>
        <p:spPr/>
        <p:txBody>
          <a:bodyPr/>
          <a:lstStyle/>
          <a:p>
            <a:fld id="{5183D08B-24A4-534A-8DCF-5382FD2CA105}" type="slidenum">
              <a:rPr lang="en-US" smtClean="0"/>
              <a:pPr/>
              <a:t>23</a:t>
            </a:fld>
            <a:endParaRPr lang="en-US"/>
          </a:p>
        </p:txBody>
      </p:sp>
    </p:spTree>
    <p:extLst>
      <p:ext uri="{BB962C8B-B14F-4D97-AF65-F5344CB8AC3E}">
        <p14:creationId xmlns:p14="http://schemas.microsoft.com/office/powerpoint/2010/main" val="356068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2/20/16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398D8-4089-6740-8814-3552162D91FE}" type="datetimeFigureOut">
              <a:rPr lang="en-US" smtClean="0"/>
              <a:pPr/>
              <a:t>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C2FFEE-70AF-2244-8F6F-9DD1A75DD2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0CCD0-5C29-9043-A4FB-4E53222656B7}" type="datetimeFigureOut">
              <a:rPr lang="en-US" smtClean="0"/>
              <a:pPr/>
              <a:t>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60000CC-5C3D-CC42-9465-3773B58F5F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bIns="41029"/>
          <a:lstStyle/>
          <a:p>
            <a:r>
              <a:rPr lang="en-US" smtClean="0"/>
              <a:t>Click to edit Master title style</a:t>
            </a:r>
            <a:endParaRPr lang="en-US"/>
          </a:p>
        </p:txBody>
      </p:sp>
      <p:sp>
        <p:nvSpPr>
          <p:cNvPr id="3" name="Text Placeholder 2"/>
          <p:cNvSpPr>
            <a:spLocks noGrp="1"/>
          </p:cNvSpPr>
          <p:nvPr>
            <p:ph type="body" sz="half" idx="1"/>
          </p:nvPr>
        </p:nvSpPr>
        <p:spPr>
          <a:xfrm>
            <a:off x="457489" y="1599640"/>
            <a:ext cx="4045238" cy="452717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219635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219635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545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E6107-3664-524B-91B0-B991C468BA60}" type="datetimeFigureOut">
              <a:rPr lang="en-US" smtClean="0"/>
              <a:pPr/>
              <a:t>2/20/16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7F9224-6B6F-294B-89C4-0452422292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30586E7-1911-6E46-9659-217B13E81C62}" type="datetimeFigureOut">
              <a:rPr lang="en-US" smtClean="0"/>
              <a:pPr/>
              <a:t>2/20/16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B105D2B-F879-A642-9260-9E88BEDFDC92}"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8B4FCF-6E0F-0B47-BF70-AF726C9BC58B}" type="datetimeFigureOut">
              <a:rPr lang="en-US" smtClean="0"/>
              <a:pPr/>
              <a:t>2/20/16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54C63E7-B307-E645-8347-C6D47476021E}"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AED82-8C32-894C-A802-6C3604D9B761}" type="datetimeFigureOut">
              <a:rPr lang="en-US" smtClean="0"/>
              <a:pPr/>
              <a:t>2/20/16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A180655-8B0B-1540-83F4-A611CB8380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FA769-15F7-ED44-957F-06681F5CAC37}" type="datetimeFigureOut">
              <a:rPr lang="en-US" smtClean="0"/>
              <a:pPr/>
              <a:t>2/20/16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8D1D732-A40E-C84A-864A-97E4818890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E7A44A2-36F4-4748-B7C8-CAD2921B9CBA}" type="datetimeFigureOut">
              <a:rPr lang="en-US" smtClean="0"/>
              <a:pPr/>
              <a:t>2/20/16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19F69C26-E9AC-114C-A2F8-C79515F7B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227D9C7-9367-2B40-9AF5-818B854A4A22}" type="datetimeFigureOut">
              <a:rPr lang="en-US" smtClean="0"/>
              <a:pPr/>
              <a:t>2/20/16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4FE28CC-D007-0141-8A33-38DE06034A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jpe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14633B-704F-A247-BB47-3C52E7E924FF}" type="datetimeFigureOut">
              <a:rPr lang="en-US" smtClean="0"/>
              <a:pPr/>
              <a:t>2/20/16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C1BE62C-2A1A-6B43-AAB9-65A3D37E94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antiochne.edu/multiculturalcenter/test/"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1" Type="http://schemas.microsoft.com/office/2007/relationships/media" Target="../media/media1.png"/><Relationship Id="rId2" Type="http://schemas.openxmlformats.org/officeDocument/2006/relationships/video" Target="../media/media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png"/><Relationship Id="rId1" Type="http://schemas.microsoft.com/office/2007/relationships/media" Target="../media/media2.png"/><Relationship Id="rId2" Type="http://schemas.openxmlformats.org/officeDocument/2006/relationships/video" Target="../media/media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media/media3.png"/><Relationship Id="rId2" Type="http://schemas.openxmlformats.org/officeDocument/2006/relationships/video" Target="../media/media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162800" cy="2667000"/>
          </a:xfrm>
        </p:spPr>
        <p:txBody>
          <a:bodyPr>
            <a:noAutofit/>
          </a:bodyPr>
          <a:lstStyle/>
          <a:p>
            <a:r>
              <a:rPr lang="en-US" sz="3600" dirty="0"/>
              <a:t>Cognitive Assessment of English Language Learners</a:t>
            </a:r>
          </a:p>
        </p:txBody>
      </p:sp>
      <p:sp>
        <p:nvSpPr>
          <p:cNvPr id="3" name="Subtitle 2"/>
          <p:cNvSpPr>
            <a:spLocks noGrp="1"/>
          </p:cNvSpPr>
          <p:nvPr>
            <p:ph type="subTitle" idx="1"/>
          </p:nvPr>
        </p:nvSpPr>
        <p:spPr>
          <a:xfrm>
            <a:off x="1727200" y="3810000"/>
            <a:ext cx="5712179" cy="1905000"/>
          </a:xfrm>
        </p:spPr>
        <p:txBody>
          <a:bodyPr>
            <a:normAutofit/>
          </a:bodyPr>
          <a:lstStyle/>
          <a:p>
            <a:r>
              <a:rPr lang="en-US" dirty="0" smtClean="0"/>
              <a:t>Bryn Harris, PhD, NCSP</a:t>
            </a:r>
          </a:p>
          <a:p>
            <a:r>
              <a:rPr lang="en-US" dirty="0" smtClean="0"/>
              <a:t>Assistant Professor</a:t>
            </a:r>
          </a:p>
          <a:p>
            <a:r>
              <a:rPr lang="en-US" dirty="0" smtClean="0"/>
              <a:t>University of Colorado Denver</a:t>
            </a:r>
          </a:p>
        </p:txBody>
      </p:sp>
    </p:spTree>
    <p:extLst>
      <p:ext uri="{BB962C8B-B14F-4D97-AF65-F5344CB8AC3E}">
        <p14:creationId xmlns:p14="http://schemas.microsoft.com/office/powerpoint/2010/main" val="267826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rgbClr val="7EA9CA"/>
                </a:solidFill>
                <a:ea typeface="+mj-ea"/>
              </a:rPr>
              <a:t>Evaluating Acculturation</a:t>
            </a:r>
            <a:endParaRPr lang="en-US" dirty="0">
              <a:solidFill>
                <a:srgbClr val="7EA9CA"/>
              </a:solidFill>
              <a:ea typeface="+mj-ea"/>
            </a:endParaRPr>
          </a:p>
        </p:txBody>
      </p:sp>
      <p:sp>
        <p:nvSpPr>
          <p:cNvPr id="29699" name="Content Placeholder 2"/>
          <p:cNvSpPr>
            <a:spLocks noGrp="1"/>
          </p:cNvSpPr>
          <p:nvPr>
            <p:ph idx="1"/>
          </p:nvPr>
        </p:nvSpPr>
        <p:spPr/>
        <p:txBody>
          <a:bodyPr/>
          <a:lstStyle/>
          <a:p>
            <a:pPr eaLnBrk="1" hangingPunct="1"/>
            <a:r>
              <a:rPr lang="en-US">
                <a:latin typeface="Rockwell" charset="0"/>
              </a:rPr>
              <a:t>Interview</a:t>
            </a:r>
          </a:p>
          <a:p>
            <a:pPr eaLnBrk="1" hangingPunct="1"/>
            <a:r>
              <a:rPr lang="en-US">
                <a:latin typeface="Rockwell" charset="0"/>
              </a:rPr>
              <a:t>Observation</a:t>
            </a:r>
          </a:p>
          <a:p>
            <a:pPr eaLnBrk="1" hangingPunct="1"/>
            <a:r>
              <a:rPr lang="en-US">
                <a:latin typeface="Rockwell" charset="0"/>
              </a:rPr>
              <a:t>Questionnaire</a:t>
            </a:r>
          </a:p>
          <a:p>
            <a:pPr lvl="1" eaLnBrk="1" hangingPunct="1"/>
            <a:r>
              <a:rPr lang="en-US">
                <a:latin typeface="Rockwell" charset="0"/>
              </a:rPr>
              <a:t>When would you do each of these?</a:t>
            </a:r>
          </a:p>
          <a:p>
            <a:pPr lvl="1" eaLnBrk="1" hangingPunct="1"/>
            <a:r>
              <a:rPr lang="en-US">
                <a:latin typeface="Rockwell" charset="0"/>
              </a:rPr>
              <a:t>What would be the benefits/limitations?</a:t>
            </a:r>
          </a:p>
          <a:p>
            <a:pPr lvl="1" eaLnBrk="1" hangingPunct="1"/>
            <a:r>
              <a:rPr lang="en-US">
                <a:latin typeface="Rockwell" charset="0"/>
              </a:rPr>
              <a:t>What would you do with the data after you got it?</a:t>
            </a:r>
          </a:p>
        </p:txBody>
      </p:sp>
    </p:spTree>
    <p:extLst>
      <p:ext uri="{BB962C8B-B14F-4D97-AF65-F5344CB8AC3E}">
        <p14:creationId xmlns:p14="http://schemas.microsoft.com/office/powerpoint/2010/main" val="458523709"/>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information are you documenting about ELLs in your reports/IEPs?</a:t>
            </a:r>
          </a:p>
          <a:p>
            <a:r>
              <a:rPr lang="en-US" dirty="0" smtClean="0"/>
              <a:t>How do you discuss your evaluation procedures/modifications in your reports/IEPs?</a:t>
            </a:r>
          </a:p>
          <a:p>
            <a:r>
              <a:rPr lang="en-US" dirty="0" smtClean="0"/>
              <a:t>What do you think your strengths are as well as areas of need in this area?</a:t>
            </a:r>
          </a:p>
          <a:p>
            <a:endParaRPr lang="en-US" dirty="0"/>
          </a:p>
        </p:txBody>
      </p:sp>
    </p:spTree>
    <p:extLst>
      <p:ext uri="{BB962C8B-B14F-4D97-AF65-F5344CB8AC3E}">
        <p14:creationId xmlns:p14="http://schemas.microsoft.com/office/powerpoint/2010/main" val="9799503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1219200"/>
          </a:xfrm>
        </p:spPr>
        <p:txBody>
          <a:bodyPr/>
          <a:lstStyle/>
          <a:p>
            <a:pPr eaLnBrk="1" hangingPunct="1"/>
            <a:r>
              <a:rPr lang="en-US" dirty="0" smtClean="0">
                <a:latin typeface="Tw Cen MT" charset="0"/>
              </a:rPr>
              <a:t>Assessments </a:t>
            </a:r>
            <a:r>
              <a:rPr lang="en-US" dirty="0">
                <a:latin typeface="Tw Cen MT" charset="0"/>
              </a:rPr>
              <a:t>Should Be…</a:t>
            </a:r>
          </a:p>
        </p:txBody>
      </p:sp>
      <p:sp>
        <p:nvSpPr>
          <p:cNvPr id="11267" name="Content Placeholder 2"/>
          <p:cNvSpPr>
            <a:spLocks noGrp="1"/>
          </p:cNvSpPr>
          <p:nvPr>
            <p:ph idx="1"/>
          </p:nvPr>
        </p:nvSpPr>
        <p:spPr>
          <a:xfrm>
            <a:off x="990599" y="1600200"/>
            <a:ext cx="7162801" cy="4495800"/>
          </a:xfrm>
        </p:spPr>
        <p:txBody>
          <a:bodyPr/>
          <a:lstStyle/>
          <a:p>
            <a:pPr eaLnBrk="1" hangingPunct="1"/>
            <a:r>
              <a:rPr lang="en-US" dirty="0">
                <a:latin typeface="Tw Cen MT" charset="0"/>
              </a:rPr>
              <a:t>Multifaceted</a:t>
            </a:r>
          </a:p>
          <a:p>
            <a:pPr eaLnBrk="1" hangingPunct="1"/>
            <a:r>
              <a:rPr lang="en-US" dirty="0">
                <a:latin typeface="Tw Cen MT" charset="0"/>
              </a:rPr>
              <a:t>Comprehensive</a:t>
            </a:r>
          </a:p>
          <a:p>
            <a:pPr eaLnBrk="1" hangingPunct="1"/>
            <a:r>
              <a:rPr lang="en-US" dirty="0">
                <a:latin typeface="Tw Cen MT" charset="0"/>
              </a:rPr>
              <a:t>Fair</a:t>
            </a:r>
          </a:p>
          <a:p>
            <a:pPr eaLnBrk="1" hangingPunct="1"/>
            <a:r>
              <a:rPr lang="en-US" dirty="0">
                <a:latin typeface="Tw Cen MT" charset="0"/>
              </a:rPr>
              <a:t>Valid</a:t>
            </a:r>
          </a:p>
          <a:p>
            <a:pPr eaLnBrk="1" hangingPunct="1"/>
            <a:r>
              <a:rPr lang="en-US" dirty="0" smtClean="0">
                <a:latin typeface="Tw Cen MT" charset="0"/>
              </a:rPr>
              <a:t>Useful</a:t>
            </a:r>
          </a:p>
          <a:p>
            <a:pPr eaLnBrk="1" hangingPunct="1"/>
            <a:endParaRPr lang="en-US" dirty="0">
              <a:latin typeface="Tw Cen MT" charset="0"/>
            </a:endParaRPr>
          </a:p>
          <a:p>
            <a:pPr eaLnBrk="1" hangingPunct="1"/>
            <a:r>
              <a:rPr lang="en-US" dirty="0" smtClean="0">
                <a:latin typeface="Tw Cen MT" charset="0"/>
              </a:rPr>
              <a:t>And so should your reports/IEPs!</a:t>
            </a:r>
            <a:endParaRPr lang="en-US" dirty="0">
              <a:latin typeface="Tw Cen MT" charset="0"/>
            </a:endParaRPr>
          </a:p>
        </p:txBody>
      </p:sp>
    </p:spTree>
    <p:extLst>
      <p:ext uri="{BB962C8B-B14F-4D97-AF65-F5344CB8AC3E}">
        <p14:creationId xmlns:p14="http://schemas.microsoft.com/office/powerpoint/2010/main" val="23356011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r>
              <a:rPr lang="en-US">
                <a:latin typeface="Tw Cen MT" charset="0"/>
              </a:rPr>
              <a:t>Sattler Recommends... </a:t>
            </a:r>
          </a:p>
        </p:txBody>
      </p:sp>
      <p:sp>
        <p:nvSpPr>
          <p:cNvPr id="3" name="Content Placeholder 2"/>
          <p:cNvSpPr>
            <a:spLocks noGrp="1"/>
          </p:cNvSpPr>
          <p:nvPr>
            <p:ph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dirty="0" smtClean="0">
                <a:ea typeface="+mn-ea"/>
              </a:rPr>
              <a:t>These sections of a report:</a:t>
            </a:r>
          </a:p>
          <a:p>
            <a:pPr marL="640080" lvl="1" indent="-274320" eaLnBrk="1" fontAlgn="auto" hangingPunct="1">
              <a:spcAft>
                <a:spcPts val="0"/>
              </a:spcAft>
              <a:buFont typeface="Wingdings 2"/>
              <a:buChar char=""/>
              <a:defRPr/>
            </a:pPr>
            <a:r>
              <a:rPr lang="en-US" dirty="0" smtClean="0">
                <a:ea typeface="+mn-ea"/>
              </a:rPr>
              <a:t>Identifying information</a:t>
            </a:r>
          </a:p>
          <a:p>
            <a:pPr marL="640080" lvl="1" indent="-274320" eaLnBrk="1" fontAlgn="auto" hangingPunct="1">
              <a:spcAft>
                <a:spcPts val="0"/>
              </a:spcAft>
              <a:buFont typeface="Wingdings 2"/>
              <a:buChar char=""/>
              <a:defRPr/>
            </a:pPr>
            <a:r>
              <a:rPr lang="en-US" dirty="0" smtClean="0">
                <a:ea typeface="+mn-ea"/>
              </a:rPr>
              <a:t>Assessment instruments</a:t>
            </a:r>
          </a:p>
          <a:p>
            <a:pPr marL="640080" lvl="1" indent="-274320" eaLnBrk="1" fontAlgn="auto" hangingPunct="1">
              <a:spcAft>
                <a:spcPts val="0"/>
              </a:spcAft>
              <a:buFont typeface="Wingdings 2"/>
              <a:buChar char=""/>
              <a:defRPr/>
            </a:pPr>
            <a:r>
              <a:rPr lang="en-US" dirty="0" smtClean="0">
                <a:ea typeface="+mn-ea"/>
              </a:rPr>
              <a:t>Reason for referral</a:t>
            </a:r>
          </a:p>
          <a:p>
            <a:pPr marL="640080" lvl="1" indent="-274320" eaLnBrk="1" fontAlgn="auto" hangingPunct="1">
              <a:spcAft>
                <a:spcPts val="0"/>
              </a:spcAft>
              <a:buFont typeface="Wingdings 2"/>
              <a:buChar char=""/>
              <a:defRPr/>
            </a:pPr>
            <a:r>
              <a:rPr lang="en-US" dirty="0" smtClean="0">
                <a:ea typeface="+mn-ea"/>
              </a:rPr>
              <a:t>Background information</a:t>
            </a:r>
          </a:p>
          <a:p>
            <a:pPr marL="640080" lvl="1" indent="-274320" eaLnBrk="1" fontAlgn="auto" hangingPunct="1">
              <a:spcAft>
                <a:spcPts val="0"/>
              </a:spcAft>
              <a:buFont typeface="Wingdings 2"/>
              <a:buChar char=""/>
              <a:defRPr/>
            </a:pPr>
            <a:r>
              <a:rPr lang="en-US" dirty="0" smtClean="0">
                <a:ea typeface="+mn-ea"/>
              </a:rPr>
              <a:t>Observations during the assessment</a:t>
            </a:r>
          </a:p>
          <a:p>
            <a:pPr marL="640080" lvl="1" indent="-274320" eaLnBrk="1" fontAlgn="auto" hangingPunct="1">
              <a:spcAft>
                <a:spcPts val="0"/>
              </a:spcAft>
              <a:buFont typeface="Wingdings 2"/>
              <a:buChar char=""/>
              <a:defRPr/>
            </a:pPr>
            <a:r>
              <a:rPr lang="en-US" dirty="0" smtClean="0">
                <a:ea typeface="+mn-ea"/>
              </a:rPr>
              <a:t>Assessment results and clinical impressions</a:t>
            </a:r>
          </a:p>
          <a:p>
            <a:pPr marL="640080" lvl="1" indent="-274320" eaLnBrk="1" fontAlgn="auto" hangingPunct="1">
              <a:spcAft>
                <a:spcPts val="0"/>
              </a:spcAft>
              <a:buFont typeface="Wingdings 2"/>
              <a:buChar char=""/>
              <a:defRPr/>
            </a:pPr>
            <a:r>
              <a:rPr lang="en-US" dirty="0" smtClean="0">
                <a:ea typeface="+mn-ea"/>
              </a:rPr>
              <a:t>Recommendations</a:t>
            </a:r>
          </a:p>
          <a:p>
            <a:pPr marL="640080" lvl="1" indent="-274320" eaLnBrk="1" fontAlgn="auto" hangingPunct="1">
              <a:spcAft>
                <a:spcPts val="0"/>
              </a:spcAft>
              <a:buFont typeface="Wingdings 2"/>
              <a:buChar char=""/>
              <a:defRPr/>
            </a:pPr>
            <a:r>
              <a:rPr lang="en-US" dirty="0" smtClean="0">
                <a:ea typeface="+mn-ea"/>
              </a:rPr>
              <a:t>Summary</a:t>
            </a:r>
          </a:p>
          <a:p>
            <a:pPr marL="640080" lvl="1" indent="-274320" eaLnBrk="1" fontAlgn="auto" hangingPunct="1">
              <a:spcAft>
                <a:spcPts val="0"/>
              </a:spcAft>
              <a:buFont typeface="Wingdings 2"/>
              <a:buChar char=""/>
              <a:defRPr/>
            </a:pPr>
            <a:r>
              <a:rPr lang="en-US" dirty="0" smtClean="0">
                <a:ea typeface="+mn-ea"/>
              </a:rPr>
              <a:t>Signature</a:t>
            </a:r>
            <a:endParaRPr lang="en-US" dirty="0">
              <a:ea typeface="+mn-ea"/>
            </a:endParaRPr>
          </a:p>
        </p:txBody>
      </p:sp>
    </p:spTree>
    <p:extLst>
      <p:ext uri="{BB962C8B-B14F-4D97-AF65-F5344CB8AC3E}">
        <p14:creationId xmlns:p14="http://schemas.microsoft.com/office/powerpoint/2010/main" val="2338302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atin typeface="Tw Cen MT" charset="0"/>
              </a:rPr>
              <a:t>Psychoeducational Report Model</a:t>
            </a:r>
          </a:p>
        </p:txBody>
      </p:sp>
      <p:sp>
        <p:nvSpPr>
          <p:cNvPr id="3" name="Content Placeholder 2"/>
          <p:cNvSpPr>
            <a:spLocks noGrp="1"/>
          </p:cNvSpPr>
          <p:nvPr>
            <p:ph idx="1"/>
          </p:nvPr>
        </p:nvSpPr>
        <p:spPr>
          <a:xfrm>
            <a:off x="612775" y="1600200"/>
            <a:ext cx="7845425" cy="4495800"/>
          </a:xfrm>
        </p:spPr>
        <p:txBody>
          <a:bodyPr>
            <a:normAutofit/>
          </a:bodyPr>
          <a:lstStyle/>
          <a:p>
            <a:pPr marL="320040" indent="-320040" eaLnBrk="1" fontAlgn="auto" hangingPunct="1">
              <a:spcAft>
                <a:spcPts val="0"/>
              </a:spcAft>
              <a:buFont typeface="Wingdings"/>
              <a:buChar char=""/>
              <a:defRPr/>
            </a:pPr>
            <a:r>
              <a:rPr lang="en-US" dirty="0" smtClean="0">
                <a:ea typeface="+mn-ea"/>
              </a:rPr>
              <a:t>Lopez, </a:t>
            </a:r>
            <a:r>
              <a:rPr lang="en-US" dirty="0" err="1" smtClean="0">
                <a:ea typeface="+mn-ea"/>
              </a:rPr>
              <a:t>Elizalde-Utnick</a:t>
            </a:r>
            <a:r>
              <a:rPr lang="en-US" dirty="0" smtClean="0">
                <a:ea typeface="+mn-ea"/>
              </a:rPr>
              <a:t> &amp; </a:t>
            </a:r>
            <a:r>
              <a:rPr lang="en-US" dirty="0" err="1" smtClean="0">
                <a:ea typeface="+mn-ea"/>
              </a:rPr>
              <a:t>Nahari</a:t>
            </a:r>
            <a:r>
              <a:rPr lang="en-US" dirty="0" smtClean="0">
                <a:ea typeface="+mn-ea"/>
              </a:rPr>
              <a:t> (2000) developed this model that integrates language and cultural issues for CLD students:</a:t>
            </a:r>
          </a:p>
          <a:p>
            <a:pPr marL="640080" lvl="1" indent="-274320" eaLnBrk="1" fontAlgn="auto" hangingPunct="1">
              <a:spcAft>
                <a:spcPts val="0"/>
              </a:spcAft>
              <a:buFont typeface="Wingdings 2"/>
              <a:buChar char=""/>
              <a:defRPr/>
            </a:pPr>
            <a:r>
              <a:rPr lang="en-US" dirty="0" smtClean="0">
                <a:ea typeface="+mn-ea"/>
              </a:rPr>
              <a:t>Introductory information</a:t>
            </a:r>
          </a:p>
          <a:p>
            <a:pPr marL="640080" lvl="1" indent="-274320" eaLnBrk="1" fontAlgn="auto" hangingPunct="1">
              <a:spcAft>
                <a:spcPts val="0"/>
              </a:spcAft>
              <a:buFont typeface="Wingdings 2"/>
              <a:buChar char=""/>
              <a:defRPr/>
            </a:pPr>
            <a:r>
              <a:rPr lang="en-US" dirty="0" smtClean="0">
                <a:ea typeface="+mn-ea"/>
              </a:rPr>
              <a:t>Evaluation procedures and tools</a:t>
            </a:r>
          </a:p>
          <a:p>
            <a:pPr marL="640080" lvl="1" indent="-274320" eaLnBrk="1" fontAlgn="auto" hangingPunct="1">
              <a:spcAft>
                <a:spcPts val="0"/>
              </a:spcAft>
              <a:buFont typeface="Wingdings 2"/>
              <a:buChar char=""/>
              <a:defRPr/>
            </a:pPr>
            <a:r>
              <a:rPr lang="en-US" dirty="0" smtClean="0">
                <a:ea typeface="+mn-ea"/>
              </a:rPr>
              <a:t>Reason for referral</a:t>
            </a:r>
          </a:p>
          <a:p>
            <a:pPr marL="640080" lvl="1" indent="-274320" eaLnBrk="1" fontAlgn="auto" hangingPunct="1">
              <a:spcAft>
                <a:spcPts val="0"/>
              </a:spcAft>
              <a:buFont typeface="Wingdings 2"/>
              <a:buChar char=""/>
              <a:defRPr/>
            </a:pPr>
            <a:r>
              <a:rPr lang="en-US" dirty="0" smtClean="0">
                <a:ea typeface="+mn-ea"/>
              </a:rPr>
              <a:t>Background information related to language proficiency and acculturation</a:t>
            </a:r>
          </a:p>
          <a:p>
            <a:pPr marL="640080" lvl="1" indent="-274320" eaLnBrk="1" fontAlgn="auto" hangingPunct="1">
              <a:spcAft>
                <a:spcPts val="0"/>
              </a:spcAft>
              <a:buFont typeface="Wingdings 2"/>
              <a:buChar char=""/>
              <a:defRPr/>
            </a:pPr>
            <a:r>
              <a:rPr lang="en-US" dirty="0" smtClean="0">
                <a:ea typeface="+mn-ea"/>
              </a:rPr>
              <a:t>Behavioral observations</a:t>
            </a:r>
          </a:p>
          <a:p>
            <a:pPr marL="640080" lvl="1" indent="-274320" eaLnBrk="1" fontAlgn="auto" hangingPunct="1">
              <a:spcAft>
                <a:spcPts val="0"/>
              </a:spcAft>
              <a:buFont typeface="Wingdings 2"/>
              <a:buChar char=""/>
              <a:defRPr/>
            </a:pPr>
            <a:r>
              <a:rPr lang="en-US" dirty="0" smtClean="0">
                <a:ea typeface="+mn-ea"/>
              </a:rPr>
              <a:t>Test results and procedures</a:t>
            </a:r>
          </a:p>
          <a:p>
            <a:pPr marL="640080" lvl="1" indent="-274320" eaLnBrk="1" fontAlgn="auto" hangingPunct="1">
              <a:spcAft>
                <a:spcPts val="0"/>
              </a:spcAft>
              <a:buFont typeface="Wingdings 2"/>
              <a:buChar char=""/>
              <a:defRPr/>
            </a:pPr>
            <a:r>
              <a:rPr lang="en-US" dirty="0" smtClean="0">
                <a:ea typeface="+mn-ea"/>
              </a:rPr>
              <a:t>Summary and recommendations</a:t>
            </a:r>
            <a:endParaRPr lang="en-US" dirty="0">
              <a:ea typeface="+mn-ea"/>
            </a:endParaRPr>
          </a:p>
        </p:txBody>
      </p:sp>
    </p:spTree>
    <p:extLst>
      <p:ext uri="{BB962C8B-B14F-4D97-AF65-F5344CB8AC3E}">
        <p14:creationId xmlns:p14="http://schemas.microsoft.com/office/powerpoint/2010/main" val="38446499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normAutofit fontScale="90000"/>
          </a:bodyPr>
          <a:lstStyle/>
          <a:p>
            <a:pPr eaLnBrk="1" hangingPunct="1"/>
            <a:r>
              <a:rPr lang="en-US" dirty="0">
                <a:latin typeface="Tw Cen MT" charset="0"/>
              </a:rPr>
              <a:t>What your </a:t>
            </a:r>
            <a:r>
              <a:rPr lang="en-US" dirty="0" smtClean="0">
                <a:latin typeface="Tw Cen MT" charset="0"/>
              </a:rPr>
              <a:t>reports/IEPs </a:t>
            </a:r>
            <a:r>
              <a:rPr lang="en-US" dirty="0">
                <a:latin typeface="Tw Cen MT" charset="0"/>
              </a:rPr>
              <a:t>should include</a:t>
            </a:r>
          </a:p>
        </p:txBody>
      </p:sp>
      <p:sp>
        <p:nvSpPr>
          <p:cNvPr id="16387" name="Content Placeholder 2"/>
          <p:cNvSpPr>
            <a:spLocks noGrp="1"/>
          </p:cNvSpPr>
          <p:nvPr>
            <p:ph idx="1"/>
          </p:nvPr>
        </p:nvSpPr>
        <p:spPr>
          <a:xfrm>
            <a:off x="761999" y="1600200"/>
            <a:ext cx="7543801" cy="4495800"/>
          </a:xfrm>
        </p:spPr>
        <p:txBody>
          <a:bodyPr/>
          <a:lstStyle/>
          <a:p>
            <a:pPr eaLnBrk="1" hangingPunct="1"/>
            <a:r>
              <a:rPr lang="en-US" dirty="0">
                <a:latin typeface="Tw Cen MT" charset="0"/>
              </a:rPr>
              <a:t>1) c</a:t>
            </a:r>
            <a:r>
              <a:rPr lang="en-US" dirty="0" smtClean="0">
                <a:latin typeface="Tw Cen MT" charset="0"/>
              </a:rPr>
              <a:t>ultural, </a:t>
            </a:r>
            <a:r>
              <a:rPr lang="en-US" dirty="0">
                <a:latin typeface="Tw Cen MT" charset="0"/>
              </a:rPr>
              <a:t>experiential, and language-based factors</a:t>
            </a:r>
          </a:p>
          <a:p>
            <a:pPr eaLnBrk="1" hangingPunct="1"/>
            <a:r>
              <a:rPr lang="en-US" dirty="0" smtClean="0">
                <a:latin typeface="Tw Cen MT" charset="0"/>
              </a:rPr>
              <a:t>2</a:t>
            </a:r>
            <a:r>
              <a:rPr lang="en-US" dirty="0">
                <a:latin typeface="Tw Cen MT" charset="0"/>
              </a:rPr>
              <a:t>) incorporation of linguistic information (i.e. language acquisition) and language </a:t>
            </a:r>
            <a:r>
              <a:rPr lang="en-US" dirty="0" smtClean="0">
                <a:latin typeface="Tw Cen MT" charset="0"/>
              </a:rPr>
              <a:t>proficiency</a:t>
            </a:r>
          </a:p>
          <a:p>
            <a:pPr eaLnBrk="1" hangingPunct="1"/>
            <a:r>
              <a:rPr lang="en-US" dirty="0" smtClean="0">
                <a:latin typeface="Tw Cen MT" charset="0"/>
              </a:rPr>
              <a:t>3) Information about acculturation and its possible impact on referral needs</a:t>
            </a:r>
            <a:endParaRPr lang="en-US" dirty="0">
              <a:latin typeface="Tw Cen MT" charset="0"/>
            </a:endParaRPr>
          </a:p>
          <a:p>
            <a:pPr eaLnBrk="1" hangingPunct="1"/>
            <a:r>
              <a:rPr lang="en-US" dirty="0">
                <a:latin typeface="Tw Cen MT" charset="0"/>
              </a:rPr>
              <a:t>4</a:t>
            </a:r>
            <a:r>
              <a:rPr lang="en-US" dirty="0" smtClean="0">
                <a:latin typeface="Tw Cen MT" charset="0"/>
              </a:rPr>
              <a:t>) </a:t>
            </a:r>
            <a:r>
              <a:rPr lang="en-US" dirty="0">
                <a:latin typeface="Tw Cen MT" charset="0"/>
              </a:rPr>
              <a:t>the limitations of standardized </a:t>
            </a:r>
            <a:r>
              <a:rPr lang="en-US" dirty="0" smtClean="0">
                <a:latin typeface="Tw Cen MT" charset="0"/>
              </a:rPr>
              <a:t>instruments and disclaimers</a:t>
            </a:r>
            <a:endParaRPr lang="en-US" dirty="0">
              <a:latin typeface="Tw Cen MT" charset="0"/>
            </a:endParaRPr>
          </a:p>
          <a:p>
            <a:pPr eaLnBrk="1" hangingPunct="1"/>
            <a:r>
              <a:rPr lang="en-US" dirty="0" smtClean="0">
                <a:latin typeface="Tw Cen MT" charset="0"/>
              </a:rPr>
              <a:t>5) The </a:t>
            </a:r>
            <a:r>
              <a:rPr lang="en-US" dirty="0">
                <a:latin typeface="Tw Cen MT" charset="0"/>
              </a:rPr>
              <a:t>use of translated tests and their pitfalls and questionable validity (you </a:t>
            </a:r>
            <a:r>
              <a:rPr lang="en-US" dirty="0" smtClean="0">
                <a:latin typeface="Tw Cen MT" charset="0"/>
              </a:rPr>
              <a:t>shouldn‘t </a:t>
            </a:r>
            <a:r>
              <a:rPr lang="en-US" dirty="0">
                <a:latin typeface="Tw Cen MT" charset="0"/>
              </a:rPr>
              <a:t>be doing this but might need to comment on another evaluation)</a:t>
            </a:r>
          </a:p>
        </p:txBody>
      </p:sp>
    </p:spTree>
    <p:extLst>
      <p:ext uri="{BB962C8B-B14F-4D97-AF65-F5344CB8AC3E}">
        <p14:creationId xmlns:p14="http://schemas.microsoft.com/office/powerpoint/2010/main" val="13584202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Disclaimer</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It is advised that this data be interpreted with caution due to XXX’s limited English proficiency. It is likely that the scores on this assessment are impacted by XXX’s progress through English language </a:t>
            </a:r>
            <a:r>
              <a:rPr lang="en-US" dirty="0" smtClean="0"/>
              <a:t>development.</a:t>
            </a:r>
          </a:p>
          <a:p>
            <a:endParaRPr lang="en-US" dirty="0"/>
          </a:p>
          <a:p>
            <a:r>
              <a:rPr lang="en-US" dirty="0" smtClean="0"/>
              <a:t>Write your own disclaimer based on your context</a:t>
            </a:r>
            <a:endParaRPr lang="en-US" dirty="0"/>
          </a:p>
          <a:p>
            <a:endParaRPr lang="en-US" dirty="0"/>
          </a:p>
        </p:txBody>
      </p:sp>
    </p:spTree>
    <p:extLst>
      <p:ext uri="{BB962C8B-B14F-4D97-AF65-F5344CB8AC3E}">
        <p14:creationId xmlns:p14="http://schemas.microsoft.com/office/powerpoint/2010/main" val="30382321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report scores?</a:t>
            </a:r>
            <a:endParaRPr lang="en-US" dirty="0"/>
          </a:p>
        </p:txBody>
      </p:sp>
      <p:sp>
        <p:nvSpPr>
          <p:cNvPr id="3" name="Content Placeholder 2"/>
          <p:cNvSpPr>
            <a:spLocks noGrp="1"/>
          </p:cNvSpPr>
          <p:nvPr>
            <p:ph idx="1"/>
          </p:nvPr>
        </p:nvSpPr>
        <p:spPr/>
        <p:txBody>
          <a:bodyPr/>
          <a:lstStyle/>
          <a:p>
            <a:r>
              <a:rPr lang="en-US" dirty="0" smtClean="0"/>
              <a:t>If you believe the scores were impacted by language/culture, should you report the exact score?</a:t>
            </a:r>
          </a:p>
          <a:p>
            <a:pPr lvl="1"/>
            <a:r>
              <a:rPr lang="en-US" dirty="0" smtClean="0"/>
              <a:t>A range of scores?</a:t>
            </a:r>
          </a:p>
          <a:p>
            <a:pPr lvl="1"/>
            <a:r>
              <a:rPr lang="en-US" dirty="0" smtClean="0"/>
              <a:t>Not report the scores at all?</a:t>
            </a:r>
          </a:p>
          <a:p>
            <a:pPr lvl="1"/>
            <a:r>
              <a:rPr lang="en-US" dirty="0" smtClean="0"/>
              <a:t>Provide a qualitative report of abilities and needs?</a:t>
            </a:r>
            <a:endParaRPr lang="en-US" dirty="0"/>
          </a:p>
        </p:txBody>
      </p:sp>
    </p:spTree>
    <p:extLst>
      <p:ext uri="{BB962C8B-B14F-4D97-AF65-F5344CB8AC3E}">
        <p14:creationId xmlns:p14="http://schemas.microsoft.com/office/powerpoint/2010/main" val="3959744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a:t>Eligibility and IEP Development</a:t>
            </a:r>
          </a:p>
        </p:txBody>
      </p:sp>
      <p:sp>
        <p:nvSpPr>
          <p:cNvPr id="39939" name="Rectangle 3"/>
          <p:cNvSpPr>
            <a:spLocks noGrp="1" noChangeArrowheads="1"/>
          </p:cNvSpPr>
          <p:nvPr>
            <p:ph sz="quarter" idx="13"/>
          </p:nvPr>
        </p:nvSpPr>
        <p:spPr>
          <a:xfrm>
            <a:off x="685800" y="1905000"/>
            <a:ext cx="3657600" cy="4114800"/>
          </a:xfrm>
        </p:spPr>
        <p:txBody>
          <a:bodyPr>
            <a:normAutofit lnSpcReduction="10000"/>
          </a:bodyPr>
          <a:lstStyle/>
          <a:p>
            <a:r>
              <a:rPr lang="en-US" sz="2400" dirty="0"/>
              <a:t>The committee determines eligibility:	</a:t>
            </a:r>
          </a:p>
          <a:p>
            <a:pPr lvl="1"/>
            <a:r>
              <a:rPr lang="en-US" sz="2000" dirty="0"/>
              <a:t>Reviews all data.</a:t>
            </a:r>
          </a:p>
          <a:p>
            <a:pPr lvl="1"/>
            <a:r>
              <a:rPr lang="en-US" sz="2000" dirty="0"/>
              <a:t>Determines if child has a legally defined disability.</a:t>
            </a:r>
          </a:p>
          <a:p>
            <a:pPr lvl="1"/>
            <a:r>
              <a:rPr lang="en-US" sz="2000" dirty="0">
                <a:effectLst>
                  <a:outerShdw blurRad="38100" dist="38100" dir="2700000" algn="tl">
                    <a:srgbClr val="000000"/>
                  </a:outerShdw>
                </a:effectLst>
              </a:rPr>
              <a:t>Provides assurances that the determinant factor of the student</a:t>
            </a:r>
            <a:r>
              <a:rPr lang="ja-JP" altLang="en-US" sz="2000" dirty="0">
                <a:effectLst>
                  <a:outerShdw blurRad="38100" dist="38100" dir="2700000" algn="tl">
                    <a:srgbClr val="000000"/>
                  </a:outerShdw>
                </a:effectLst>
                <a:latin typeface="Arial"/>
              </a:rPr>
              <a:t>’</a:t>
            </a:r>
            <a:r>
              <a:rPr lang="en-US" sz="2000" dirty="0">
                <a:effectLst>
                  <a:outerShdw blurRad="38100" dist="38100" dir="2700000" algn="tl">
                    <a:srgbClr val="000000"/>
                  </a:outerShdw>
                </a:effectLst>
              </a:rPr>
              <a:t>s </a:t>
            </a:r>
            <a:r>
              <a:rPr lang="en-US" sz="2000" dirty="0" smtClean="0">
                <a:effectLst>
                  <a:outerShdw blurRad="38100" dist="38100" dir="2700000" algn="tl">
                    <a:srgbClr val="000000"/>
                  </a:outerShdw>
                </a:effectLst>
              </a:rPr>
              <a:t>challenges </a:t>
            </a:r>
            <a:r>
              <a:rPr lang="en-US" sz="2000" dirty="0">
                <a:effectLst>
                  <a:outerShdw blurRad="38100" dist="38100" dir="2700000" algn="tl">
                    <a:srgbClr val="000000"/>
                  </a:outerShdw>
                </a:effectLst>
              </a:rPr>
              <a:t>are not primarily the result of language, culture or not having the opportunity to learn. </a:t>
            </a:r>
          </a:p>
        </p:txBody>
      </p:sp>
      <p:sp>
        <p:nvSpPr>
          <p:cNvPr id="39940" name="Rectangle 4"/>
          <p:cNvSpPr>
            <a:spLocks noGrp="1" noChangeArrowheads="1"/>
          </p:cNvSpPr>
          <p:nvPr>
            <p:ph sz="quarter" idx="14"/>
          </p:nvPr>
        </p:nvSpPr>
        <p:spPr>
          <a:xfrm>
            <a:off x="4495800" y="1981200"/>
            <a:ext cx="3962400" cy="4114800"/>
          </a:xfrm>
        </p:spPr>
        <p:txBody>
          <a:bodyPr>
            <a:normAutofit/>
          </a:bodyPr>
          <a:lstStyle/>
          <a:p>
            <a:pPr>
              <a:lnSpc>
                <a:spcPct val="90000"/>
              </a:lnSpc>
            </a:pPr>
            <a:r>
              <a:rPr lang="en-US" sz="2400" dirty="0"/>
              <a:t>The committee develops the </a:t>
            </a:r>
            <a:r>
              <a:rPr lang="en-US" sz="2400" dirty="0" smtClean="0"/>
              <a:t>IEP and includes:</a:t>
            </a:r>
            <a:endParaRPr lang="en-US" sz="2400" dirty="0"/>
          </a:p>
          <a:p>
            <a:pPr lvl="1">
              <a:lnSpc>
                <a:spcPct val="90000"/>
              </a:lnSpc>
            </a:pPr>
            <a:r>
              <a:rPr lang="en-US" sz="2000" dirty="0"/>
              <a:t>P</a:t>
            </a:r>
            <a:r>
              <a:rPr lang="en-US" sz="2000" dirty="0" smtClean="0"/>
              <a:t>resent </a:t>
            </a:r>
            <a:r>
              <a:rPr lang="en-US" sz="2000" dirty="0"/>
              <a:t>level of performance: L1 and </a:t>
            </a:r>
            <a:r>
              <a:rPr lang="en-US" sz="2000" dirty="0" smtClean="0"/>
              <a:t>L2</a:t>
            </a:r>
          </a:p>
          <a:p>
            <a:pPr lvl="1">
              <a:lnSpc>
                <a:spcPct val="90000"/>
              </a:lnSpc>
            </a:pPr>
            <a:r>
              <a:rPr lang="en-US" sz="2000" dirty="0" smtClean="0"/>
              <a:t>Language history</a:t>
            </a:r>
          </a:p>
          <a:p>
            <a:pPr lvl="1">
              <a:lnSpc>
                <a:spcPct val="90000"/>
              </a:lnSpc>
            </a:pPr>
            <a:r>
              <a:rPr lang="en-US" sz="2000" dirty="0" smtClean="0"/>
              <a:t>Information on language of instruction</a:t>
            </a:r>
            <a:endParaRPr lang="en-US" sz="2000" dirty="0"/>
          </a:p>
          <a:p>
            <a:pPr lvl="1">
              <a:lnSpc>
                <a:spcPct val="90000"/>
              </a:lnSpc>
            </a:pPr>
            <a:r>
              <a:rPr lang="en-US" sz="2000" dirty="0"/>
              <a:t>Annual goals for L1 and L2 (if applicable</a:t>
            </a:r>
            <a:r>
              <a:rPr lang="en-US" sz="2000" dirty="0" smtClean="0"/>
              <a:t>)</a:t>
            </a:r>
            <a:endParaRPr lang="en-US" sz="2000" dirty="0"/>
          </a:p>
          <a:p>
            <a:pPr lvl="1">
              <a:lnSpc>
                <a:spcPct val="90000"/>
              </a:lnSpc>
            </a:pPr>
            <a:r>
              <a:rPr lang="en-US" sz="2000" dirty="0" smtClean="0"/>
              <a:t>Strategies </a:t>
            </a:r>
            <a:r>
              <a:rPr lang="en-US" sz="2000" dirty="0"/>
              <a:t>appropriate to disability </a:t>
            </a:r>
            <a:r>
              <a:rPr lang="en-US" sz="2000" u="sng" dirty="0"/>
              <a:t>and</a:t>
            </a:r>
            <a:r>
              <a:rPr lang="en-US" sz="2000" dirty="0"/>
              <a:t> language and culture. </a:t>
            </a:r>
          </a:p>
          <a:p>
            <a:pPr lvl="1">
              <a:lnSpc>
                <a:spcPct val="90000"/>
              </a:lnSpc>
            </a:pPr>
            <a:endParaRPr lang="en-US" sz="2000" dirty="0"/>
          </a:p>
        </p:txBody>
      </p:sp>
    </p:spTree>
    <p:extLst>
      <p:ext uri="{BB962C8B-B14F-4D97-AF65-F5344CB8AC3E}">
        <p14:creationId xmlns:p14="http://schemas.microsoft.com/office/powerpoint/2010/main" val="198227212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 calcmode="lin" valueType="num">
                                      <p:cBhvr additive="base">
                                        <p:cTn id="17"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93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 calcmode="lin" valueType="num">
                                      <p:cBhvr additive="base">
                                        <p:cTn id="21"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93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9940">
                                            <p:txEl>
                                              <p:pRg st="0" end="0"/>
                                            </p:txEl>
                                          </p:spTgt>
                                        </p:tgtEl>
                                        <p:attrNameLst>
                                          <p:attrName>style.visibility</p:attrName>
                                        </p:attrNameLst>
                                      </p:cBhvr>
                                      <p:to>
                                        <p:strVal val="visible"/>
                                      </p:to>
                                    </p:set>
                                    <p:anim calcmode="lin" valueType="num">
                                      <p:cBhvr additive="base">
                                        <p:cTn id="31" dur="500" fill="hold"/>
                                        <p:tgtEl>
                                          <p:spTgt spid="39940">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9940">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39940">
                                            <p:txEl>
                                              <p:pRg st="1" end="1"/>
                                            </p:txEl>
                                          </p:spTgt>
                                        </p:tgtEl>
                                        <p:attrNameLst>
                                          <p:attrName>style.visibility</p:attrName>
                                        </p:attrNameLst>
                                      </p:cBhvr>
                                      <p:to>
                                        <p:strVal val="visible"/>
                                      </p:to>
                                    </p:set>
                                    <p:anim calcmode="lin" valueType="num">
                                      <p:cBhvr additive="base">
                                        <p:cTn id="35" dur="500" fill="hold"/>
                                        <p:tgtEl>
                                          <p:spTgt spid="39940">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9940">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39940">
                                            <p:txEl>
                                              <p:pRg st="2" end="2"/>
                                            </p:txEl>
                                          </p:spTgt>
                                        </p:tgtEl>
                                        <p:attrNameLst>
                                          <p:attrName>style.visibility</p:attrName>
                                        </p:attrNameLst>
                                      </p:cBhvr>
                                      <p:to>
                                        <p:strVal val="visible"/>
                                      </p:to>
                                    </p:set>
                                    <p:anim calcmode="lin" valueType="num">
                                      <p:cBhvr additive="base">
                                        <p:cTn id="39" dur="500" fill="hold"/>
                                        <p:tgtEl>
                                          <p:spTgt spid="39940">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9940">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39940">
                                            <p:txEl>
                                              <p:pRg st="3" end="3"/>
                                            </p:txEl>
                                          </p:spTgt>
                                        </p:tgtEl>
                                        <p:attrNameLst>
                                          <p:attrName>style.visibility</p:attrName>
                                        </p:attrNameLst>
                                      </p:cBhvr>
                                      <p:to>
                                        <p:strVal val="visible"/>
                                      </p:to>
                                    </p:set>
                                    <p:anim calcmode="lin" valueType="num">
                                      <p:cBhvr additive="base">
                                        <p:cTn id="43" dur="500" fill="hold"/>
                                        <p:tgtEl>
                                          <p:spTgt spid="39940">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9940">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9940">
                                            <p:txEl>
                                              <p:pRg st="4" end="4"/>
                                            </p:txEl>
                                          </p:spTgt>
                                        </p:tgtEl>
                                        <p:attrNameLst>
                                          <p:attrName>style.visibility</p:attrName>
                                        </p:attrNameLst>
                                      </p:cBhvr>
                                      <p:to>
                                        <p:strVal val="visible"/>
                                      </p:to>
                                    </p:set>
                                    <p:anim calcmode="lin" valueType="num">
                                      <p:cBhvr additive="base">
                                        <p:cTn id="47" dur="500" fill="hold"/>
                                        <p:tgtEl>
                                          <p:spTgt spid="39940">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9940">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39940">
                                            <p:txEl>
                                              <p:pRg st="5" end="5"/>
                                            </p:txEl>
                                          </p:spTgt>
                                        </p:tgtEl>
                                        <p:attrNameLst>
                                          <p:attrName>style.visibility</p:attrName>
                                        </p:attrNameLst>
                                      </p:cBhvr>
                                      <p:to>
                                        <p:strVal val="visible"/>
                                      </p:to>
                                    </p:set>
                                    <p:anim calcmode="lin" valueType="num">
                                      <p:cBhvr additive="base">
                                        <p:cTn id="51" dur="500" fill="hold"/>
                                        <p:tgtEl>
                                          <p:spTgt spid="39940">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994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P spid="39940"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a:t>
            </a:r>
            <a:endParaRPr lang="en-US" dirty="0"/>
          </a:p>
        </p:txBody>
      </p:sp>
      <p:sp>
        <p:nvSpPr>
          <p:cNvPr id="3" name="Content Placeholder 2"/>
          <p:cNvSpPr>
            <a:spLocks noGrp="1"/>
          </p:cNvSpPr>
          <p:nvPr>
            <p:ph sz="quarter" idx="13"/>
          </p:nvPr>
        </p:nvSpPr>
        <p:spPr/>
        <p:txBody>
          <a:bodyPr/>
          <a:lstStyle/>
          <a:p>
            <a:pPr marL="274320" lvl="1"/>
            <a:r>
              <a:rPr lang="en-US" dirty="0">
                <a:solidFill>
                  <a:schemeClr val="accent2">
                    <a:lumMod val="60000"/>
                    <a:lumOff val="40000"/>
                  </a:schemeClr>
                </a:solidFill>
              </a:rPr>
              <a:t>Provides assurances that the determinant factor of the student</a:t>
            </a:r>
            <a:r>
              <a:rPr lang="ja-JP" altLang="en-US" dirty="0">
                <a:solidFill>
                  <a:schemeClr val="accent2">
                    <a:lumMod val="60000"/>
                    <a:lumOff val="40000"/>
                  </a:schemeClr>
                </a:solidFill>
              </a:rPr>
              <a:t>’</a:t>
            </a:r>
            <a:r>
              <a:rPr lang="en-US" dirty="0">
                <a:solidFill>
                  <a:schemeClr val="accent2">
                    <a:lumMod val="60000"/>
                    <a:lumOff val="40000"/>
                  </a:schemeClr>
                </a:solidFill>
              </a:rPr>
              <a:t>s challenges are not primarily the result of language, culture or not having the opportunity to learn. </a:t>
            </a:r>
          </a:p>
          <a:p>
            <a:endParaRPr lang="en-US" dirty="0"/>
          </a:p>
        </p:txBody>
      </p:sp>
      <p:sp>
        <p:nvSpPr>
          <p:cNvPr id="4" name="Content Placeholder 3"/>
          <p:cNvSpPr>
            <a:spLocks noGrp="1"/>
          </p:cNvSpPr>
          <p:nvPr>
            <p:ph sz="quarter" idx="14"/>
          </p:nvPr>
        </p:nvSpPr>
        <p:spPr/>
        <p:txBody>
          <a:bodyPr>
            <a:normAutofit lnSpcReduction="10000"/>
          </a:bodyPr>
          <a:lstStyle/>
          <a:p>
            <a:r>
              <a:rPr lang="en-US" dirty="0" smtClean="0"/>
              <a:t>How are we discussing this in our teams? </a:t>
            </a:r>
            <a:endParaRPr lang="en-US" dirty="0"/>
          </a:p>
          <a:p>
            <a:r>
              <a:rPr lang="en-US" dirty="0" smtClean="0"/>
              <a:t>What are some ways we can ensure we are having this conversation?</a:t>
            </a:r>
          </a:p>
          <a:p>
            <a:r>
              <a:rPr lang="en-US" dirty="0" smtClean="0"/>
              <a:t>What are the benefits of having this information?</a:t>
            </a:r>
            <a:endParaRPr lang="en-US" dirty="0"/>
          </a:p>
        </p:txBody>
      </p:sp>
    </p:spTree>
    <p:extLst>
      <p:ext uri="{BB962C8B-B14F-4D97-AF65-F5344CB8AC3E}">
        <p14:creationId xmlns:p14="http://schemas.microsoft.com/office/powerpoint/2010/main" val="34655263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a:t>
            </a:r>
            <a:endParaRPr lang="en-US" dirty="0"/>
          </a:p>
        </p:txBody>
      </p:sp>
      <p:sp>
        <p:nvSpPr>
          <p:cNvPr id="3" name="Content Placeholder 2"/>
          <p:cNvSpPr>
            <a:spLocks noGrp="1"/>
          </p:cNvSpPr>
          <p:nvPr>
            <p:ph idx="1"/>
          </p:nvPr>
        </p:nvSpPr>
        <p:spPr/>
        <p:txBody>
          <a:bodyPr/>
          <a:lstStyle/>
          <a:p>
            <a:r>
              <a:rPr lang="en-US" dirty="0" smtClean="0"/>
              <a:t>Ask for standardization data!</a:t>
            </a:r>
          </a:p>
          <a:p>
            <a:r>
              <a:rPr lang="en-US" dirty="0" smtClean="0"/>
              <a:t>Pearson now has “firm </a:t>
            </a:r>
            <a:r>
              <a:rPr lang="en-US" dirty="0"/>
              <a:t>policy never to release data based on race or </a:t>
            </a:r>
            <a:r>
              <a:rPr lang="en-US" dirty="0" smtClean="0"/>
              <a:t>ethnicity”</a:t>
            </a:r>
          </a:p>
          <a:p>
            <a:r>
              <a:rPr lang="en-US" dirty="0" smtClean="0"/>
              <a:t>Join taskforces/committees at the district, state and national levels</a:t>
            </a:r>
          </a:p>
          <a:p>
            <a:r>
              <a:rPr lang="en-US" dirty="0" smtClean="0"/>
              <a:t>Contribute to research</a:t>
            </a:r>
          </a:p>
          <a:p>
            <a:r>
              <a:rPr lang="en-US" dirty="0" smtClean="0"/>
              <a:t>Advocate for increased training opportunities</a:t>
            </a:r>
          </a:p>
          <a:p>
            <a:endParaRPr lang="en-US" dirty="0"/>
          </a:p>
        </p:txBody>
      </p:sp>
    </p:spTree>
    <p:extLst>
      <p:ext uri="{BB962C8B-B14F-4D97-AF65-F5344CB8AC3E}">
        <p14:creationId xmlns:p14="http://schemas.microsoft.com/office/powerpoint/2010/main" val="389816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eaLnBrk="1" fontAlgn="auto" hangingPunct="1">
              <a:spcAft>
                <a:spcPts val="0"/>
              </a:spcAft>
              <a:defRPr/>
            </a:pPr>
            <a:r>
              <a:rPr lang="en-US" dirty="0" smtClean="0">
                <a:solidFill>
                  <a:srgbClr val="7EA9CA"/>
                </a:solidFill>
                <a:ea typeface="+mj-ea"/>
              </a:rPr>
              <a:t>Formal Acculturation Screening</a:t>
            </a:r>
            <a:endParaRPr lang="en-US" dirty="0">
              <a:solidFill>
                <a:srgbClr val="7EA9CA"/>
              </a:solidFill>
              <a:ea typeface="+mj-ea"/>
            </a:endParaRPr>
          </a:p>
        </p:txBody>
      </p:sp>
      <p:sp>
        <p:nvSpPr>
          <p:cNvPr id="30723" name="Content Placeholder 2"/>
          <p:cNvSpPr>
            <a:spLocks noGrp="1"/>
          </p:cNvSpPr>
          <p:nvPr>
            <p:ph idx="1"/>
          </p:nvPr>
        </p:nvSpPr>
        <p:spPr/>
        <p:txBody>
          <a:bodyPr>
            <a:normAutofit/>
          </a:bodyPr>
          <a:lstStyle/>
          <a:p>
            <a:pPr eaLnBrk="1" hangingPunct="1"/>
            <a:r>
              <a:rPr lang="en-US" dirty="0">
                <a:latin typeface="Rockwell" charset="0"/>
              </a:rPr>
              <a:t>Resource: </a:t>
            </a:r>
            <a:r>
              <a:rPr lang="en-US" dirty="0">
                <a:latin typeface="Rockwell" charset="0"/>
                <a:hlinkClick r:id="rId3"/>
              </a:rPr>
              <a:t>http://www.antiochne.edu/multiculturalcenter/test/</a:t>
            </a:r>
            <a:r>
              <a:rPr lang="en-US" dirty="0">
                <a:latin typeface="Rockwell" charset="0"/>
              </a:rPr>
              <a:t> </a:t>
            </a:r>
          </a:p>
          <a:p>
            <a:pPr eaLnBrk="1" hangingPunct="1">
              <a:buFont typeface="Wingdings 2" charset="0"/>
              <a:buNone/>
            </a:pPr>
            <a:endParaRPr lang="en-US" dirty="0">
              <a:latin typeface="Rockwell" charset="0"/>
            </a:endParaRPr>
          </a:p>
          <a:p>
            <a:pPr eaLnBrk="1" hangingPunct="1"/>
            <a:r>
              <a:rPr lang="en-US" dirty="0" smtClean="0">
                <a:latin typeface="Rockwell" charset="0"/>
              </a:rPr>
              <a:t>SASH</a:t>
            </a:r>
            <a:r>
              <a:rPr lang="en-US" dirty="0">
                <a:latin typeface="Rockwell" charset="0"/>
              </a:rPr>
              <a:t>-</a:t>
            </a:r>
            <a:r>
              <a:rPr lang="en-US" dirty="0" smtClean="0">
                <a:latin typeface="Rockwell" charset="0"/>
              </a:rPr>
              <a:t>Y</a:t>
            </a:r>
          </a:p>
          <a:p>
            <a:pPr eaLnBrk="1" hangingPunct="1"/>
            <a:r>
              <a:rPr lang="en-US" dirty="0" smtClean="0">
                <a:latin typeface="Rockwell" charset="0"/>
              </a:rPr>
              <a:t>AQS</a:t>
            </a:r>
            <a:endParaRPr lang="en-US" dirty="0">
              <a:latin typeface="Rockwell" charset="0"/>
            </a:endParaRPr>
          </a:p>
        </p:txBody>
      </p:sp>
    </p:spTree>
    <p:extLst>
      <p:ext uri="{BB962C8B-B14F-4D97-AF65-F5344CB8AC3E}">
        <p14:creationId xmlns:p14="http://schemas.microsoft.com/office/powerpoint/2010/main" val="1061474075"/>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1371600"/>
          </a:xfrm>
        </p:spPr>
        <p:txBody>
          <a:bodyPr>
            <a:normAutofit/>
          </a:bodyPr>
          <a:lstStyle/>
          <a:p>
            <a:pPr eaLnBrk="1" hangingPunct="1"/>
            <a:r>
              <a:rPr lang="en-US" dirty="0" smtClean="0">
                <a:latin typeface="Tw Cen MT" charset="0"/>
              </a:rPr>
              <a:t>Resources</a:t>
            </a:r>
            <a:endParaRPr lang="en-US" dirty="0">
              <a:latin typeface="Tw Cen MT" charset="0"/>
            </a:endParaRPr>
          </a:p>
        </p:txBody>
      </p:sp>
      <p:sp>
        <p:nvSpPr>
          <p:cNvPr id="16387" name="Content Placeholder 2"/>
          <p:cNvSpPr>
            <a:spLocks noGrp="1"/>
          </p:cNvSpPr>
          <p:nvPr>
            <p:ph idx="1"/>
          </p:nvPr>
        </p:nvSpPr>
        <p:spPr>
          <a:xfrm>
            <a:off x="838199" y="1600200"/>
            <a:ext cx="7927975" cy="4495800"/>
          </a:xfrm>
        </p:spPr>
        <p:txBody>
          <a:bodyPr/>
          <a:lstStyle/>
          <a:p>
            <a:pPr eaLnBrk="1" hangingPunct="1"/>
            <a:r>
              <a:rPr lang="en-US" dirty="0" smtClean="0">
                <a:latin typeface="Tw Cen MT" charset="0"/>
              </a:rPr>
              <a:t>Bilingual School Psychologists in NASP Registry</a:t>
            </a:r>
          </a:p>
          <a:p>
            <a:pPr eaLnBrk="1" hangingPunct="1"/>
            <a:r>
              <a:rPr lang="en-US" dirty="0" smtClean="0">
                <a:latin typeface="Tw Cen MT" charset="0"/>
              </a:rPr>
              <a:t>School </a:t>
            </a:r>
            <a:r>
              <a:rPr lang="en-US" dirty="0">
                <a:latin typeface="Tw Cen MT" charset="0"/>
              </a:rPr>
              <a:t>L</a:t>
            </a:r>
            <a:r>
              <a:rPr lang="en-US" dirty="0" smtClean="0">
                <a:latin typeface="Tw Cen MT" charset="0"/>
              </a:rPr>
              <a:t>eadership</a:t>
            </a:r>
          </a:p>
          <a:p>
            <a:pPr eaLnBrk="1" hangingPunct="1"/>
            <a:r>
              <a:rPr lang="en-US" dirty="0" smtClean="0">
                <a:latin typeface="Tw Cen MT" charset="0"/>
              </a:rPr>
              <a:t>NASP (New Position Statement on </a:t>
            </a:r>
          </a:p>
          <a:p>
            <a:pPr marL="0" indent="0" eaLnBrk="1" hangingPunct="1">
              <a:buNone/>
            </a:pPr>
            <a:r>
              <a:rPr lang="en-US" dirty="0" smtClean="0">
                <a:latin typeface="Tw Cen MT" charset="0"/>
              </a:rPr>
              <a:t>the Provision of School Psychology </a:t>
            </a:r>
          </a:p>
          <a:p>
            <a:pPr marL="0" indent="0" eaLnBrk="1" hangingPunct="1">
              <a:buNone/>
            </a:pPr>
            <a:r>
              <a:rPr lang="en-US" dirty="0" smtClean="0">
                <a:latin typeface="Tw Cen MT" charset="0"/>
              </a:rPr>
              <a:t>Services to Bilingual </a:t>
            </a:r>
          </a:p>
          <a:p>
            <a:pPr marL="0" indent="0" eaLnBrk="1" hangingPunct="1">
              <a:buNone/>
            </a:pPr>
            <a:r>
              <a:rPr lang="en-US" dirty="0" smtClean="0">
                <a:latin typeface="Tw Cen MT" charset="0"/>
              </a:rPr>
              <a:t>Students)</a:t>
            </a:r>
          </a:p>
          <a:p>
            <a:pPr eaLnBrk="1" hangingPunct="1"/>
            <a:r>
              <a:rPr lang="en-US" dirty="0" smtClean="0">
                <a:latin typeface="Tw Cen MT" charset="0"/>
              </a:rPr>
              <a:t>NASP </a:t>
            </a:r>
            <a:r>
              <a:rPr lang="en-US" dirty="0" err="1" smtClean="0">
                <a:latin typeface="Tw Cen MT" charset="0"/>
              </a:rPr>
              <a:t>Ecommnunity</a:t>
            </a:r>
            <a:endParaRPr lang="en-US" dirty="0" smtClean="0">
              <a:latin typeface="Tw Cen MT" charset="0"/>
            </a:endParaRPr>
          </a:p>
          <a:p>
            <a:pPr eaLnBrk="1" hangingPunct="1"/>
            <a:r>
              <a:rPr lang="en-US" dirty="0" err="1" smtClean="0">
                <a:latin typeface="Tw Cen MT" charset="0"/>
              </a:rPr>
              <a:t>Buros</a:t>
            </a:r>
            <a:r>
              <a:rPr lang="en-US" dirty="0" smtClean="0">
                <a:latin typeface="Tw Cen MT" charset="0"/>
              </a:rPr>
              <a:t> Mental Measurement</a:t>
            </a:r>
          </a:p>
          <a:p>
            <a:pPr marL="0" indent="0" eaLnBrk="1" hangingPunct="1">
              <a:buNone/>
            </a:pPr>
            <a:r>
              <a:rPr lang="en-US" dirty="0" smtClean="0">
                <a:latin typeface="Tw Cen MT" charset="0"/>
              </a:rPr>
              <a:t>Yearbook</a:t>
            </a:r>
          </a:p>
          <a:p>
            <a:pPr eaLnBrk="1" hangingPunct="1"/>
            <a:r>
              <a:rPr lang="en-US" dirty="0" smtClean="0">
                <a:latin typeface="Tw Cen MT" charset="0"/>
              </a:rPr>
              <a:t>University Collaborators</a:t>
            </a:r>
          </a:p>
          <a:p>
            <a:pPr marL="0" indent="0" eaLnBrk="1" hangingPunct="1">
              <a:buNone/>
            </a:pPr>
            <a:endParaRPr lang="en-US" dirty="0" smtClean="0">
              <a:latin typeface="Tw Cen MT" charset="0"/>
            </a:endParaRPr>
          </a:p>
          <a:p>
            <a:pPr marL="0" indent="0" eaLnBrk="1" hangingPunct="1">
              <a:buNone/>
            </a:pPr>
            <a:endParaRPr lang="en-US" dirty="0">
              <a:latin typeface="Tw Cen MT" charset="0"/>
            </a:endParaRPr>
          </a:p>
        </p:txBody>
      </p:sp>
      <p:pic>
        <p:nvPicPr>
          <p:cNvPr id="2" name="Picture 1"/>
          <p:cNvPicPr>
            <a:picLocks noChangeAspect="1"/>
          </p:cNvPicPr>
          <p:nvPr/>
        </p:nvPicPr>
        <p:blipFill>
          <a:blip r:embed="rId2"/>
          <a:stretch>
            <a:fillRect/>
          </a:stretch>
        </p:blipFill>
        <p:spPr>
          <a:xfrm>
            <a:off x="6400800" y="1981200"/>
            <a:ext cx="1859379" cy="2856148"/>
          </a:xfrm>
          <a:prstGeom prst="rect">
            <a:avLst/>
          </a:prstGeom>
        </p:spPr>
      </p:pic>
      <p:pic>
        <p:nvPicPr>
          <p:cNvPr id="3" name="Picture 2"/>
          <p:cNvPicPr>
            <a:picLocks noChangeAspect="1"/>
          </p:cNvPicPr>
          <p:nvPr/>
        </p:nvPicPr>
        <p:blipFill>
          <a:blip r:embed="rId3"/>
          <a:stretch>
            <a:fillRect/>
          </a:stretch>
        </p:blipFill>
        <p:spPr>
          <a:xfrm>
            <a:off x="4343400" y="3352800"/>
            <a:ext cx="1905000" cy="2717800"/>
          </a:xfrm>
          <a:prstGeom prst="rect">
            <a:avLst/>
          </a:prstGeom>
        </p:spPr>
      </p:pic>
    </p:spTree>
    <p:extLst>
      <p:ext uri="{BB962C8B-B14F-4D97-AF65-F5344CB8AC3E}">
        <p14:creationId xmlns:p14="http://schemas.microsoft.com/office/powerpoint/2010/main" val="27086159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smtClean="0">
              <a:latin typeface="Tw Cen MT" charset="0"/>
            </a:endParaRPr>
          </a:p>
          <a:p>
            <a:pPr marL="0" indent="0">
              <a:buNone/>
            </a:pPr>
            <a:r>
              <a:rPr lang="en-US" dirty="0" smtClean="0">
                <a:latin typeface="Tw Cen MT" charset="0"/>
              </a:rPr>
              <a:t>Feel </a:t>
            </a:r>
            <a:r>
              <a:rPr lang="en-US" dirty="0">
                <a:latin typeface="Tw Cen MT" charset="0"/>
              </a:rPr>
              <a:t>free to contact me with questions:</a:t>
            </a:r>
          </a:p>
          <a:p>
            <a:pPr marL="0" indent="0">
              <a:buNone/>
            </a:pPr>
            <a:r>
              <a:rPr lang="en-US" dirty="0">
                <a:latin typeface="Tw Cen MT" charset="0"/>
              </a:rPr>
              <a:t>Bryn Harris, PhD, NCSP</a:t>
            </a:r>
          </a:p>
          <a:p>
            <a:pPr marL="0" indent="0">
              <a:buNone/>
            </a:pPr>
            <a:r>
              <a:rPr lang="en-US" dirty="0" err="1">
                <a:latin typeface="Tw Cen MT" charset="0"/>
              </a:rPr>
              <a:t>bryn.harris@ucdenver.edu</a:t>
            </a:r>
            <a:endParaRPr lang="en-US" dirty="0">
              <a:latin typeface="Tw Cen MT" charset="0"/>
            </a:endParaRPr>
          </a:p>
          <a:p>
            <a:endParaRPr lang="en-US" dirty="0"/>
          </a:p>
        </p:txBody>
      </p:sp>
    </p:spTree>
    <p:extLst>
      <p:ext uri="{BB962C8B-B14F-4D97-AF65-F5344CB8AC3E}">
        <p14:creationId xmlns:p14="http://schemas.microsoft.com/office/powerpoint/2010/main" val="174702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indent="0" eaLnBrk="1" fontAlgn="auto" hangingPunct="1">
              <a:spcAft>
                <a:spcPts val="0"/>
              </a:spcAft>
              <a:defRPr/>
            </a:pPr>
            <a:r>
              <a:rPr lang="en-US" dirty="0" smtClean="0">
                <a:solidFill>
                  <a:srgbClr val="7EA9CA"/>
                </a:solidFill>
                <a:ea typeface="+mj-ea"/>
              </a:rPr>
              <a:t>Language Acquisition Process</a:t>
            </a:r>
            <a:endParaRPr lang="en-US" dirty="0">
              <a:solidFill>
                <a:srgbClr val="7EA9CA"/>
              </a:solidFill>
              <a:ea typeface="+mj-ea"/>
            </a:endParaRPr>
          </a:p>
        </p:txBody>
      </p:sp>
      <p:sp>
        <p:nvSpPr>
          <p:cNvPr id="31747" name="Subtitle 2"/>
          <p:cNvSpPr>
            <a:spLocks noGrp="1"/>
          </p:cNvSpPr>
          <p:nvPr>
            <p:ph type="subTitle" idx="1"/>
          </p:nvPr>
        </p:nvSpPr>
        <p:spPr/>
        <p:txBody>
          <a:bodyPr/>
          <a:lstStyle/>
          <a:p>
            <a:pPr eaLnBrk="1" hangingPunct="1">
              <a:spcBef>
                <a:spcPct val="0"/>
              </a:spcBef>
            </a:pPr>
            <a:endParaRPr lang="en-US" dirty="0">
              <a:latin typeface="Rockwell" charset="0"/>
            </a:endParaRPr>
          </a:p>
        </p:txBody>
      </p:sp>
    </p:spTree>
    <p:extLst>
      <p:ext uri="{BB962C8B-B14F-4D97-AF65-F5344CB8AC3E}">
        <p14:creationId xmlns:p14="http://schemas.microsoft.com/office/powerpoint/2010/main" val="40285388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US">
                <a:latin typeface="Trebuchet MS" charset="0"/>
              </a:rPr>
              <a:t>Language Acquisition Process</a:t>
            </a:r>
          </a:p>
        </p:txBody>
      </p:sp>
      <p:sp>
        <p:nvSpPr>
          <p:cNvPr id="3" name="Content Placeholder 2"/>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n-US" sz="2400" dirty="0" smtClean="0">
                <a:ea typeface="+mn-ea"/>
              </a:rPr>
              <a:t>Four stages:</a:t>
            </a:r>
          </a:p>
          <a:p>
            <a:pPr marL="658368" lvl="1" indent="-246888" eaLnBrk="1" fontAlgn="auto" hangingPunct="1">
              <a:spcAft>
                <a:spcPts val="0"/>
              </a:spcAft>
              <a:buFont typeface="Georgia"/>
              <a:buChar char="▫"/>
              <a:defRPr/>
            </a:pPr>
            <a:r>
              <a:rPr lang="en-US" sz="2400" dirty="0" smtClean="0">
                <a:ea typeface="+mn-ea"/>
              </a:rPr>
              <a:t>Preproduction</a:t>
            </a:r>
          </a:p>
          <a:p>
            <a:pPr marL="658368" lvl="1" indent="-246888" eaLnBrk="1" fontAlgn="auto" hangingPunct="1">
              <a:spcAft>
                <a:spcPts val="0"/>
              </a:spcAft>
              <a:buFont typeface="Georgia"/>
              <a:buChar char="▫"/>
              <a:defRPr/>
            </a:pPr>
            <a:r>
              <a:rPr lang="en-US" sz="2400" dirty="0" smtClean="0">
                <a:ea typeface="+mn-ea"/>
              </a:rPr>
              <a:t>Early production</a:t>
            </a:r>
          </a:p>
          <a:p>
            <a:pPr marL="658368" lvl="1" indent="-246888" eaLnBrk="1" fontAlgn="auto" hangingPunct="1">
              <a:spcAft>
                <a:spcPts val="0"/>
              </a:spcAft>
              <a:buFont typeface="Georgia"/>
              <a:buChar char="▫"/>
              <a:defRPr/>
            </a:pPr>
            <a:r>
              <a:rPr lang="en-US" sz="2400" dirty="0" smtClean="0">
                <a:ea typeface="+mn-ea"/>
              </a:rPr>
              <a:t>Speech emergence</a:t>
            </a:r>
          </a:p>
          <a:p>
            <a:pPr marL="658368" lvl="1" indent="-246888" eaLnBrk="1" fontAlgn="auto" hangingPunct="1">
              <a:spcAft>
                <a:spcPts val="0"/>
              </a:spcAft>
              <a:buFont typeface="Georgia"/>
              <a:buChar char="▫"/>
              <a:defRPr/>
            </a:pPr>
            <a:r>
              <a:rPr lang="en-US" sz="2400" dirty="0" smtClean="0">
                <a:ea typeface="+mn-ea"/>
              </a:rPr>
              <a:t>Intermediate fluency</a:t>
            </a:r>
          </a:p>
          <a:p>
            <a:pPr marL="658368" lvl="1" indent="-246888" eaLnBrk="1" fontAlgn="auto" hangingPunct="1">
              <a:spcAft>
                <a:spcPts val="0"/>
              </a:spcAft>
              <a:buFont typeface="Georgia"/>
              <a:buChar char="▫"/>
              <a:defRPr/>
            </a:pPr>
            <a:endParaRPr lang="en-US" dirty="0" smtClean="0">
              <a:ea typeface="+mn-ea"/>
            </a:endParaRPr>
          </a:p>
          <a:p>
            <a:pPr marL="658368" lvl="1" indent="-246888" eaLnBrk="1" fontAlgn="auto" hangingPunct="1">
              <a:spcAft>
                <a:spcPts val="0"/>
              </a:spcAft>
              <a:buFont typeface="Georgia"/>
              <a:buChar char="▫"/>
              <a:defRPr/>
            </a:pPr>
            <a:endParaRPr lang="en-US" dirty="0" smtClean="0">
              <a:ea typeface="+mn-ea"/>
            </a:endParaRPr>
          </a:p>
        </p:txBody>
      </p:sp>
    </p:spTree>
    <p:extLst>
      <p:ext uri="{BB962C8B-B14F-4D97-AF65-F5344CB8AC3E}">
        <p14:creationId xmlns:p14="http://schemas.microsoft.com/office/powerpoint/2010/main" val="2354055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atin typeface="Trebuchet MS" charset="0"/>
              </a:rPr>
              <a:t>BICS and CALP</a:t>
            </a:r>
          </a:p>
        </p:txBody>
      </p:sp>
      <p:sp>
        <p:nvSpPr>
          <p:cNvPr id="16387" name="Content Placeholder 2"/>
          <p:cNvSpPr>
            <a:spLocks noGrp="1"/>
          </p:cNvSpPr>
          <p:nvPr>
            <p:ph idx="1"/>
          </p:nvPr>
        </p:nvSpPr>
        <p:spPr>
          <a:xfrm>
            <a:off x="1463040" y="2119256"/>
            <a:ext cx="6196405" cy="3976743"/>
          </a:xfrm>
        </p:spPr>
        <p:txBody>
          <a:bodyPr>
            <a:normAutofit lnSpcReduction="10000"/>
          </a:bodyPr>
          <a:lstStyle/>
          <a:p>
            <a:pPr eaLnBrk="1" hangingPunct="1"/>
            <a:r>
              <a:rPr lang="en-US" dirty="0">
                <a:latin typeface="Georgia" charset="0"/>
              </a:rPr>
              <a:t>Basic Interpersonal Communication Skills</a:t>
            </a:r>
          </a:p>
          <a:p>
            <a:pPr lvl="1" eaLnBrk="1" hangingPunct="1"/>
            <a:r>
              <a:rPr lang="en-US" dirty="0">
                <a:latin typeface="Georgia" charset="0"/>
              </a:rPr>
              <a:t>Language utilized in social and informal setting to carry on a conversation with another person</a:t>
            </a:r>
          </a:p>
          <a:p>
            <a:pPr lvl="1" eaLnBrk="1" hangingPunct="1"/>
            <a:r>
              <a:rPr lang="en-US" dirty="0">
                <a:latin typeface="Georgia" charset="0"/>
              </a:rPr>
              <a:t>2-3 years to acquire </a:t>
            </a:r>
          </a:p>
          <a:p>
            <a:pPr eaLnBrk="1" hangingPunct="1"/>
            <a:r>
              <a:rPr lang="en-US" dirty="0">
                <a:latin typeface="Georgia" charset="0"/>
              </a:rPr>
              <a:t>Cognitive Academic Language Proficiency</a:t>
            </a:r>
          </a:p>
          <a:p>
            <a:pPr lvl="1" eaLnBrk="1" hangingPunct="1"/>
            <a:r>
              <a:rPr lang="en-US" dirty="0">
                <a:latin typeface="Georgia" charset="0"/>
              </a:rPr>
              <a:t>Language skills needed to do schoolwork</a:t>
            </a:r>
          </a:p>
          <a:p>
            <a:pPr lvl="1" eaLnBrk="1" hangingPunct="1"/>
            <a:r>
              <a:rPr lang="en-US" dirty="0">
                <a:latin typeface="Georgia" charset="0"/>
              </a:rPr>
              <a:t>Critical to academic progress</a:t>
            </a:r>
          </a:p>
          <a:p>
            <a:pPr lvl="1" eaLnBrk="1" hangingPunct="1"/>
            <a:r>
              <a:rPr lang="en-US" dirty="0">
                <a:latin typeface="Georgia" charset="0"/>
              </a:rPr>
              <a:t>Requires 5-7 years to </a:t>
            </a:r>
            <a:r>
              <a:rPr lang="en-US" dirty="0" smtClean="0">
                <a:latin typeface="Georgia" charset="0"/>
              </a:rPr>
              <a:t>acquire</a:t>
            </a:r>
          </a:p>
          <a:p>
            <a:pPr marL="365760" lvl="1" indent="0" eaLnBrk="1" hangingPunct="1">
              <a:buNone/>
            </a:pPr>
            <a:r>
              <a:rPr lang="en-US" dirty="0">
                <a:latin typeface="Georgia" charset="0"/>
              </a:rPr>
              <a:t>	</a:t>
            </a:r>
            <a:r>
              <a:rPr lang="en-US" dirty="0" smtClean="0">
                <a:latin typeface="Georgia" charset="0"/>
              </a:rPr>
              <a:t>			(Collier, 1989)</a:t>
            </a:r>
            <a:endParaRPr lang="en-US" dirty="0">
              <a:latin typeface="Georgia" charset="0"/>
            </a:endParaRPr>
          </a:p>
        </p:txBody>
      </p:sp>
    </p:spTree>
    <p:extLst>
      <p:ext uri="{BB962C8B-B14F-4D97-AF65-F5344CB8AC3E}">
        <p14:creationId xmlns:p14="http://schemas.microsoft.com/office/powerpoint/2010/main" val="409919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Trebuchet MS" charset="0"/>
              </a:rPr>
              <a:t>Achieving CALP</a:t>
            </a:r>
          </a:p>
        </p:txBody>
      </p:sp>
      <p:sp>
        <p:nvSpPr>
          <p:cNvPr id="3" name="Content Placeholder 2"/>
          <p:cNvSpPr>
            <a:spLocks noGrp="1"/>
          </p:cNvSpPr>
          <p:nvPr>
            <p:ph idx="1"/>
          </p:nvPr>
        </p:nvSpPr>
        <p:spPr/>
        <p:txBody>
          <a:bodyPr>
            <a:normAutofit fontScale="85000" lnSpcReduction="10000"/>
          </a:bodyPr>
          <a:lstStyle/>
          <a:p>
            <a:pPr eaLnBrk="1" hangingPunct="1"/>
            <a:r>
              <a:rPr lang="en-US" sz="2600">
                <a:latin typeface="Georgia" charset="0"/>
              </a:rPr>
              <a:t>LEP students need to attain a minimum threshold level in their first language before they can develop CALP in a second language</a:t>
            </a:r>
          </a:p>
          <a:p>
            <a:pPr eaLnBrk="1" hangingPunct="1"/>
            <a:r>
              <a:rPr lang="en-US" sz="2600">
                <a:latin typeface="Georgia" charset="0"/>
              </a:rPr>
              <a:t>The greater the development of their native language, the greater the probability the child will develop the new language</a:t>
            </a:r>
          </a:p>
          <a:p>
            <a:pPr eaLnBrk="1" hangingPunct="1"/>
            <a:r>
              <a:rPr lang="ja-JP" altLang="en-US" sz="2600">
                <a:latin typeface="Georgia" charset="0"/>
              </a:rPr>
              <a:t>“</a:t>
            </a:r>
            <a:r>
              <a:rPr lang="en-US" sz="2600">
                <a:latin typeface="Georgia" charset="0"/>
              </a:rPr>
              <a:t>Lack of continuing L1 cognitive development during second language acquisition may lead to lower proficiency levels in the second language and in cognitive academic growth</a:t>
            </a:r>
            <a:r>
              <a:rPr lang="ja-JP" altLang="en-US" sz="2600">
                <a:latin typeface="Georgia" charset="0"/>
              </a:rPr>
              <a:t>”</a:t>
            </a:r>
            <a:r>
              <a:rPr lang="en-US" sz="2600">
                <a:latin typeface="Georgia" charset="0"/>
              </a:rPr>
              <a:t> (Collier, 1989)</a:t>
            </a:r>
          </a:p>
        </p:txBody>
      </p:sp>
    </p:spTree>
    <p:extLst>
      <p:ext uri="{BB962C8B-B14F-4D97-AF65-F5344CB8AC3E}">
        <p14:creationId xmlns:p14="http://schemas.microsoft.com/office/powerpoint/2010/main" val="6873208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latin typeface="Trebuchet MS" charset="0"/>
              </a:rPr>
              <a:t>Additional Interesting Findings</a:t>
            </a:r>
          </a:p>
        </p:txBody>
      </p:sp>
      <p:sp>
        <p:nvSpPr>
          <p:cNvPr id="3" name="Content Placeholder 2"/>
          <p:cNvSpPr>
            <a:spLocks noGrp="1"/>
          </p:cNvSpPr>
          <p:nvPr>
            <p:ph idx="1"/>
          </p:nvPr>
        </p:nvSpPr>
        <p:spPr>
          <a:xfrm>
            <a:off x="457200" y="2249424"/>
            <a:ext cx="8229600" cy="4325112"/>
          </a:xfrm>
          <a:ln>
            <a:miter lim="800000"/>
            <a:headEnd/>
            <a:tailEnd/>
          </a:ln>
        </p:spPr>
        <p:txBody>
          <a:bodyPr>
            <a:normAutofit/>
          </a:bodyPr>
          <a:lstStyle/>
          <a:p>
            <a:pPr marL="365760" indent="-256032" eaLnBrk="1" fontAlgn="auto" hangingPunct="1">
              <a:spcAft>
                <a:spcPts val="0"/>
              </a:spcAft>
              <a:buClr>
                <a:schemeClr val="accent3"/>
              </a:buClr>
              <a:buFont typeface="Georgia"/>
              <a:buChar char="•"/>
              <a:defRPr/>
            </a:pPr>
            <a:r>
              <a:rPr lang="en-US" dirty="0" smtClean="0">
                <a:ea typeface="+mn-ea"/>
              </a:rPr>
              <a:t>“The strongest predictor of L2 achievement is the amount of L1 schooling. The more L1 schooling, the higher L2 achievement”</a:t>
            </a:r>
          </a:p>
          <a:p>
            <a:pPr marL="365760" indent="-256032" eaLnBrk="1" fontAlgn="auto" hangingPunct="1">
              <a:spcAft>
                <a:spcPts val="0"/>
              </a:spcAft>
              <a:buClr>
                <a:schemeClr val="accent3"/>
              </a:buClr>
              <a:buFont typeface="Georgia"/>
              <a:buChar char="•"/>
              <a:defRPr/>
            </a:pPr>
            <a:r>
              <a:rPr lang="en-US" dirty="0" smtClean="0">
                <a:ea typeface="+mn-ea"/>
              </a:rPr>
              <a:t>“Number of years of primary language schooling….had more influence than socioeconomic status when the number of years of schooling was 4 or more years”</a:t>
            </a:r>
          </a:p>
          <a:p>
            <a:pPr lvl="8">
              <a:defRPr/>
            </a:pPr>
            <a:endParaRPr lang="en-US" dirty="0" smtClean="0"/>
          </a:p>
          <a:p>
            <a:pPr lvl="8">
              <a:defRPr/>
            </a:pPr>
            <a:r>
              <a:rPr lang="en-US" dirty="0" smtClean="0"/>
              <a:t>Thomas &amp; Collier, 2002</a:t>
            </a:r>
            <a:endParaRPr lang="en-US" dirty="0"/>
          </a:p>
        </p:txBody>
      </p:sp>
    </p:spTree>
    <p:extLst>
      <p:ext uri="{BB962C8B-B14F-4D97-AF65-F5344CB8AC3E}">
        <p14:creationId xmlns:p14="http://schemas.microsoft.com/office/powerpoint/2010/main" val="15624466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latin typeface="Trebuchet MS" charset="0"/>
              </a:rPr>
              <a:t>Question</a:t>
            </a:r>
            <a:endParaRPr lang="en-US" dirty="0">
              <a:latin typeface="Trebuchet MS" charset="0"/>
            </a:endParaRPr>
          </a:p>
        </p:txBody>
      </p:sp>
      <p:sp>
        <p:nvSpPr>
          <p:cNvPr id="24579" name="Content Placeholder 2"/>
          <p:cNvSpPr>
            <a:spLocks noGrp="1"/>
          </p:cNvSpPr>
          <p:nvPr>
            <p:ph idx="1"/>
          </p:nvPr>
        </p:nvSpPr>
        <p:spPr/>
        <p:txBody>
          <a:bodyPr>
            <a:normAutofit/>
          </a:bodyPr>
          <a:lstStyle/>
          <a:p>
            <a:pPr eaLnBrk="1" hangingPunct="1"/>
            <a:r>
              <a:rPr lang="en-US" sz="2500" dirty="0" smtClean="0">
                <a:latin typeface="Georgia" charset="0"/>
              </a:rPr>
              <a:t>What </a:t>
            </a:r>
            <a:r>
              <a:rPr lang="en-US" sz="2500" dirty="0">
                <a:latin typeface="Georgia" charset="0"/>
              </a:rPr>
              <a:t>are potential problems when asking students to tell you their language </a:t>
            </a:r>
            <a:r>
              <a:rPr lang="en-US" sz="2500" dirty="0" smtClean="0">
                <a:latin typeface="Georgia" charset="0"/>
              </a:rPr>
              <a:t>preference and then determining services based on this response?</a:t>
            </a:r>
            <a:endParaRPr lang="en-US" sz="2500" dirty="0">
              <a:latin typeface="Georgia" charset="0"/>
            </a:endParaRPr>
          </a:p>
        </p:txBody>
      </p:sp>
    </p:spTree>
    <p:extLst>
      <p:ext uri="{BB962C8B-B14F-4D97-AF65-F5344CB8AC3E}">
        <p14:creationId xmlns:p14="http://schemas.microsoft.com/office/powerpoint/2010/main" val="7834389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indent="0" eaLnBrk="1" fontAlgn="auto" hangingPunct="1">
              <a:spcAft>
                <a:spcPts val="0"/>
              </a:spcAft>
              <a:defRPr/>
            </a:pPr>
            <a:r>
              <a:rPr lang="en-US" dirty="0" smtClean="0">
                <a:solidFill>
                  <a:srgbClr val="7EA9CA"/>
                </a:solidFill>
                <a:ea typeface="+mj-ea"/>
              </a:rPr>
              <a:t>Assessing Language Proficiency</a:t>
            </a:r>
            <a:endParaRPr lang="en-US" dirty="0">
              <a:solidFill>
                <a:srgbClr val="7EA9CA"/>
              </a:solidFill>
              <a:ea typeface="+mj-ea"/>
            </a:endParaRPr>
          </a:p>
        </p:txBody>
      </p:sp>
    </p:spTree>
    <p:extLst>
      <p:ext uri="{BB962C8B-B14F-4D97-AF65-F5344CB8AC3E}">
        <p14:creationId xmlns:p14="http://schemas.microsoft.com/office/powerpoint/2010/main" val="30121037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rgbClr val="7EA9CA"/>
                </a:solidFill>
                <a:ea typeface="+mj-ea"/>
              </a:rPr>
              <a:t>Question</a:t>
            </a:r>
            <a:endParaRPr lang="en-US" dirty="0">
              <a:solidFill>
                <a:srgbClr val="7EA9CA"/>
              </a:solidFill>
              <a:ea typeface="+mj-ea"/>
            </a:endParaRPr>
          </a:p>
        </p:txBody>
      </p:sp>
      <p:sp>
        <p:nvSpPr>
          <p:cNvPr id="32771" name="Content Placeholder 2"/>
          <p:cNvSpPr>
            <a:spLocks noGrp="1"/>
          </p:cNvSpPr>
          <p:nvPr>
            <p:ph idx="1"/>
          </p:nvPr>
        </p:nvSpPr>
        <p:spPr/>
        <p:txBody>
          <a:bodyPr/>
          <a:lstStyle/>
          <a:p>
            <a:pPr eaLnBrk="1" hangingPunct="1"/>
            <a:r>
              <a:rPr lang="en-US" dirty="0">
                <a:latin typeface="Rockwell" charset="0"/>
              </a:rPr>
              <a:t>Obtaining language proficiency information in the native language </a:t>
            </a:r>
            <a:r>
              <a:rPr lang="en-US" u="sng" dirty="0">
                <a:latin typeface="Rockwell" charset="0"/>
              </a:rPr>
              <a:t>and</a:t>
            </a:r>
            <a:r>
              <a:rPr lang="en-US" dirty="0">
                <a:latin typeface="Rockwell" charset="0"/>
              </a:rPr>
              <a:t> English is best practice. Why?</a:t>
            </a:r>
          </a:p>
          <a:p>
            <a:pPr eaLnBrk="1" hangingPunct="1"/>
            <a:endParaRPr lang="en-US" dirty="0">
              <a:latin typeface="Rockwell" charset="0"/>
            </a:endParaRPr>
          </a:p>
        </p:txBody>
      </p:sp>
    </p:spTree>
    <p:extLst>
      <p:ext uri="{BB962C8B-B14F-4D97-AF65-F5344CB8AC3E}">
        <p14:creationId xmlns:p14="http://schemas.microsoft.com/office/powerpoint/2010/main" val="699338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Demographic Changes</a:t>
            </a:r>
          </a:p>
          <a:p>
            <a:r>
              <a:rPr lang="en-US" dirty="0" smtClean="0"/>
              <a:t>Language Acquisition/Proficiency Considerations</a:t>
            </a:r>
          </a:p>
          <a:p>
            <a:r>
              <a:rPr lang="en-US" dirty="0" smtClean="0"/>
              <a:t>Acculturation Considerations </a:t>
            </a:r>
            <a:endParaRPr lang="en-US" dirty="0"/>
          </a:p>
          <a:p>
            <a:r>
              <a:rPr lang="en-US" dirty="0" smtClean="0"/>
              <a:t>Prereferral Considerations</a:t>
            </a:r>
          </a:p>
          <a:p>
            <a:r>
              <a:rPr lang="en-US" dirty="0" smtClean="0"/>
              <a:t>Legal and Ethical Considerations</a:t>
            </a:r>
          </a:p>
          <a:p>
            <a:r>
              <a:rPr lang="en-US" dirty="0" smtClean="0"/>
              <a:t>Reducing Bias in the Assessment Process</a:t>
            </a:r>
          </a:p>
          <a:p>
            <a:r>
              <a:rPr lang="en-US" dirty="0" smtClean="0"/>
              <a:t>C-LIM</a:t>
            </a:r>
          </a:p>
          <a:p>
            <a:r>
              <a:rPr lang="en-US" dirty="0" smtClean="0"/>
              <a:t>Overview of Types of Cognitive Assessments</a:t>
            </a:r>
          </a:p>
          <a:p>
            <a:r>
              <a:rPr lang="en-US" dirty="0" smtClean="0"/>
              <a:t>Report/IEP Writing</a:t>
            </a:r>
          </a:p>
          <a:p>
            <a:r>
              <a:rPr lang="en-US" dirty="0" smtClean="0"/>
              <a:t>Questions</a:t>
            </a:r>
          </a:p>
          <a:p>
            <a:endParaRPr lang="en-US" dirty="0"/>
          </a:p>
        </p:txBody>
      </p:sp>
    </p:spTree>
    <p:extLst>
      <p:ext uri="{BB962C8B-B14F-4D97-AF65-F5344CB8AC3E}">
        <p14:creationId xmlns:p14="http://schemas.microsoft.com/office/powerpoint/2010/main" val="706787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eaLnBrk="1" fontAlgn="auto" hangingPunct="1">
              <a:spcAft>
                <a:spcPts val="0"/>
              </a:spcAft>
              <a:defRPr/>
            </a:pPr>
            <a:r>
              <a:rPr lang="en-US" dirty="0" smtClean="0">
                <a:solidFill>
                  <a:srgbClr val="7EA9CA"/>
                </a:solidFill>
                <a:ea typeface="+mj-ea"/>
              </a:rPr>
              <a:t>Limitations of LP Assessments</a:t>
            </a:r>
            <a:endParaRPr lang="en-US" dirty="0">
              <a:solidFill>
                <a:srgbClr val="7EA9CA"/>
              </a:solidFill>
              <a:ea typeface="+mj-ea"/>
            </a:endParaRPr>
          </a:p>
        </p:txBody>
      </p:sp>
      <p:sp>
        <p:nvSpPr>
          <p:cNvPr id="3" name="Content Placeholder 2"/>
          <p:cNvSpPr>
            <a:spLocks noGrp="1"/>
          </p:cNvSpPr>
          <p:nvPr>
            <p:ph idx="1"/>
          </p:nvPr>
        </p:nvSpPr>
        <p:spPr/>
        <p:txBody>
          <a:bodyPr>
            <a:normAutofit fontScale="85000" lnSpcReduction="20000"/>
          </a:bodyPr>
          <a:lstStyle/>
          <a:p>
            <a:pPr eaLnBrk="1" hangingPunct="1">
              <a:lnSpc>
                <a:spcPct val="80000"/>
              </a:lnSpc>
            </a:pPr>
            <a:r>
              <a:rPr lang="en-US" sz="3000" dirty="0">
                <a:latin typeface="Rockwell" charset="0"/>
              </a:rPr>
              <a:t>Weak psychometric properties</a:t>
            </a:r>
          </a:p>
          <a:p>
            <a:pPr eaLnBrk="1" hangingPunct="1">
              <a:lnSpc>
                <a:spcPct val="80000"/>
              </a:lnSpc>
            </a:pPr>
            <a:r>
              <a:rPr lang="en-US" sz="3000" dirty="0">
                <a:latin typeface="Rockwell" charset="0"/>
              </a:rPr>
              <a:t>Translation issues – </a:t>
            </a:r>
            <a:r>
              <a:rPr lang="en-US" sz="3000" dirty="0" err="1">
                <a:latin typeface="Rockwell" charset="0"/>
              </a:rPr>
              <a:t>renormed</a:t>
            </a:r>
            <a:r>
              <a:rPr lang="en-US" sz="3000" dirty="0">
                <a:latin typeface="Rockwell" charset="0"/>
              </a:rPr>
              <a:t> as well?</a:t>
            </a:r>
          </a:p>
          <a:p>
            <a:pPr eaLnBrk="1" hangingPunct="1">
              <a:lnSpc>
                <a:spcPct val="80000"/>
              </a:lnSpc>
            </a:pPr>
            <a:r>
              <a:rPr lang="en-US" sz="3000" dirty="0">
                <a:latin typeface="Rockwell" charset="0"/>
              </a:rPr>
              <a:t>Norms obtained from monolingual speakers in other countries (not always)</a:t>
            </a:r>
          </a:p>
          <a:p>
            <a:pPr eaLnBrk="1" hangingPunct="1">
              <a:lnSpc>
                <a:spcPct val="80000"/>
              </a:lnSpc>
            </a:pPr>
            <a:r>
              <a:rPr lang="en-US" sz="3000" dirty="0">
                <a:latin typeface="Rockwell" charset="0"/>
              </a:rPr>
              <a:t>Direct translation problems</a:t>
            </a:r>
          </a:p>
          <a:p>
            <a:pPr eaLnBrk="1" hangingPunct="1">
              <a:lnSpc>
                <a:spcPct val="80000"/>
              </a:lnSpc>
            </a:pPr>
            <a:r>
              <a:rPr lang="en-US" sz="3000" dirty="0">
                <a:latin typeface="Rockwell" charset="0"/>
              </a:rPr>
              <a:t>Different dialects</a:t>
            </a:r>
          </a:p>
          <a:p>
            <a:pPr eaLnBrk="1" hangingPunct="1">
              <a:lnSpc>
                <a:spcPct val="80000"/>
              </a:lnSpc>
            </a:pPr>
            <a:r>
              <a:rPr lang="en-US" sz="3000" dirty="0">
                <a:latin typeface="Rockwell" charset="0"/>
              </a:rPr>
              <a:t>Different tests give different weights to components of language</a:t>
            </a:r>
          </a:p>
          <a:p>
            <a:pPr eaLnBrk="1" hangingPunct="1">
              <a:lnSpc>
                <a:spcPct val="80000"/>
              </a:lnSpc>
            </a:pPr>
            <a:r>
              <a:rPr lang="en-US" sz="3000" dirty="0">
                <a:latin typeface="Rockwell" charset="0"/>
              </a:rPr>
              <a:t>Few tests measure CALP</a:t>
            </a:r>
          </a:p>
          <a:p>
            <a:pPr eaLnBrk="1" hangingPunct="1">
              <a:lnSpc>
                <a:spcPct val="80000"/>
              </a:lnSpc>
            </a:pPr>
            <a:r>
              <a:rPr lang="en-US" sz="3000" dirty="0">
                <a:latin typeface="Rockwell" charset="0"/>
              </a:rPr>
              <a:t>Not all tests examine receptive and expressive language</a:t>
            </a:r>
          </a:p>
        </p:txBody>
      </p:sp>
    </p:spTree>
    <p:extLst>
      <p:ext uri="{BB962C8B-B14F-4D97-AF65-F5344CB8AC3E}">
        <p14:creationId xmlns:p14="http://schemas.microsoft.com/office/powerpoint/2010/main" val="35487618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eaLnBrk="1" fontAlgn="auto" hangingPunct="1">
              <a:spcAft>
                <a:spcPts val="0"/>
              </a:spcAft>
              <a:defRPr/>
            </a:pPr>
            <a:r>
              <a:rPr lang="en-US" dirty="0" smtClean="0">
                <a:solidFill>
                  <a:srgbClr val="7EA9CA"/>
                </a:solidFill>
                <a:ea typeface="+mj-ea"/>
              </a:rPr>
              <a:t>Ways to Assess Language Proficiency</a:t>
            </a:r>
            <a:endParaRPr lang="en-US" dirty="0">
              <a:solidFill>
                <a:srgbClr val="7EA9CA"/>
              </a:solidFill>
              <a:ea typeface="+mj-ea"/>
            </a:endParaRPr>
          </a:p>
        </p:txBody>
      </p:sp>
      <p:sp>
        <p:nvSpPr>
          <p:cNvPr id="34819" name="Content Placeholder 2"/>
          <p:cNvSpPr>
            <a:spLocks noGrp="1"/>
          </p:cNvSpPr>
          <p:nvPr>
            <p:ph idx="1"/>
          </p:nvPr>
        </p:nvSpPr>
        <p:spPr/>
        <p:txBody>
          <a:bodyPr>
            <a:normAutofit/>
          </a:bodyPr>
          <a:lstStyle/>
          <a:p>
            <a:pPr eaLnBrk="1" hangingPunct="1"/>
            <a:r>
              <a:rPr lang="en-US" dirty="0" smtClean="0">
                <a:latin typeface="Rockwell" charset="0"/>
              </a:rPr>
              <a:t>Standardized Assessments</a:t>
            </a:r>
          </a:p>
          <a:p>
            <a:pPr eaLnBrk="1" hangingPunct="1"/>
            <a:r>
              <a:rPr lang="en-US" dirty="0" smtClean="0">
                <a:latin typeface="Rockwell" charset="0"/>
              </a:rPr>
              <a:t>Observations</a:t>
            </a:r>
            <a:endParaRPr lang="en-US" dirty="0">
              <a:latin typeface="Rockwell" charset="0"/>
            </a:endParaRPr>
          </a:p>
          <a:p>
            <a:pPr eaLnBrk="1" hangingPunct="1"/>
            <a:r>
              <a:rPr lang="en-US" dirty="0">
                <a:latin typeface="Rockwell" charset="0"/>
              </a:rPr>
              <a:t>Questionnaires</a:t>
            </a:r>
          </a:p>
          <a:p>
            <a:pPr eaLnBrk="1" hangingPunct="1"/>
            <a:r>
              <a:rPr lang="en-US" dirty="0">
                <a:latin typeface="Rockwell" charset="0"/>
              </a:rPr>
              <a:t>Teacher Rating </a:t>
            </a:r>
            <a:r>
              <a:rPr lang="en-US" dirty="0" smtClean="0">
                <a:latin typeface="Rockwell" charset="0"/>
              </a:rPr>
              <a:t>Scales (i.e. SOLOM)</a:t>
            </a:r>
            <a:endParaRPr lang="en-US" dirty="0">
              <a:latin typeface="Rockwell" charset="0"/>
            </a:endParaRPr>
          </a:p>
          <a:p>
            <a:pPr eaLnBrk="1" hangingPunct="1"/>
            <a:r>
              <a:rPr lang="en-US" dirty="0">
                <a:latin typeface="Rockwell" charset="0"/>
              </a:rPr>
              <a:t>Storytelling</a:t>
            </a:r>
          </a:p>
          <a:p>
            <a:pPr eaLnBrk="1" hangingPunct="1"/>
            <a:r>
              <a:rPr lang="en-US" dirty="0">
                <a:latin typeface="Rockwell" charset="0"/>
              </a:rPr>
              <a:t>Story Retelling</a:t>
            </a:r>
          </a:p>
          <a:p>
            <a:pPr eaLnBrk="1" hangingPunct="1"/>
            <a:r>
              <a:rPr lang="en-US" dirty="0">
                <a:latin typeface="Rockwell" charset="0"/>
              </a:rPr>
              <a:t>Cloze Techniques</a:t>
            </a:r>
          </a:p>
          <a:p>
            <a:pPr eaLnBrk="1" hangingPunct="1"/>
            <a:r>
              <a:rPr lang="en-US" dirty="0">
                <a:latin typeface="Rockwell" charset="0"/>
              </a:rPr>
              <a:t>Language Samples</a:t>
            </a:r>
          </a:p>
        </p:txBody>
      </p:sp>
    </p:spTree>
    <p:extLst>
      <p:ext uri="{BB962C8B-B14F-4D97-AF65-F5344CB8AC3E}">
        <p14:creationId xmlns:p14="http://schemas.microsoft.com/office/powerpoint/2010/main" val="13759519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rgbClr val="7EA9CA"/>
                </a:solidFill>
                <a:ea typeface="+mj-ea"/>
              </a:rPr>
              <a:t>Things to Keep in Mind</a:t>
            </a:r>
            <a:endParaRPr lang="en-US" dirty="0">
              <a:solidFill>
                <a:srgbClr val="7EA9CA"/>
              </a:solidFill>
              <a:ea typeface="+mj-ea"/>
            </a:endParaRPr>
          </a:p>
        </p:txBody>
      </p:sp>
      <p:sp>
        <p:nvSpPr>
          <p:cNvPr id="35843" name="Content Placeholder 2"/>
          <p:cNvSpPr>
            <a:spLocks noGrp="1"/>
          </p:cNvSpPr>
          <p:nvPr>
            <p:ph idx="1"/>
          </p:nvPr>
        </p:nvSpPr>
        <p:spPr/>
        <p:txBody>
          <a:bodyPr>
            <a:normAutofit/>
          </a:bodyPr>
          <a:lstStyle/>
          <a:p>
            <a:pPr eaLnBrk="1" hangingPunct="1"/>
            <a:r>
              <a:rPr lang="en-US" dirty="0">
                <a:latin typeface="Rockwell" charset="0"/>
              </a:rPr>
              <a:t>Language proficiency evaluation data older than 6 months is likely not currently accurate</a:t>
            </a:r>
          </a:p>
          <a:p>
            <a:pPr eaLnBrk="1" hangingPunct="1"/>
            <a:r>
              <a:rPr lang="en-US" dirty="0">
                <a:latin typeface="Rockwell" charset="0"/>
              </a:rPr>
              <a:t>Ask the </a:t>
            </a:r>
            <a:r>
              <a:rPr lang="en-US" dirty="0" smtClean="0">
                <a:latin typeface="Rockwell" charset="0"/>
              </a:rPr>
              <a:t>ELL interventionist </a:t>
            </a:r>
            <a:r>
              <a:rPr lang="en-US" dirty="0">
                <a:latin typeface="Rockwell" charset="0"/>
              </a:rPr>
              <a:t>or other school staff about other measures that they might be conducting (such as observations, SOLOM etc.</a:t>
            </a:r>
            <a:r>
              <a:rPr lang="en-US" dirty="0" smtClean="0">
                <a:latin typeface="Rockwell" charset="0"/>
              </a:rPr>
              <a:t>)</a:t>
            </a:r>
          </a:p>
          <a:p>
            <a:pPr eaLnBrk="1" hangingPunct="1"/>
            <a:r>
              <a:rPr lang="en-US" dirty="0" smtClean="0">
                <a:latin typeface="Rockwell" charset="0"/>
              </a:rPr>
              <a:t>Assessment of abilities in native language will likely be qualitative/from interview</a:t>
            </a:r>
            <a:endParaRPr lang="en-US" dirty="0">
              <a:latin typeface="Rockwell" charset="0"/>
            </a:endParaRPr>
          </a:p>
        </p:txBody>
      </p:sp>
    </p:spTree>
    <p:extLst>
      <p:ext uri="{BB962C8B-B14F-4D97-AF65-F5344CB8AC3E}">
        <p14:creationId xmlns:p14="http://schemas.microsoft.com/office/powerpoint/2010/main" val="10449274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a:t>
            </a:r>
            <a:r>
              <a:rPr lang="fr-FR" dirty="0" smtClean="0"/>
              <a:t>’</a:t>
            </a:r>
            <a:r>
              <a:rPr lang="en-US" dirty="0" smtClean="0"/>
              <a:t>t Forget about the Home Language Survey!</a:t>
            </a:r>
            <a:endParaRPr lang="en-US" dirty="0"/>
          </a:p>
        </p:txBody>
      </p:sp>
      <p:sp>
        <p:nvSpPr>
          <p:cNvPr id="3" name="Content Placeholder 2"/>
          <p:cNvSpPr>
            <a:spLocks noGrp="1"/>
          </p:cNvSpPr>
          <p:nvPr>
            <p:ph idx="1"/>
          </p:nvPr>
        </p:nvSpPr>
        <p:spPr/>
        <p:txBody>
          <a:bodyPr/>
          <a:lstStyle/>
          <a:p>
            <a:pPr marL="0" indent="0">
              <a:buNone/>
            </a:pPr>
            <a:r>
              <a:rPr lang="en-US" dirty="0" smtClean="0"/>
              <a:t>All families complete this survey during school registration – valuable information!</a:t>
            </a:r>
          </a:p>
          <a:p>
            <a:pPr marL="0" indent="0">
              <a:buNone/>
            </a:pPr>
            <a:endParaRPr lang="en-US" dirty="0"/>
          </a:p>
          <a:p>
            <a:endParaRPr lang="en-US" dirty="0" smtClean="0"/>
          </a:p>
        </p:txBody>
      </p:sp>
      <p:pic>
        <p:nvPicPr>
          <p:cNvPr id="4" name="Picture 3"/>
          <p:cNvPicPr>
            <a:picLocks noChangeAspect="1"/>
          </p:cNvPicPr>
          <p:nvPr/>
        </p:nvPicPr>
        <p:blipFill>
          <a:blip r:embed="rId3"/>
          <a:stretch>
            <a:fillRect/>
          </a:stretch>
        </p:blipFill>
        <p:spPr>
          <a:xfrm>
            <a:off x="1600200" y="3048000"/>
            <a:ext cx="5791200" cy="3134687"/>
          </a:xfrm>
          <a:prstGeom prst="rect">
            <a:avLst/>
          </a:prstGeom>
        </p:spPr>
      </p:pic>
    </p:spTree>
    <p:extLst>
      <p:ext uri="{BB962C8B-B14F-4D97-AF65-F5344CB8AC3E}">
        <p14:creationId xmlns:p14="http://schemas.microsoft.com/office/powerpoint/2010/main" val="27364075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Washington’s LP Assessment</a:t>
            </a:r>
            <a:endParaRPr lang="en-US" dirty="0"/>
          </a:p>
        </p:txBody>
      </p:sp>
      <p:sp>
        <p:nvSpPr>
          <p:cNvPr id="3" name="Content Placeholder 2"/>
          <p:cNvSpPr>
            <a:spLocks noGrp="1"/>
          </p:cNvSpPr>
          <p:nvPr>
            <p:ph idx="1"/>
          </p:nvPr>
        </p:nvSpPr>
        <p:spPr/>
        <p:txBody>
          <a:bodyPr/>
          <a:lstStyle/>
          <a:p>
            <a:r>
              <a:rPr lang="en-US" dirty="0"/>
              <a:t>Washington English Language Proficiency Assessment (WELPA</a:t>
            </a:r>
            <a:r>
              <a:rPr lang="en-US" dirty="0" smtClean="0"/>
              <a:t>)</a:t>
            </a:r>
          </a:p>
          <a:p>
            <a:r>
              <a:rPr lang="en-US" dirty="0"/>
              <a:t>A score at Levels 1, 2, or 3 on the WELPA </a:t>
            </a:r>
            <a:endParaRPr lang="en-US" dirty="0" smtClean="0"/>
          </a:p>
          <a:p>
            <a:r>
              <a:rPr lang="en-US" dirty="0" smtClean="0"/>
              <a:t>This data is valuable!</a:t>
            </a:r>
          </a:p>
          <a:p>
            <a:r>
              <a:rPr lang="en-US" dirty="0" smtClean="0"/>
              <a:t>ELA interventionists should be involved in MTSS &amp; IEP processes so that this data can be adequately interpreted</a:t>
            </a:r>
            <a:endParaRPr lang="en-US" dirty="0"/>
          </a:p>
        </p:txBody>
      </p:sp>
    </p:spTree>
    <p:extLst>
      <p:ext uri="{BB962C8B-B14F-4D97-AF65-F5344CB8AC3E}">
        <p14:creationId xmlns:p14="http://schemas.microsoft.com/office/powerpoint/2010/main" val="397585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a:t>
            </a:r>
            <a:endParaRPr lang="en-US" dirty="0"/>
          </a:p>
        </p:txBody>
      </p:sp>
      <p:sp>
        <p:nvSpPr>
          <p:cNvPr id="3" name="Content Placeholder 2"/>
          <p:cNvSpPr>
            <a:spLocks noGrp="1"/>
          </p:cNvSpPr>
          <p:nvPr>
            <p:ph idx="1"/>
          </p:nvPr>
        </p:nvSpPr>
        <p:spPr>
          <a:xfrm>
            <a:off x="1463040" y="2119256"/>
            <a:ext cx="6196405" cy="3824343"/>
          </a:xfrm>
        </p:spPr>
        <p:txBody>
          <a:bodyPr>
            <a:normAutofit fontScale="92500" lnSpcReduction="10000"/>
          </a:bodyPr>
          <a:lstStyle/>
          <a:p>
            <a:r>
              <a:rPr lang="en-US" dirty="0"/>
              <a:t>ACCESS for ELLs 2.0 is a </a:t>
            </a:r>
            <a:r>
              <a:rPr lang="en-US" dirty="0" smtClean="0"/>
              <a:t>large</a:t>
            </a:r>
            <a:r>
              <a:rPr lang="en-US" dirty="0"/>
              <a:t>-scale English language proficiency assessment administered to Kindergarten through 12th grade students who have been identified as English language learners (ELLs</a:t>
            </a:r>
            <a:r>
              <a:rPr lang="en-US" dirty="0" smtClean="0"/>
              <a:t>)</a:t>
            </a:r>
            <a:endParaRPr lang="en-US" dirty="0"/>
          </a:p>
          <a:p>
            <a:r>
              <a:rPr lang="en-US" dirty="0" smtClean="0"/>
              <a:t>Given annually to WIDA consortium members (33 states)</a:t>
            </a:r>
          </a:p>
          <a:p>
            <a:r>
              <a:rPr lang="en-US" dirty="0" smtClean="0"/>
              <a:t>Assesses listening, reading,</a:t>
            </a:r>
            <a:r>
              <a:rPr lang="en-US" dirty="0"/>
              <a:t> </a:t>
            </a:r>
            <a:r>
              <a:rPr lang="en-US" dirty="0" smtClean="0"/>
              <a:t>speaking, writing in English</a:t>
            </a:r>
          </a:p>
          <a:p>
            <a:r>
              <a:rPr lang="en-US" dirty="0" smtClean="0"/>
              <a:t>Scores of 1-6 </a:t>
            </a:r>
          </a:p>
          <a:p>
            <a:r>
              <a:rPr lang="en-US" dirty="0" smtClean="0"/>
              <a:t>Extensive data online</a:t>
            </a:r>
            <a:endParaRPr lang="en-US" dirty="0"/>
          </a:p>
        </p:txBody>
      </p:sp>
    </p:spTree>
    <p:extLst>
      <p:ext uri="{BB962C8B-B14F-4D97-AF65-F5344CB8AC3E}">
        <p14:creationId xmlns:p14="http://schemas.microsoft.com/office/powerpoint/2010/main" val="27227869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Can Do Descriptors</a:t>
            </a:r>
            <a:endParaRPr lang="en-US" dirty="0"/>
          </a:p>
        </p:txBody>
      </p:sp>
      <p:pic>
        <p:nvPicPr>
          <p:cNvPr id="12" name="Screen Shot 2016-02-06 at 2.00.41 PM.p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93913" y="2119313"/>
            <a:ext cx="4935537" cy="3603625"/>
          </a:xfrm>
        </p:spPr>
      </p:pic>
    </p:spTree>
    <p:extLst>
      <p:ext uri="{BB962C8B-B14F-4D97-AF65-F5344CB8AC3E}">
        <p14:creationId xmlns:p14="http://schemas.microsoft.com/office/powerpoint/2010/main" val="336609750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Proficiency Scores</a:t>
            </a:r>
            <a:endParaRPr lang="en-US" dirty="0"/>
          </a:p>
        </p:txBody>
      </p:sp>
      <p:sp>
        <p:nvSpPr>
          <p:cNvPr id="3" name="Content Placeholder 2"/>
          <p:cNvSpPr>
            <a:spLocks noGrp="1"/>
          </p:cNvSpPr>
          <p:nvPr>
            <p:ph idx="1"/>
          </p:nvPr>
        </p:nvSpPr>
        <p:spPr/>
        <p:txBody>
          <a:bodyPr/>
          <a:lstStyle/>
          <a:p>
            <a:r>
              <a:rPr lang="en-US" dirty="0" smtClean="0"/>
              <a:t>Should be discussed often!</a:t>
            </a:r>
          </a:p>
          <a:p>
            <a:r>
              <a:rPr lang="en-US" dirty="0" smtClean="0"/>
              <a:t>Should be part of IEP goal setting discussions</a:t>
            </a:r>
          </a:p>
          <a:p>
            <a:r>
              <a:rPr lang="en-US" dirty="0" smtClean="0"/>
              <a:t>Can be used to determine special education assessment processes</a:t>
            </a:r>
          </a:p>
          <a:p>
            <a:r>
              <a:rPr lang="en-US" dirty="0" smtClean="0"/>
              <a:t>Parents also need to understand their child’s language abilities </a:t>
            </a:r>
            <a:endParaRPr lang="en-US" dirty="0"/>
          </a:p>
        </p:txBody>
      </p:sp>
    </p:spTree>
    <p:extLst>
      <p:ext uri="{BB962C8B-B14F-4D97-AF65-F5344CB8AC3E}">
        <p14:creationId xmlns:p14="http://schemas.microsoft.com/office/powerpoint/2010/main" val="36343475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rgbClr val="7EA9CA"/>
                </a:solidFill>
              </a:rPr>
              <a:t>Standardized</a:t>
            </a:r>
            <a:r>
              <a:rPr lang="en-US" dirty="0" smtClean="0">
                <a:solidFill>
                  <a:srgbClr val="7EA9CA"/>
                </a:solidFill>
                <a:ea typeface="+mj-ea"/>
              </a:rPr>
              <a:t> LP Tests</a:t>
            </a:r>
            <a:endParaRPr lang="en-US" dirty="0">
              <a:solidFill>
                <a:srgbClr val="7EA9CA"/>
              </a:solidFill>
              <a:ea typeface="+mj-ea"/>
            </a:endParaRPr>
          </a:p>
        </p:txBody>
      </p:sp>
      <p:sp>
        <p:nvSpPr>
          <p:cNvPr id="37891" name="Content Placeholder 2"/>
          <p:cNvSpPr>
            <a:spLocks noGrp="1"/>
          </p:cNvSpPr>
          <p:nvPr>
            <p:ph idx="1"/>
          </p:nvPr>
        </p:nvSpPr>
        <p:spPr/>
        <p:txBody>
          <a:bodyPr/>
          <a:lstStyle/>
          <a:p>
            <a:pPr eaLnBrk="1" hangingPunct="1"/>
            <a:r>
              <a:rPr lang="en-US" dirty="0" smtClean="0">
                <a:latin typeface="Rockwell" charset="0"/>
              </a:rPr>
              <a:t>ELPA21</a:t>
            </a:r>
          </a:p>
          <a:p>
            <a:pPr eaLnBrk="1" hangingPunct="1"/>
            <a:r>
              <a:rPr lang="en-US" dirty="0" smtClean="0">
                <a:latin typeface="Rockwell" charset="0"/>
              </a:rPr>
              <a:t>BVAT</a:t>
            </a:r>
          </a:p>
          <a:p>
            <a:pPr eaLnBrk="1" hangingPunct="1"/>
            <a:r>
              <a:rPr lang="en-US" dirty="0" smtClean="0">
                <a:latin typeface="Rockwell" charset="0"/>
              </a:rPr>
              <a:t>BINL</a:t>
            </a:r>
          </a:p>
          <a:p>
            <a:pPr eaLnBrk="1" hangingPunct="1"/>
            <a:r>
              <a:rPr lang="en-US" dirty="0" smtClean="0">
                <a:latin typeface="Rockwell" charset="0"/>
              </a:rPr>
              <a:t>IPT</a:t>
            </a:r>
            <a:endParaRPr lang="en-US" dirty="0">
              <a:latin typeface="Rockwell" charset="0"/>
            </a:endParaRPr>
          </a:p>
          <a:p>
            <a:pPr eaLnBrk="1" hangingPunct="1"/>
            <a:r>
              <a:rPr lang="en-US" dirty="0">
                <a:latin typeface="Rockwell" charset="0"/>
              </a:rPr>
              <a:t>Woodcock-Munoz (one of the few assessments where you can assess English and Spanish BICS and CALP</a:t>
            </a:r>
            <a:r>
              <a:rPr lang="en-US" dirty="0" smtClean="0">
                <a:latin typeface="Rockwell" charset="0"/>
              </a:rPr>
              <a:t>)</a:t>
            </a:r>
          </a:p>
          <a:p>
            <a:pPr eaLnBrk="1" hangingPunct="1"/>
            <a:r>
              <a:rPr lang="en-US" dirty="0" smtClean="0">
                <a:latin typeface="Rockwell" charset="0"/>
              </a:rPr>
              <a:t>Many others…</a:t>
            </a:r>
            <a:endParaRPr lang="en-US" dirty="0">
              <a:latin typeface="Rockwell" charset="0"/>
            </a:endParaRPr>
          </a:p>
        </p:txBody>
      </p:sp>
    </p:spTree>
    <p:extLst>
      <p:ext uri="{BB962C8B-B14F-4D97-AF65-F5344CB8AC3E}">
        <p14:creationId xmlns:p14="http://schemas.microsoft.com/office/powerpoint/2010/main" val="21835717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rgbClr val="7EA9CA"/>
                </a:solidFill>
                <a:ea typeface="+mj-ea"/>
              </a:rPr>
              <a:t>Interpreting LP Data</a:t>
            </a:r>
            <a:endParaRPr lang="en-US" dirty="0">
              <a:solidFill>
                <a:srgbClr val="7EA9CA"/>
              </a:solidFill>
              <a:ea typeface="+mj-ea"/>
            </a:endParaRPr>
          </a:p>
        </p:txBody>
      </p:sp>
      <p:sp>
        <p:nvSpPr>
          <p:cNvPr id="3" name="Content Placeholder 2"/>
          <p:cNvSpPr>
            <a:spLocks noGrp="1"/>
          </p:cNvSpPr>
          <p:nvPr>
            <p:ph idx="1"/>
          </p:nvPr>
        </p:nvSpPr>
        <p:spPr/>
        <p:txBody>
          <a:bodyPr>
            <a:normAutofit fontScale="92500" lnSpcReduction="20000"/>
          </a:bodyPr>
          <a:lstStyle/>
          <a:p>
            <a:pPr eaLnBrk="1" hangingPunct="1">
              <a:lnSpc>
                <a:spcPct val="90000"/>
              </a:lnSpc>
            </a:pPr>
            <a:r>
              <a:rPr lang="en-US" sz="3000" dirty="0">
                <a:latin typeface="Rockwell" charset="0"/>
              </a:rPr>
              <a:t>1) Consider the context of previous educational services and home literacy factors</a:t>
            </a:r>
          </a:p>
          <a:p>
            <a:pPr eaLnBrk="1" hangingPunct="1">
              <a:lnSpc>
                <a:spcPct val="90000"/>
              </a:lnSpc>
            </a:pPr>
            <a:r>
              <a:rPr lang="en-US" sz="3000" dirty="0">
                <a:latin typeface="Rockwell" charset="0"/>
              </a:rPr>
              <a:t>2) Compare the </a:t>
            </a:r>
            <a:r>
              <a:rPr lang="en-US" sz="3000" dirty="0" smtClean="0">
                <a:latin typeface="Rockwell" charset="0"/>
              </a:rPr>
              <a:t>ELL </a:t>
            </a:r>
            <a:r>
              <a:rPr lang="en-US" sz="3000" dirty="0">
                <a:latin typeface="Rockwell" charset="0"/>
              </a:rPr>
              <a:t>child</a:t>
            </a:r>
            <a:r>
              <a:rPr lang="ja-JP" altLang="en-US" sz="3000" dirty="0">
                <a:latin typeface="Rockwell" charset="0"/>
              </a:rPr>
              <a:t>’</a:t>
            </a:r>
            <a:r>
              <a:rPr lang="en-US" sz="3000" dirty="0">
                <a:latin typeface="Rockwell" charset="0"/>
              </a:rPr>
              <a:t>s language abilities with other </a:t>
            </a:r>
            <a:r>
              <a:rPr lang="en-US" sz="3000" dirty="0" smtClean="0">
                <a:latin typeface="Rockwell" charset="0"/>
              </a:rPr>
              <a:t>ELLs</a:t>
            </a:r>
            <a:endParaRPr lang="en-US" sz="3000" dirty="0">
              <a:latin typeface="Rockwell" charset="0"/>
            </a:endParaRPr>
          </a:p>
          <a:p>
            <a:pPr eaLnBrk="1" hangingPunct="1">
              <a:lnSpc>
                <a:spcPct val="90000"/>
              </a:lnSpc>
            </a:pPr>
            <a:r>
              <a:rPr lang="en-US" sz="3000" dirty="0">
                <a:latin typeface="Rockwell" charset="0"/>
              </a:rPr>
              <a:t>3) Consistency of data across formal and informal measures</a:t>
            </a:r>
          </a:p>
          <a:p>
            <a:pPr eaLnBrk="1" hangingPunct="1">
              <a:lnSpc>
                <a:spcPct val="90000"/>
              </a:lnSpc>
            </a:pPr>
            <a:r>
              <a:rPr lang="en-US" sz="3000" dirty="0">
                <a:latin typeface="Rockwell" charset="0"/>
              </a:rPr>
              <a:t>4) Ascertain where the student is along the </a:t>
            </a:r>
            <a:r>
              <a:rPr lang="en-US" sz="3000" dirty="0" smtClean="0">
                <a:latin typeface="Rockwell" charset="0"/>
              </a:rPr>
              <a:t>language </a:t>
            </a:r>
            <a:r>
              <a:rPr lang="en-US" sz="3000" dirty="0">
                <a:latin typeface="Rockwell" charset="0"/>
              </a:rPr>
              <a:t>acquisition continuum</a:t>
            </a:r>
          </a:p>
        </p:txBody>
      </p:sp>
    </p:spTree>
    <p:extLst>
      <p:ext uri="{BB962C8B-B14F-4D97-AF65-F5344CB8AC3E}">
        <p14:creationId xmlns:p14="http://schemas.microsoft.com/office/powerpoint/2010/main" val="37169519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Term ELL</a:t>
            </a:r>
            <a:endParaRPr lang="en-US" dirty="0"/>
          </a:p>
        </p:txBody>
      </p:sp>
      <p:sp>
        <p:nvSpPr>
          <p:cNvPr id="3" name="Content Placeholder 2"/>
          <p:cNvSpPr>
            <a:spLocks noGrp="1"/>
          </p:cNvSpPr>
          <p:nvPr>
            <p:ph idx="1"/>
          </p:nvPr>
        </p:nvSpPr>
        <p:spPr/>
        <p:txBody>
          <a:bodyPr>
            <a:normAutofit/>
          </a:bodyPr>
          <a:lstStyle/>
          <a:p>
            <a:r>
              <a:rPr lang="en-US" dirty="0" smtClean="0"/>
              <a:t> Carries negative </a:t>
            </a:r>
            <a:r>
              <a:rPr lang="en-US" dirty="0"/>
              <a:t>connotations and does not value the other languages and cultures that students come </a:t>
            </a:r>
            <a:r>
              <a:rPr lang="en-US" dirty="0" smtClean="0"/>
              <a:t>from</a:t>
            </a:r>
          </a:p>
          <a:p>
            <a:r>
              <a:rPr lang="en-US" dirty="0"/>
              <a:t>Another term that is strengths-based </a:t>
            </a:r>
            <a:r>
              <a:rPr lang="en-US" dirty="0" smtClean="0"/>
              <a:t>that you may consider using is </a:t>
            </a:r>
            <a:r>
              <a:rPr lang="en-US" dirty="0"/>
              <a:t>“Multilingual Students.</a:t>
            </a:r>
            <a:r>
              <a:rPr lang="en-US" dirty="0" smtClean="0"/>
              <a:t>”</a:t>
            </a:r>
          </a:p>
          <a:p>
            <a:r>
              <a:rPr lang="en-US" dirty="0"/>
              <a:t>The strengths-based </a:t>
            </a:r>
            <a:r>
              <a:rPr lang="en-US" dirty="0" smtClean="0"/>
              <a:t>term </a:t>
            </a:r>
            <a:r>
              <a:rPr lang="en-US" dirty="0"/>
              <a:t>highlights the fact that being bilingual is a </a:t>
            </a:r>
            <a:r>
              <a:rPr lang="en-US" dirty="0" smtClean="0"/>
              <a:t>valuable </a:t>
            </a:r>
            <a:r>
              <a:rPr lang="en-US" dirty="0"/>
              <a:t>skill.</a:t>
            </a:r>
            <a:endParaRPr lang="en-US" dirty="0" smtClean="0"/>
          </a:p>
          <a:p>
            <a:endParaRPr lang="en-US" dirty="0" smtClean="0"/>
          </a:p>
        </p:txBody>
      </p:sp>
    </p:spTree>
    <p:extLst>
      <p:ext uri="{BB962C8B-B14F-4D97-AF65-F5344CB8AC3E}">
        <p14:creationId xmlns:p14="http://schemas.microsoft.com/office/powerpoint/2010/main" val="335470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8"/>
            <a:ext cx="8153400" cy="1470025"/>
          </a:xfrm>
        </p:spPr>
        <p:txBody>
          <a:bodyPr>
            <a:normAutofit fontScale="90000"/>
          </a:bodyPr>
          <a:lstStyle/>
          <a:p>
            <a:pPr eaLnBrk="1" fontAlgn="auto" hangingPunct="1">
              <a:spcAft>
                <a:spcPts val="0"/>
              </a:spcAft>
              <a:defRPr/>
            </a:pPr>
            <a:r>
              <a:rPr lang="en-US" dirty="0" smtClean="0">
                <a:ea typeface="+mj-ea"/>
              </a:rPr>
              <a:t>Prereferral Considerations for Culturally and Linguistically Diverse Students</a:t>
            </a:r>
            <a:endParaRPr lang="en-US" dirty="0">
              <a:ea typeface="+mj-ea"/>
            </a:endParaRPr>
          </a:p>
        </p:txBody>
      </p:sp>
    </p:spTree>
    <p:extLst>
      <p:ext uri="{BB962C8B-B14F-4D97-AF65-F5344CB8AC3E}">
        <p14:creationId xmlns:p14="http://schemas.microsoft.com/office/powerpoint/2010/main" val="26933310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atin typeface="Trebuchet MS" charset="0"/>
              </a:rPr>
              <a:t>Referral Statistics</a:t>
            </a:r>
          </a:p>
        </p:txBody>
      </p:sp>
      <p:sp>
        <p:nvSpPr>
          <p:cNvPr id="31747" name="Content Placeholder 2"/>
          <p:cNvSpPr>
            <a:spLocks noGrp="1"/>
          </p:cNvSpPr>
          <p:nvPr>
            <p:ph idx="1"/>
          </p:nvPr>
        </p:nvSpPr>
        <p:spPr>
          <a:xfrm>
            <a:off x="1463040" y="2119256"/>
            <a:ext cx="6196405" cy="4052943"/>
          </a:xfrm>
        </p:spPr>
        <p:txBody>
          <a:bodyPr>
            <a:normAutofit/>
          </a:bodyPr>
          <a:lstStyle/>
          <a:p>
            <a:pPr eaLnBrk="1" hangingPunct="1"/>
            <a:r>
              <a:rPr lang="en-US" dirty="0">
                <a:latin typeface="Georgia" charset="0"/>
              </a:rPr>
              <a:t>86% of referred Hispanic pupils were deemed eligible for special education</a:t>
            </a:r>
          </a:p>
          <a:p>
            <a:pPr eaLnBrk="1" hangingPunct="1"/>
            <a:r>
              <a:rPr lang="en-US" dirty="0" smtClean="0">
                <a:latin typeface="Georgia" charset="0"/>
              </a:rPr>
              <a:t>If </a:t>
            </a:r>
            <a:r>
              <a:rPr lang="en-US" dirty="0">
                <a:latin typeface="Georgia" charset="0"/>
              </a:rPr>
              <a:t>teachers refer a child, chances are they will be evaluated</a:t>
            </a:r>
          </a:p>
          <a:p>
            <a:pPr eaLnBrk="1" hangingPunct="1"/>
            <a:r>
              <a:rPr lang="en-US" dirty="0">
                <a:latin typeface="Georgia" charset="0"/>
              </a:rPr>
              <a:t>Prereferral interventions and considerations are necessary to limit potential referral </a:t>
            </a:r>
            <a:r>
              <a:rPr lang="en-US" dirty="0" smtClean="0">
                <a:latin typeface="Georgia" charset="0"/>
              </a:rPr>
              <a:t>bias</a:t>
            </a:r>
          </a:p>
          <a:p>
            <a:pPr marL="0" indent="0" eaLnBrk="1" hangingPunct="1">
              <a:buNone/>
            </a:pPr>
            <a:r>
              <a:rPr lang="en-US" dirty="0">
                <a:latin typeface="Georgia" charset="0"/>
              </a:rPr>
              <a:t>	</a:t>
            </a:r>
            <a:r>
              <a:rPr lang="en-US" dirty="0" smtClean="0">
                <a:latin typeface="Georgia" charset="0"/>
              </a:rPr>
              <a:t>			(Ochoa, 1999)</a:t>
            </a:r>
            <a:endParaRPr lang="en-US" dirty="0">
              <a:latin typeface="Georgia" charset="0"/>
            </a:endParaRPr>
          </a:p>
        </p:txBody>
      </p:sp>
    </p:spTree>
    <p:extLst>
      <p:ext uri="{BB962C8B-B14F-4D97-AF65-F5344CB8AC3E}">
        <p14:creationId xmlns:p14="http://schemas.microsoft.com/office/powerpoint/2010/main" val="33323001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r>
              <a:rPr lang="en-US">
                <a:latin typeface="Trebuchet MS" charset="0"/>
              </a:rPr>
              <a:t>Reasons for ELL Referral</a:t>
            </a:r>
          </a:p>
        </p:txBody>
      </p:sp>
      <p:sp>
        <p:nvSpPr>
          <p:cNvPr id="3" name="Content Placeholder 2"/>
          <p:cNvSpPr>
            <a:spLocks noGrp="1"/>
          </p:cNvSpPr>
          <p:nvPr>
            <p:ph idx="1"/>
          </p:nvPr>
        </p:nvSpPr>
        <p:spPr>
          <a:xfrm>
            <a:off x="914400" y="2057400"/>
            <a:ext cx="7772400" cy="4495800"/>
          </a:xfrm>
        </p:spPr>
        <p:txBody>
          <a:bodyPr>
            <a:normAutofit/>
          </a:bodyPr>
          <a:lstStyle/>
          <a:p>
            <a:pPr marL="514350" indent="-514350" eaLnBrk="1" fontAlgn="auto" hangingPunct="1">
              <a:spcAft>
                <a:spcPts val="0"/>
              </a:spcAft>
              <a:buClr>
                <a:schemeClr val="accent3"/>
              </a:buClr>
              <a:buFont typeface="Georgia"/>
              <a:buAutoNum type="arabicParenR"/>
              <a:defRPr/>
            </a:pPr>
            <a:r>
              <a:rPr lang="en-US" sz="2000" dirty="0" smtClean="0">
                <a:ea typeface="+mn-ea"/>
              </a:rPr>
              <a:t>Poor/low achievement</a:t>
            </a:r>
          </a:p>
          <a:p>
            <a:pPr marL="514350" indent="-514350" eaLnBrk="1" fontAlgn="auto" hangingPunct="1">
              <a:spcAft>
                <a:spcPts val="0"/>
              </a:spcAft>
              <a:buClr>
                <a:schemeClr val="accent3"/>
              </a:buClr>
              <a:buFont typeface="Georgia"/>
              <a:buAutoNum type="arabicParenR"/>
              <a:defRPr/>
            </a:pPr>
            <a:r>
              <a:rPr lang="en-US" sz="2000" dirty="0" smtClean="0">
                <a:ea typeface="+mn-ea"/>
              </a:rPr>
              <a:t>Behavioral problems</a:t>
            </a:r>
          </a:p>
          <a:p>
            <a:pPr marL="514350" indent="-514350" eaLnBrk="1" fontAlgn="auto" hangingPunct="1">
              <a:spcAft>
                <a:spcPts val="0"/>
              </a:spcAft>
              <a:buClr>
                <a:schemeClr val="accent3"/>
              </a:buClr>
              <a:buFont typeface="Georgia"/>
              <a:buAutoNum type="arabicParenR"/>
              <a:defRPr/>
            </a:pPr>
            <a:r>
              <a:rPr lang="en-US" sz="2000" dirty="0" smtClean="0">
                <a:ea typeface="+mn-ea"/>
              </a:rPr>
              <a:t>Oral-language related</a:t>
            </a:r>
          </a:p>
          <a:p>
            <a:pPr marL="514350" indent="-514350" eaLnBrk="1" fontAlgn="auto" hangingPunct="1">
              <a:spcAft>
                <a:spcPts val="0"/>
              </a:spcAft>
              <a:buClr>
                <a:schemeClr val="accent3"/>
              </a:buClr>
              <a:buFont typeface="Georgia"/>
              <a:buAutoNum type="arabicParenR"/>
              <a:defRPr/>
            </a:pPr>
            <a:r>
              <a:rPr lang="en-US" sz="2000" dirty="0" smtClean="0">
                <a:ea typeface="+mn-ea"/>
              </a:rPr>
              <a:t>Reading problems</a:t>
            </a:r>
          </a:p>
          <a:p>
            <a:pPr marL="514350" indent="-514350" eaLnBrk="1" fontAlgn="auto" hangingPunct="1">
              <a:spcAft>
                <a:spcPts val="0"/>
              </a:spcAft>
              <a:buClr>
                <a:schemeClr val="accent3"/>
              </a:buClr>
              <a:buFont typeface="Georgia"/>
              <a:buAutoNum type="arabicParenR"/>
              <a:defRPr/>
            </a:pPr>
            <a:r>
              <a:rPr lang="en-US" sz="2000" dirty="0" smtClean="0">
                <a:ea typeface="+mn-ea"/>
              </a:rPr>
              <a:t>Learning difficulties</a:t>
            </a:r>
          </a:p>
          <a:p>
            <a:pPr marL="514350" indent="-514350" eaLnBrk="1" fontAlgn="auto" hangingPunct="1">
              <a:spcAft>
                <a:spcPts val="0"/>
              </a:spcAft>
              <a:buClr>
                <a:schemeClr val="accent3"/>
              </a:buClr>
              <a:buFont typeface="Georgia"/>
              <a:buAutoNum type="arabicParenR"/>
              <a:defRPr/>
            </a:pPr>
            <a:r>
              <a:rPr lang="en-US" sz="2000" dirty="0" smtClean="0">
                <a:ea typeface="+mn-ea"/>
              </a:rPr>
              <a:t>Socio-economic difficulties</a:t>
            </a:r>
          </a:p>
          <a:p>
            <a:pPr marL="514350" indent="-514350" eaLnBrk="1" fontAlgn="auto" hangingPunct="1">
              <a:spcAft>
                <a:spcPts val="0"/>
              </a:spcAft>
              <a:buClr>
                <a:schemeClr val="accent3"/>
              </a:buClr>
              <a:buFont typeface="Georgia"/>
              <a:buAutoNum type="arabicParenR"/>
              <a:defRPr/>
            </a:pPr>
            <a:r>
              <a:rPr lang="en-US" sz="2000" dirty="0" smtClean="0">
                <a:ea typeface="+mn-ea"/>
              </a:rPr>
              <a:t>Diagnosis for particular disability condition</a:t>
            </a:r>
          </a:p>
          <a:p>
            <a:pPr marL="514350" indent="-514350" eaLnBrk="1" fontAlgn="auto" hangingPunct="1">
              <a:spcAft>
                <a:spcPts val="0"/>
              </a:spcAft>
              <a:buClr>
                <a:schemeClr val="accent3"/>
              </a:buClr>
              <a:buFont typeface="Georgia"/>
              <a:buAutoNum type="arabicParenR"/>
              <a:defRPr/>
            </a:pPr>
            <a:r>
              <a:rPr lang="en-US" sz="2000" dirty="0" smtClean="0">
                <a:ea typeface="+mn-ea"/>
              </a:rPr>
              <a:t>Written language</a:t>
            </a:r>
          </a:p>
          <a:p>
            <a:pPr marL="514350" indent="-514350" eaLnBrk="1" fontAlgn="auto" hangingPunct="1">
              <a:spcAft>
                <a:spcPts val="0"/>
              </a:spcAft>
              <a:buClr>
                <a:schemeClr val="accent3"/>
              </a:buClr>
              <a:buFont typeface="Georgia"/>
              <a:buAutoNum type="arabicParenR"/>
              <a:defRPr/>
            </a:pPr>
            <a:r>
              <a:rPr lang="en-US" sz="2000" dirty="0" smtClean="0">
                <a:ea typeface="+mn-ea"/>
              </a:rPr>
              <a:t>Low attention span</a:t>
            </a:r>
          </a:p>
          <a:p>
            <a:pPr marL="514350" indent="-514350" eaLnBrk="1" fontAlgn="auto" hangingPunct="1">
              <a:spcAft>
                <a:spcPts val="0"/>
              </a:spcAft>
              <a:buClr>
                <a:schemeClr val="accent3"/>
              </a:buClr>
              <a:buFont typeface="Georgia"/>
              <a:buAutoNum type="arabicParenR"/>
              <a:defRPr/>
            </a:pPr>
            <a:r>
              <a:rPr lang="en-US" sz="2000" dirty="0" smtClean="0">
                <a:ea typeface="+mn-ea"/>
              </a:rPr>
              <a:t>Unable to understand and/or follow directions</a:t>
            </a:r>
          </a:p>
          <a:p>
            <a:pPr marL="514350" indent="-514350" eaLnBrk="1" fontAlgn="auto" hangingPunct="1">
              <a:spcAft>
                <a:spcPts val="0"/>
              </a:spcAft>
              <a:buClr>
                <a:schemeClr val="accent3"/>
              </a:buClr>
              <a:buFont typeface="Georgia"/>
              <a:buNone/>
              <a:defRPr/>
            </a:pPr>
            <a:r>
              <a:rPr lang="en-US" sz="2000" dirty="0" smtClean="0">
                <a:ea typeface="+mn-ea"/>
              </a:rPr>
              <a:t>		(Ochoa, Robles-Pina, Garcia, &amp; Breunig, 1999)</a:t>
            </a:r>
            <a:endParaRPr lang="en-US" sz="2000" dirty="0">
              <a:ea typeface="+mn-ea"/>
            </a:endParaRPr>
          </a:p>
        </p:txBody>
      </p:sp>
    </p:spTree>
    <p:extLst>
      <p:ext uri="{BB962C8B-B14F-4D97-AF65-F5344CB8AC3E}">
        <p14:creationId xmlns:p14="http://schemas.microsoft.com/office/powerpoint/2010/main" val="28046495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66800" y="838200"/>
            <a:ext cx="6965245" cy="1202485"/>
          </a:xfrm>
        </p:spPr>
        <p:txBody>
          <a:bodyPr>
            <a:normAutofit/>
          </a:bodyPr>
          <a:lstStyle/>
          <a:p>
            <a:pPr eaLnBrk="1" hangingPunct="1"/>
            <a:r>
              <a:rPr lang="en-US" sz="3200" dirty="0">
                <a:latin typeface="Trebuchet MS" charset="0"/>
              </a:rPr>
              <a:t>Possible </a:t>
            </a:r>
            <a:r>
              <a:rPr lang="en-US" sz="3200" dirty="0" smtClean="0">
                <a:latin typeface="Trebuchet MS" charset="0"/>
              </a:rPr>
              <a:t>ELL Behavioral Characteristics Warranting Referral</a:t>
            </a:r>
            <a:endParaRPr lang="en-US" sz="3200" dirty="0">
              <a:latin typeface="Trebuchet MS" charset="0"/>
            </a:endParaRPr>
          </a:p>
        </p:txBody>
      </p:sp>
      <p:sp>
        <p:nvSpPr>
          <p:cNvPr id="35843" name="Content Placeholder 2"/>
          <p:cNvSpPr>
            <a:spLocks noGrp="1"/>
          </p:cNvSpPr>
          <p:nvPr>
            <p:ph idx="1"/>
          </p:nvPr>
        </p:nvSpPr>
        <p:spPr>
          <a:xfrm>
            <a:off x="1463040" y="2119256"/>
            <a:ext cx="6196405" cy="3824343"/>
          </a:xfrm>
        </p:spPr>
        <p:txBody>
          <a:bodyPr>
            <a:normAutofit fontScale="92500" lnSpcReduction="10000"/>
          </a:bodyPr>
          <a:lstStyle/>
          <a:p>
            <a:pPr eaLnBrk="1" hangingPunct="1"/>
            <a:r>
              <a:rPr lang="en-US" dirty="0">
                <a:latin typeface="Georgia" charset="0"/>
              </a:rPr>
              <a:t>Shy</a:t>
            </a:r>
          </a:p>
          <a:p>
            <a:pPr eaLnBrk="1" hangingPunct="1"/>
            <a:r>
              <a:rPr lang="en-US" dirty="0">
                <a:latin typeface="Georgia" charset="0"/>
              </a:rPr>
              <a:t>Timid</a:t>
            </a:r>
          </a:p>
          <a:p>
            <a:pPr eaLnBrk="1" hangingPunct="1"/>
            <a:r>
              <a:rPr lang="en-US" dirty="0">
                <a:latin typeface="Georgia" charset="0"/>
              </a:rPr>
              <a:t>Anxious</a:t>
            </a:r>
          </a:p>
          <a:p>
            <a:pPr eaLnBrk="1" hangingPunct="1"/>
            <a:r>
              <a:rPr lang="en-US" dirty="0">
                <a:latin typeface="Georgia" charset="0"/>
              </a:rPr>
              <a:t>Withdrawn</a:t>
            </a:r>
          </a:p>
          <a:p>
            <a:pPr eaLnBrk="1" hangingPunct="1"/>
            <a:r>
              <a:rPr lang="en-US" dirty="0">
                <a:latin typeface="Georgia" charset="0"/>
              </a:rPr>
              <a:t>Disorganized</a:t>
            </a:r>
          </a:p>
          <a:p>
            <a:pPr eaLnBrk="1" hangingPunct="1"/>
            <a:r>
              <a:rPr lang="en-US" dirty="0">
                <a:latin typeface="Georgia" charset="0"/>
              </a:rPr>
              <a:t>Fearful</a:t>
            </a:r>
          </a:p>
          <a:p>
            <a:pPr eaLnBrk="1" hangingPunct="1"/>
            <a:r>
              <a:rPr lang="en-US" dirty="0">
                <a:latin typeface="Georgia" charset="0"/>
              </a:rPr>
              <a:t>Low self-</a:t>
            </a:r>
            <a:r>
              <a:rPr lang="en-US" dirty="0" smtClean="0">
                <a:latin typeface="Georgia" charset="0"/>
              </a:rPr>
              <a:t>esteem</a:t>
            </a:r>
          </a:p>
          <a:p>
            <a:pPr eaLnBrk="1" hangingPunct="1"/>
            <a:endParaRPr lang="en-US" dirty="0">
              <a:latin typeface="Georgia" charset="0"/>
            </a:endParaRPr>
          </a:p>
          <a:p>
            <a:pPr eaLnBrk="1" hangingPunct="1"/>
            <a:r>
              <a:rPr lang="en-US" dirty="0" smtClean="0">
                <a:latin typeface="Georgia" charset="0"/>
              </a:rPr>
              <a:t>….Could this be part of a typical acculturation process?		</a:t>
            </a:r>
            <a:r>
              <a:rPr lang="en-US" sz="1900" dirty="0" smtClean="0">
                <a:latin typeface="Georgia" charset="0"/>
              </a:rPr>
              <a:t>(Rhodes, Ochoa, Ortiz, 2005)</a:t>
            </a:r>
            <a:endParaRPr lang="en-US" sz="1900" dirty="0">
              <a:latin typeface="Georgia" charset="0"/>
            </a:endParaRPr>
          </a:p>
        </p:txBody>
      </p:sp>
    </p:spTree>
    <p:extLst>
      <p:ext uri="{BB962C8B-B14F-4D97-AF65-F5344CB8AC3E}">
        <p14:creationId xmlns:p14="http://schemas.microsoft.com/office/powerpoint/2010/main" val="26029682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JASP (2015) Article</a:t>
            </a:r>
            <a:endParaRPr lang="en-US" dirty="0"/>
          </a:p>
        </p:txBody>
      </p:sp>
      <p:sp>
        <p:nvSpPr>
          <p:cNvPr id="3" name="Content Placeholder 2"/>
          <p:cNvSpPr>
            <a:spLocks noGrp="1"/>
          </p:cNvSpPr>
          <p:nvPr>
            <p:ph idx="1"/>
          </p:nvPr>
        </p:nvSpPr>
        <p:spPr/>
        <p:txBody>
          <a:bodyPr/>
          <a:lstStyle/>
          <a:p>
            <a:r>
              <a:rPr lang="en-US" b="1" dirty="0" smtClean="0"/>
              <a:t>Review of 34 </a:t>
            </a:r>
            <a:r>
              <a:rPr lang="en-US" b="1" dirty="0" err="1" smtClean="0"/>
              <a:t>psychoeducational</a:t>
            </a:r>
            <a:r>
              <a:rPr lang="en-US" b="1" dirty="0" smtClean="0"/>
              <a:t> Reports conducted on ELLs by school psychologists</a:t>
            </a:r>
          </a:p>
          <a:p>
            <a:endParaRPr lang="en-US" sz="1800" b="1" dirty="0" smtClean="0"/>
          </a:p>
          <a:p>
            <a:r>
              <a:rPr lang="en-US" sz="1800" b="1" dirty="0" smtClean="0"/>
              <a:t>Harris</a:t>
            </a:r>
            <a:r>
              <a:rPr lang="en-US" sz="1800" b="1" dirty="0"/>
              <a:t>, B</a:t>
            </a:r>
            <a:r>
              <a:rPr lang="en-US" sz="1800" dirty="0"/>
              <a:t>., Sullivan, A.L., </a:t>
            </a:r>
            <a:r>
              <a:rPr lang="en-US" sz="1800" dirty="0" err="1"/>
              <a:t>Oades-Sese</a:t>
            </a:r>
            <a:r>
              <a:rPr lang="en-US" sz="1800" dirty="0"/>
              <a:t>, G. &amp; </a:t>
            </a:r>
            <a:r>
              <a:rPr lang="en-US" sz="1800" dirty="0" err="1"/>
              <a:t>Sotelo-Dynega</a:t>
            </a:r>
            <a:r>
              <a:rPr lang="en-US" sz="1800" dirty="0"/>
              <a:t>, M. (2015). Culturally and Linguistically Responsive Practices in </a:t>
            </a:r>
            <a:r>
              <a:rPr lang="en-US" sz="1800" dirty="0" err="1"/>
              <a:t>Psychoeducational</a:t>
            </a:r>
            <a:r>
              <a:rPr lang="en-US" sz="1800" dirty="0"/>
              <a:t> Reports for English Language Learners. </a:t>
            </a:r>
            <a:r>
              <a:rPr lang="en-US" sz="1800" i="1" dirty="0"/>
              <a:t>Journal of Applied School Psychology</a:t>
            </a:r>
            <a:r>
              <a:rPr lang="en-US" sz="1800" dirty="0"/>
              <a:t>. </a:t>
            </a:r>
            <a:r>
              <a:rPr lang="en-US" sz="1800" dirty="0" err="1"/>
              <a:t>doi</a:t>
            </a:r>
            <a:r>
              <a:rPr lang="en-US" sz="1800" dirty="0"/>
              <a:t>: 10.1080/15377903.2014.1002144 </a:t>
            </a:r>
            <a:endParaRPr lang="en-US" sz="1800" dirty="0" smtClean="0"/>
          </a:p>
          <a:p>
            <a:endParaRPr lang="en-US" dirty="0"/>
          </a:p>
        </p:txBody>
      </p:sp>
    </p:spTree>
    <p:extLst>
      <p:ext uri="{BB962C8B-B14F-4D97-AF65-F5344CB8AC3E}">
        <p14:creationId xmlns:p14="http://schemas.microsoft.com/office/powerpoint/2010/main" val="395912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Research Question 1: How Do School Psychologists Address</a:t>
            </a:r>
            <a:br>
              <a:rPr lang="en-US" sz="2800" dirty="0"/>
            </a:br>
            <a:r>
              <a:rPr lang="en-US" sz="2800" dirty="0"/>
              <a:t>Language Proficiency in </a:t>
            </a:r>
            <a:r>
              <a:rPr lang="en-US" sz="2800" dirty="0" smtClean="0"/>
              <a:t>Their </a:t>
            </a:r>
            <a:r>
              <a:rPr lang="en-US" sz="2800" dirty="0"/>
              <a:t>Reports?</a:t>
            </a:r>
            <a:br>
              <a:rPr lang="en-US" sz="2800" dirty="0"/>
            </a:br>
            <a:endParaRPr lang="en-US" sz="2800" dirty="0"/>
          </a:p>
        </p:txBody>
      </p:sp>
      <p:sp>
        <p:nvSpPr>
          <p:cNvPr id="3" name="Content Placeholder 2"/>
          <p:cNvSpPr>
            <a:spLocks noGrp="1"/>
          </p:cNvSpPr>
          <p:nvPr>
            <p:ph idx="1"/>
          </p:nvPr>
        </p:nvSpPr>
        <p:spPr/>
        <p:txBody>
          <a:bodyPr>
            <a:normAutofit/>
          </a:bodyPr>
          <a:lstStyle/>
          <a:p>
            <a:endParaRPr lang="en-US" dirty="0" smtClean="0"/>
          </a:p>
          <a:p>
            <a:r>
              <a:rPr lang="en-US" u="sng" dirty="0" smtClean="0"/>
              <a:t>Half</a:t>
            </a:r>
            <a:r>
              <a:rPr lang="en-US" dirty="0" smtClean="0"/>
              <a:t> </a:t>
            </a:r>
            <a:r>
              <a:rPr lang="en-US" dirty="0"/>
              <a:t>of the evaluators addressed language proficiency often through </a:t>
            </a:r>
            <a:r>
              <a:rPr lang="en-US" dirty="0" smtClean="0"/>
              <a:t>description of </a:t>
            </a:r>
            <a:r>
              <a:rPr lang="en-US" dirty="0"/>
              <a:t>existing data (23.52%; e.g., Colorado English Language Assessment)</a:t>
            </a:r>
            <a:r>
              <a:rPr lang="en-US" dirty="0" smtClean="0"/>
              <a:t>, qualitative </a:t>
            </a:r>
            <a:r>
              <a:rPr lang="en-US" dirty="0"/>
              <a:t>data (11.76%; e.g., teacher report, student observation), </a:t>
            </a:r>
            <a:r>
              <a:rPr lang="en-US" dirty="0" smtClean="0"/>
              <a:t>or a </a:t>
            </a:r>
            <a:r>
              <a:rPr lang="en-US" dirty="0"/>
              <a:t>proficiency test (2.94%). </a:t>
            </a:r>
          </a:p>
        </p:txBody>
      </p:sp>
    </p:spTree>
    <p:extLst>
      <p:ext uri="{BB962C8B-B14F-4D97-AF65-F5344CB8AC3E}">
        <p14:creationId xmlns:p14="http://schemas.microsoft.com/office/powerpoint/2010/main" val="404087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Research Question 2: Do School Psychologists </a:t>
            </a:r>
            <a:r>
              <a:rPr lang="en-US" sz="2000" dirty="0" smtClean="0"/>
              <a:t>Assess Acculturation/Other </a:t>
            </a:r>
            <a:r>
              <a:rPr lang="en-US" sz="2000" dirty="0"/>
              <a:t>Cultural Factors That May </a:t>
            </a:r>
            <a:r>
              <a:rPr lang="en-US" sz="2000" dirty="0" smtClean="0"/>
              <a:t>Impact Educational </a:t>
            </a:r>
            <a:r>
              <a:rPr lang="en-US" sz="2000" dirty="0"/>
              <a:t>Experience? If So, What Methods Do They Use?</a:t>
            </a:r>
            <a:br>
              <a:rPr lang="en-US" sz="2000" dirty="0"/>
            </a:br>
            <a:endParaRPr lang="en-US" sz="2000" dirty="0"/>
          </a:p>
        </p:txBody>
      </p:sp>
      <p:sp>
        <p:nvSpPr>
          <p:cNvPr id="3" name="Content Placeholder 2"/>
          <p:cNvSpPr>
            <a:spLocks noGrp="1"/>
          </p:cNvSpPr>
          <p:nvPr>
            <p:ph idx="1"/>
          </p:nvPr>
        </p:nvSpPr>
        <p:spPr/>
        <p:txBody>
          <a:bodyPr>
            <a:normAutofit/>
          </a:bodyPr>
          <a:lstStyle/>
          <a:p>
            <a:r>
              <a:rPr lang="en-US" dirty="0" smtClean="0"/>
              <a:t>The </a:t>
            </a:r>
            <a:r>
              <a:rPr lang="en-US" dirty="0"/>
              <a:t>majority of reports (94.12%) </a:t>
            </a:r>
            <a:r>
              <a:rPr lang="en-US" u="sng" dirty="0"/>
              <a:t>did not describe acculturation</a:t>
            </a:r>
            <a:r>
              <a:rPr lang="en-US" dirty="0"/>
              <a:t> or other </a:t>
            </a:r>
            <a:r>
              <a:rPr lang="en-US" dirty="0" smtClean="0"/>
              <a:t>cultural factors</a:t>
            </a:r>
            <a:r>
              <a:rPr lang="en-US" dirty="0"/>
              <a:t>. Of the two reports (5.88%) that evaluated acculturation </a:t>
            </a:r>
            <a:r>
              <a:rPr lang="en-US" dirty="0" smtClean="0"/>
              <a:t>and other </a:t>
            </a:r>
            <a:r>
              <a:rPr lang="en-US" dirty="0"/>
              <a:t>cultural factors, both used qualitative data. </a:t>
            </a:r>
            <a:r>
              <a:rPr lang="en-US" dirty="0" smtClean="0"/>
              <a:t>There </a:t>
            </a:r>
            <a:r>
              <a:rPr lang="en-US" dirty="0"/>
              <a:t>were no reports </a:t>
            </a:r>
            <a:r>
              <a:rPr lang="en-US" dirty="0" smtClean="0"/>
              <a:t>that discussed </a:t>
            </a:r>
            <a:r>
              <a:rPr lang="en-US" dirty="0"/>
              <a:t>cultural differences as affecting educational experience.</a:t>
            </a:r>
          </a:p>
        </p:txBody>
      </p:sp>
    </p:spTree>
    <p:extLst>
      <p:ext uri="{BB962C8B-B14F-4D97-AF65-F5344CB8AC3E}">
        <p14:creationId xmlns:p14="http://schemas.microsoft.com/office/powerpoint/2010/main" val="1246467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Research Question 3: What Bilingual Assessment Practices Are </a:t>
            </a:r>
            <a:r>
              <a:rPr lang="en-US" sz="2400" dirty="0" smtClean="0"/>
              <a:t>Noted by </a:t>
            </a:r>
            <a:r>
              <a:rPr lang="en-US" sz="2400" dirty="0"/>
              <a:t>School Psychologists?</a:t>
            </a:r>
            <a:br>
              <a:rPr lang="en-US" sz="2400" dirty="0"/>
            </a:br>
            <a:endParaRPr lang="en-US" sz="2400" dirty="0"/>
          </a:p>
        </p:txBody>
      </p:sp>
      <p:sp>
        <p:nvSpPr>
          <p:cNvPr id="3" name="Content Placeholder 2"/>
          <p:cNvSpPr>
            <a:spLocks noGrp="1"/>
          </p:cNvSpPr>
          <p:nvPr>
            <p:ph idx="1"/>
          </p:nvPr>
        </p:nvSpPr>
        <p:spPr/>
        <p:txBody>
          <a:bodyPr>
            <a:normAutofit fontScale="92500" lnSpcReduction="10000"/>
          </a:bodyPr>
          <a:lstStyle/>
          <a:p>
            <a:r>
              <a:rPr lang="en-US" dirty="0" smtClean="0"/>
              <a:t>Less </a:t>
            </a:r>
            <a:r>
              <a:rPr lang="en-US" dirty="0"/>
              <a:t>than half (44.12%) of the reports used bilingual assessment </a:t>
            </a:r>
            <a:r>
              <a:rPr lang="en-US" dirty="0" smtClean="0"/>
              <a:t>procedures</a:t>
            </a:r>
            <a:endParaRPr lang="en-US" dirty="0"/>
          </a:p>
          <a:p>
            <a:r>
              <a:rPr lang="en-US" dirty="0"/>
              <a:t>Of the reports in which evaluators used bilingual assessment, tests </a:t>
            </a:r>
            <a:r>
              <a:rPr lang="en-US" dirty="0" smtClean="0"/>
              <a:t>were administered</a:t>
            </a:r>
            <a:r>
              <a:rPr lang="en-US" dirty="0"/>
              <a:t>, in whole or part, in Spanish and English by using </a:t>
            </a:r>
            <a:r>
              <a:rPr lang="en-US" dirty="0" smtClean="0"/>
              <a:t>Spanish </a:t>
            </a:r>
            <a:r>
              <a:rPr lang="en-US" dirty="0"/>
              <a:t>version of a test (e.g., Wechsler Intelligence Scale for Children, </a:t>
            </a:r>
            <a:r>
              <a:rPr lang="en-US" dirty="0" smtClean="0"/>
              <a:t>Fourth Edition</a:t>
            </a:r>
            <a:r>
              <a:rPr lang="en-US" dirty="0"/>
              <a:t>-Spanish; Kaufman Assessment Battery for Children, Second Edition</a:t>
            </a:r>
            <a:r>
              <a:rPr lang="en-US" dirty="0" smtClean="0"/>
              <a:t>, Spanish Instructions) </a:t>
            </a:r>
            <a:r>
              <a:rPr lang="en-US" dirty="0"/>
              <a:t>and using the testing-the-limits technique by administering </a:t>
            </a:r>
            <a:r>
              <a:rPr lang="en-US" dirty="0" smtClean="0"/>
              <a:t>failed items </a:t>
            </a:r>
            <a:r>
              <a:rPr lang="en-US" dirty="0"/>
              <a:t>in English and </a:t>
            </a:r>
            <a:r>
              <a:rPr lang="en-US" dirty="0" smtClean="0"/>
              <a:t>Spanish</a:t>
            </a:r>
            <a:endParaRPr lang="en-US" dirty="0"/>
          </a:p>
        </p:txBody>
      </p:sp>
    </p:spTree>
    <p:extLst>
      <p:ext uri="{BB962C8B-B14F-4D97-AF65-F5344CB8AC3E}">
        <p14:creationId xmlns:p14="http://schemas.microsoft.com/office/powerpoint/2010/main" val="519135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392218"/>
          </a:xfrm>
        </p:spPr>
        <p:txBody>
          <a:bodyPr>
            <a:noAutofit/>
          </a:bodyPr>
          <a:lstStyle/>
          <a:p>
            <a:r>
              <a:rPr lang="en-US" sz="2400" dirty="0"/>
              <a:t>Research Question 4: How Do School Psychologists Report </a:t>
            </a:r>
            <a:r>
              <a:rPr lang="en-US" sz="2400" dirty="0" smtClean="0"/>
              <a:t>Utilizing Interpreters </a:t>
            </a:r>
            <a:r>
              <a:rPr lang="en-US" sz="2400" dirty="0"/>
              <a:t>or Translators During the Evaluation Process?</a:t>
            </a:r>
            <a:br>
              <a:rPr lang="en-US" sz="2400" dirty="0"/>
            </a:br>
            <a:endParaRPr lang="en-US" sz="2400"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 Of </a:t>
            </a:r>
            <a:r>
              <a:rPr lang="en-US" sz="2000" dirty="0"/>
              <a:t>the 34 </a:t>
            </a:r>
            <a:r>
              <a:rPr lang="en-US" sz="2000" dirty="0" err="1"/>
              <a:t>psychoeducational</a:t>
            </a:r>
            <a:r>
              <a:rPr lang="en-US" sz="2000" dirty="0"/>
              <a:t> reports reviewed, 5 (14.71%) indicated </a:t>
            </a:r>
            <a:r>
              <a:rPr lang="en-US" sz="2000" dirty="0" smtClean="0"/>
              <a:t>that school </a:t>
            </a:r>
            <a:r>
              <a:rPr lang="en-US" sz="2000" dirty="0"/>
              <a:t>psychologists </a:t>
            </a:r>
            <a:r>
              <a:rPr lang="en-US" sz="2000" u="sng" dirty="0"/>
              <a:t>used an interpreter or translator</a:t>
            </a:r>
            <a:r>
              <a:rPr lang="en-US" sz="2000" dirty="0"/>
              <a:t> to facilitate </a:t>
            </a:r>
            <a:r>
              <a:rPr lang="en-US" sz="2000" dirty="0" smtClean="0"/>
              <a:t>communication with </a:t>
            </a:r>
            <a:r>
              <a:rPr lang="en-US" sz="2000" dirty="0"/>
              <a:t>families or were part of the Multilingual Assessment </a:t>
            </a:r>
            <a:r>
              <a:rPr lang="en-US" sz="2000" dirty="0" smtClean="0"/>
              <a:t>Services Team </a:t>
            </a:r>
            <a:r>
              <a:rPr lang="en-US" sz="2000" dirty="0"/>
              <a:t>that provided interpretation and translation. </a:t>
            </a:r>
            <a:endParaRPr lang="en-US" sz="2000" dirty="0" smtClean="0"/>
          </a:p>
          <a:p>
            <a:r>
              <a:rPr lang="en-US" sz="2000" dirty="0" smtClean="0"/>
              <a:t> Of </a:t>
            </a:r>
            <a:r>
              <a:rPr lang="en-US" sz="2000" dirty="0"/>
              <a:t>these five reports, </a:t>
            </a:r>
            <a:r>
              <a:rPr lang="en-US" sz="2000" dirty="0" smtClean="0"/>
              <a:t>one translated </a:t>
            </a:r>
            <a:r>
              <a:rPr lang="en-US" sz="2000" dirty="0"/>
              <a:t>a test directly from </a:t>
            </a:r>
            <a:r>
              <a:rPr lang="en-US" sz="2000" dirty="0" smtClean="0"/>
              <a:t>English</a:t>
            </a:r>
            <a:endParaRPr lang="en-US" sz="2000" dirty="0"/>
          </a:p>
        </p:txBody>
      </p:sp>
    </p:spTree>
    <p:extLst>
      <p:ext uri="{BB962C8B-B14F-4D97-AF65-F5344CB8AC3E}">
        <p14:creationId xmlns:p14="http://schemas.microsoft.com/office/powerpoint/2010/main" val="1087946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Research Question 5: What Methods Are Reported in the </a:t>
            </a:r>
            <a:r>
              <a:rPr lang="en-US" sz="2400" dirty="0" smtClean="0"/>
              <a:t>Assessment of </a:t>
            </a:r>
            <a:r>
              <a:rPr lang="en-US" sz="2400" dirty="0"/>
              <a:t>Cognitive and Academic Functioning &amp;</a:t>
            </a:r>
            <a:r>
              <a:rPr lang="en-US" sz="2400" dirty="0" smtClean="0"/>
              <a:t> </a:t>
            </a:r>
            <a:r>
              <a:rPr lang="en-US" sz="2400" dirty="0"/>
              <a:t>How Are These </a:t>
            </a:r>
            <a:r>
              <a:rPr lang="en-US" sz="2400" dirty="0" smtClean="0"/>
              <a:t>Adapted for </a:t>
            </a:r>
            <a:r>
              <a:rPr lang="en-US" sz="2400" dirty="0"/>
              <a:t>ELLs?</a:t>
            </a:r>
          </a:p>
        </p:txBody>
      </p:sp>
      <p:sp>
        <p:nvSpPr>
          <p:cNvPr id="3" name="Content Placeholder 2"/>
          <p:cNvSpPr>
            <a:spLocks noGrp="1"/>
          </p:cNvSpPr>
          <p:nvPr>
            <p:ph idx="1"/>
          </p:nvPr>
        </p:nvSpPr>
        <p:spPr/>
        <p:txBody>
          <a:bodyPr/>
          <a:lstStyle/>
          <a:p>
            <a:endParaRPr lang="en-US" dirty="0" smtClean="0"/>
          </a:p>
          <a:p>
            <a:r>
              <a:rPr lang="en-US" dirty="0" smtClean="0"/>
              <a:t>A </a:t>
            </a:r>
            <a:r>
              <a:rPr lang="en-US" dirty="0"/>
              <a:t>majority of the reports (94.12%) used individualized standardized </a:t>
            </a:r>
            <a:r>
              <a:rPr lang="en-US" dirty="0" smtClean="0"/>
              <a:t>tests to </a:t>
            </a:r>
            <a:r>
              <a:rPr lang="en-US" dirty="0"/>
              <a:t>evaluate students’ cognitive </a:t>
            </a:r>
            <a:r>
              <a:rPr lang="en-US" dirty="0" smtClean="0"/>
              <a:t>functioning</a:t>
            </a:r>
          </a:p>
          <a:p>
            <a:pPr lvl="1"/>
            <a:r>
              <a:rPr lang="en-US" dirty="0" smtClean="0"/>
              <a:t>WISC-IV (English) (65.62%)</a:t>
            </a:r>
          </a:p>
          <a:p>
            <a:pPr lvl="1"/>
            <a:r>
              <a:rPr lang="en-US" dirty="0" smtClean="0"/>
              <a:t>Differential Ability Scales-II </a:t>
            </a:r>
            <a:r>
              <a:rPr lang="en-US" dirty="0"/>
              <a:t>(21.87%</a:t>
            </a:r>
            <a:r>
              <a:rPr lang="en-US" dirty="0" smtClean="0"/>
              <a:t>)</a:t>
            </a:r>
          </a:p>
          <a:p>
            <a:endParaRPr lang="en-US" dirty="0"/>
          </a:p>
        </p:txBody>
      </p:sp>
    </p:spTree>
    <p:extLst>
      <p:ext uri="{BB962C8B-B14F-4D97-AF65-F5344CB8AC3E}">
        <p14:creationId xmlns:p14="http://schemas.microsoft.com/office/powerpoint/2010/main" val="259739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centage Change.png"/>
          <p:cNvPicPr>
            <a:picLocks noGrp="1" noChangeAspect="1"/>
          </p:cNvPicPr>
          <p:nvPr>
            <p:ph idx="1"/>
          </p:nvPr>
        </p:nvPicPr>
        <p:blipFill>
          <a:blip r:embed="rId2" cstate="print">
            <a:extLst>
              <a:ext uri="{28A0092B-C50C-407E-A947-70E740481C1C}">
                <a14:useLocalDpi xmlns:a14="http://schemas.microsoft.com/office/drawing/2010/main" val="0"/>
              </a:ext>
            </a:extLst>
          </a:blip>
          <a:srcRect t="15788" b="15788"/>
          <a:stretch>
            <a:fillRect/>
          </a:stretch>
        </p:blipFill>
        <p:spPr>
          <a:xfrm>
            <a:off x="685800" y="1219200"/>
            <a:ext cx="8001000" cy="4503869"/>
          </a:xfrm>
        </p:spPr>
      </p:pic>
    </p:spTree>
    <p:extLst>
      <p:ext uri="{BB962C8B-B14F-4D97-AF65-F5344CB8AC3E}">
        <p14:creationId xmlns:p14="http://schemas.microsoft.com/office/powerpoint/2010/main" val="22699424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Research Question 6: What Evidence of Staff and Parent </a:t>
            </a:r>
            <a:r>
              <a:rPr lang="en-US" sz="2400" dirty="0" smtClean="0"/>
              <a:t>Involvement Is </a:t>
            </a:r>
            <a:r>
              <a:rPr lang="en-US" sz="2400" dirty="0"/>
              <a:t>Noted in Reports?</a:t>
            </a:r>
          </a:p>
        </p:txBody>
      </p:sp>
      <p:sp>
        <p:nvSpPr>
          <p:cNvPr id="3" name="Content Placeholder 2"/>
          <p:cNvSpPr>
            <a:spLocks noGrp="1"/>
          </p:cNvSpPr>
          <p:nvPr>
            <p:ph idx="1"/>
          </p:nvPr>
        </p:nvSpPr>
        <p:spPr/>
        <p:txBody>
          <a:bodyPr>
            <a:normAutofit/>
          </a:bodyPr>
          <a:lstStyle/>
          <a:p>
            <a:r>
              <a:rPr lang="en-US" dirty="0"/>
              <a:t> </a:t>
            </a:r>
            <a:r>
              <a:rPr lang="en-US" dirty="0" smtClean="0"/>
              <a:t>Some school psychologists interviewed teachers </a:t>
            </a:r>
            <a:r>
              <a:rPr lang="en-US" dirty="0"/>
              <a:t>(26.47%) </a:t>
            </a:r>
            <a:endParaRPr lang="en-US" dirty="0" smtClean="0"/>
          </a:p>
          <a:p>
            <a:r>
              <a:rPr lang="en-US" dirty="0"/>
              <a:t> </a:t>
            </a:r>
            <a:r>
              <a:rPr lang="en-US" dirty="0" smtClean="0"/>
              <a:t>41.18% </a:t>
            </a:r>
            <a:r>
              <a:rPr lang="en-US" dirty="0"/>
              <a:t>interviewed parents regarding their child’s academic, cognitive</a:t>
            </a:r>
            <a:r>
              <a:rPr lang="en-US" dirty="0" smtClean="0"/>
              <a:t>, and </a:t>
            </a:r>
            <a:r>
              <a:rPr lang="en-US" dirty="0"/>
              <a:t>social-emotional development during the evaluation.</a:t>
            </a:r>
          </a:p>
        </p:txBody>
      </p:sp>
    </p:spTree>
    <p:extLst>
      <p:ext uri="{BB962C8B-B14F-4D97-AF65-F5344CB8AC3E}">
        <p14:creationId xmlns:p14="http://schemas.microsoft.com/office/powerpoint/2010/main" val="1249008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Research Question 7: How Are </a:t>
            </a:r>
            <a:r>
              <a:rPr lang="en-US" sz="2400" dirty="0" smtClean="0"/>
              <a:t>School Psychologists Addressing Pre</a:t>
            </a:r>
            <a:r>
              <a:rPr lang="en-US" sz="2400" dirty="0"/>
              <a:t>-Referral Intervention and/or </a:t>
            </a:r>
            <a:r>
              <a:rPr lang="en-US" sz="2400" dirty="0" smtClean="0"/>
              <a:t>RTI in the Evaluation </a:t>
            </a:r>
            <a:r>
              <a:rPr lang="en-US" sz="2400" dirty="0"/>
              <a:t>of ELLs?</a:t>
            </a:r>
          </a:p>
        </p:txBody>
      </p:sp>
      <p:sp>
        <p:nvSpPr>
          <p:cNvPr id="3" name="Content Placeholder 2"/>
          <p:cNvSpPr>
            <a:spLocks noGrp="1"/>
          </p:cNvSpPr>
          <p:nvPr>
            <p:ph idx="1"/>
          </p:nvPr>
        </p:nvSpPr>
        <p:spPr/>
        <p:txBody>
          <a:bodyPr/>
          <a:lstStyle/>
          <a:p>
            <a:endParaRPr lang="en-US" dirty="0" smtClean="0"/>
          </a:p>
          <a:p>
            <a:r>
              <a:rPr lang="en-US" dirty="0" smtClean="0"/>
              <a:t> 35.29</a:t>
            </a:r>
            <a:r>
              <a:rPr lang="en-US" dirty="0"/>
              <a:t>% of evaluators discussed </a:t>
            </a:r>
            <a:r>
              <a:rPr lang="en-US" u="sng" dirty="0" err="1"/>
              <a:t>prereferral</a:t>
            </a:r>
            <a:r>
              <a:rPr lang="en-US" u="sng" dirty="0"/>
              <a:t> </a:t>
            </a:r>
            <a:r>
              <a:rPr lang="en-US" u="sng" dirty="0" smtClean="0"/>
              <a:t>interventions</a:t>
            </a:r>
            <a:r>
              <a:rPr lang="en-US" dirty="0" smtClean="0"/>
              <a:t> and </a:t>
            </a:r>
            <a:r>
              <a:rPr lang="en-US" dirty="0"/>
              <a:t>students’ responses to these </a:t>
            </a:r>
            <a:r>
              <a:rPr lang="en-US" dirty="0" smtClean="0"/>
              <a:t>interventions</a:t>
            </a:r>
            <a:endParaRPr lang="en-US" dirty="0"/>
          </a:p>
        </p:txBody>
      </p:sp>
    </p:spTree>
    <p:extLst>
      <p:ext uri="{BB962C8B-B14F-4D97-AF65-F5344CB8AC3E}">
        <p14:creationId xmlns:p14="http://schemas.microsoft.com/office/powerpoint/2010/main" val="2110451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Research Question 8: How Do </a:t>
            </a:r>
            <a:r>
              <a:rPr lang="en-US" sz="2400" dirty="0" smtClean="0"/>
              <a:t>School Psychologists </a:t>
            </a:r>
            <a:r>
              <a:rPr lang="en-US" sz="2400" dirty="0"/>
              <a:t>Address </a:t>
            </a:r>
            <a:r>
              <a:rPr lang="en-US" sz="2400" dirty="0" smtClean="0"/>
              <a:t>the Ways </a:t>
            </a:r>
            <a:r>
              <a:rPr lang="en-US" sz="2400" dirty="0"/>
              <a:t>in which Students’ Cultural and Linguistic Backgrounds </a:t>
            </a:r>
            <a:r>
              <a:rPr lang="en-US" sz="2400" dirty="0" smtClean="0"/>
              <a:t>May Limit </a:t>
            </a:r>
            <a:r>
              <a:rPr lang="en-US" sz="2400" dirty="0"/>
              <a:t>the Validity of Their Evaluation Practices?</a:t>
            </a: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52.92% </a:t>
            </a:r>
            <a:r>
              <a:rPr lang="en-US" dirty="0"/>
              <a:t>of the evaluators described the potential </a:t>
            </a:r>
            <a:r>
              <a:rPr lang="en-US" u="sng" dirty="0" smtClean="0"/>
              <a:t>limitations of </a:t>
            </a:r>
            <a:r>
              <a:rPr lang="en-US" u="sng" dirty="0"/>
              <a:t>the evaluation</a:t>
            </a:r>
            <a:r>
              <a:rPr lang="en-US" dirty="0"/>
              <a:t> as a result of cultural and linguistic factors. </a:t>
            </a:r>
            <a:endParaRPr lang="en-US" dirty="0" smtClean="0"/>
          </a:p>
          <a:p>
            <a:pPr lvl="1"/>
            <a:r>
              <a:rPr lang="en-US" dirty="0" smtClean="0"/>
              <a:t>26.46</a:t>
            </a:r>
            <a:r>
              <a:rPr lang="en-US" dirty="0"/>
              <a:t>% </a:t>
            </a:r>
            <a:r>
              <a:rPr lang="en-US" dirty="0" smtClean="0"/>
              <a:t>of the above evaluations </a:t>
            </a:r>
            <a:r>
              <a:rPr lang="en-US" dirty="0"/>
              <a:t>indicated that </a:t>
            </a:r>
            <a:r>
              <a:rPr lang="en-US" dirty="0" smtClean="0"/>
              <a:t>test scores </a:t>
            </a:r>
            <a:r>
              <a:rPr lang="en-US" dirty="0"/>
              <a:t>may have underestimated students’ abilities and were to be </a:t>
            </a:r>
            <a:r>
              <a:rPr lang="en-US" dirty="0" smtClean="0"/>
              <a:t>interpreted with </a:t>
            </a:r>
            <a:r>
              <a:rPr lang="en-US" dirty="0"/>
              <a:t>caution because test norms may not reflect the cultural and </a:t>
            </a:r>
            <a:r>
              <a:rPr lang="en-US" dirty="0" smtClean="0"/>
              <a:t>linguistic backgrounds </a:t>
            </a:r>
            <a:r>
              <a:rPr lang="en-US" dirty="0"/>
              <a:t>of ELLs</a:t>
            </a:r>
            <a:r>
              <a:rPr lang="en-US" dirty="0" smtClean="0"/>
              <a:t>.</a:t>
            </a:r>
          </a:p>
          <a:p>
            <a:r>
              <a:rPr lang="en-US" dirty="0" smtClean="0"/>
              <a:t>Two reports </a:t>
            </a:r>
            <a:r>
              <a:rPr lang="en-US" dirty="0"/>
              <a:t>included a general disclaimer statement that tests scores should </a:t>
            </a:r>
            <a:r>
              <a:rPr lang="en-US" dirty="0" smtClean="0"/>
              <a:t>be interpreted </a:t>
            </a:r>
            <a:r>
              <a:rPr lang="en-US" dirty="0"/>
              <a:t>with caution (8.82%).</a:t>
            </a:r>
          </a:p>
        </p:txBody>
      </p:sp>
    </p:spTree>
    <p:extLst>
      <p:ext uri="{BB962C8B-B14F-4D97-AF65-F5344CB8AC3E}">
        <p14:creationId xmlns:p14="http://schemas.microsoft.com/office/powerpoint/2010/main" val="4170270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Research Question 9: How Do School Psychologists Comply </a:t>
            </a:r>
            <a:r>
              <a:rPr lang="en-US" sz="3600" dirty="0" smtClean="0"/>
              <a:t>with IDEA </a:t>
            </a:r>
            <a:r>
              <a:rPr lang="en-US" sz="3600" dirty="0"/>
              <a:t>Requirements?</a:t>
            </a:r>
          </a:p>
        </p:txBody>
      </p:sp>
      <p:sp>
        <p:nvSpPr>
          <p:cNvPr id="3" name="Content Placeholder 2"/>
          <p:cNvSpPr>
            <a:spLocks noGrp="1"/>
          </p:cNvSpPr>
          <p:nvPr>
            <p:ph idx="1"/>
          </p:nvPr>
        </p:nvSpPr>
        <p:spPr>
          <a:xfrm>
            <a:off x="1463040" y="2438400"/>
            <a:ext cx="6196405" cy="3284668"/>
          </a:xfrm>
        </p:spPr>
        <p:txBody>
          <a:bodyPr>
            <a:normAutofit fontScale="92500" lnSpcReduction="20000"/>
          </a:bodyPr>
          <a:lstStyle/>
          <a:p>
            <a:r>
              <a:rPr lang="en-US" dirty="0"/>
              <a:t>IDEA requirements </a:t>
            </a:r>
            <a:r>
              <a:rPr lang="en-US" dirty="0" smtClean="0"/>
              <a:t>were examined in </a:t>
            </a:r>
            <a:r>
              <a:rPr lang="en-US" dirty="0"/>
              <a:t>four critical areas: </a:t>
            </a:r>
            <a:endParaRPr lang="en-US" dirty="0" smtClean="0"/>
          </a:p>
          <a:p>
            <a:pPr lvl="1"/>
            <a:r>
              <a:rPr lang="en-US" dirty="0" smtClean="0"/>
              <a:t>(</a:t>
            </a:r>
            <a:r>
              <a:rPr lang="en-US" dirty="0"/>
              <a:t>a) use of multiple measures to determine disability </a:t>
            </a:r>
            <a:r>
              <a:rPr lang="en-US" dirty="0" smtClean="0"/>
              <a:t>or placement</a:t>
            </a:r>
            <a:r>
              <a:rPr lang="en-US" dirty="0"/>
              <a:t>, </a:t>
            </a:r>
            <a:endParaRPr lang="en-US" dirty="0" smtClean="0"/>
          </a:p>
          <a:p>
            <a:pPr lvl="1"/>
            <a:r>
              <a:rPr lang="en-US" dirty="0" smtClean="0"/>
              <a:t>(</a:t>
            </a:r>
            <a:r>
              <a:rPr lang="en-US" dirty="0"/>
              <a:t>b) use of multiple tools to determine disability or placement</a:t>
            </a:r>
            <a:r>
              <a:rPr lang="en-US" dirty="0" smtClean="0"/>
              <a:t>, </a:t>
            </a:r>
          </a:p>
          <a:p>
            <a:pPr lvl="1"/>
            <a:r>
              <a:rPr lang="en-US" dirty="0" smtClean="0"/>
              <a:t>(</a:t>
            </a:r>
            <a:r>
              <a:rPr lang="en-US" dirty="0"/>
              <a:t>c) administration by trained personnel, and </a:t>
            </a:r>
            <a:endParaRPr lang="en-US" dirty="0" smtClean="0"/>
          </a:p>
          <a:p>
            <a:pPr lvl="1"/>
            <a:r>
              <a:rPr lang="en-US" dirty="0" smtClean="0"/>
              <a:t>(</a:t>
            </a:r>
            <a:r>
              <a:rPr lang="en-US" dirty="0"/>
              <a:t>d) consideration of </a:t>
            </a:r>
            <a:r>
              <a:rPr lang="en-US" dirty="0" smtClean="0"/>
              <a:t>limited English </a:t>
            </a:r>
            <a:r>
              <a:rPr lang="en-US" dirty="0"/>
              <a:t>proficiency. Reports documented compliance with these four areas</a:t>
            </a:r>
          </a:p>
          <a:p>
            <a:r>
              <a:rPr lang="en-US" dirty="0"/>
              <a:t> </a:t>
            </a:r>
            <a:r>
              <a:rPr lang="en-US" dirty="0" smtClean="0"/>
              <a:t>41.18% of reports </a:t>
            </a:r>
            <a:r>
              <a:rPr lang="en-US" dirty="0"/>
              <a:t>met all three </a:t>
            </a:r>
            <a:r>
              <a:rPr lang="en-US" dirty="0" smtClean="0"/>
              <a:t>criteria</a:t>
            </a:r>
            <a:endParaRPr lang="en-US" dirty="0"/>
          </a:p>
        </p:txBody>
      </p:sp>
    </p:spTree>
    <p:extLst>
      <p:ext uri="{BB962C8B-B14F-4D97-AF65-F5344CB8AC3E}">
        <p14:creationId xmlns:p14="http://schemas.microsoft.com/office/powerpoint/2010/main" val="3456931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Checklists in JASP 2015 Article</a:t>
            </a:r>
            <a:endParaRPr lang="en-US" dirty="0"/>
          </a:p>
        </p:txBody>
      </p:sp>
      <p:pic>
        <p:nvPicPr>
          <p:cNvPr id="4" name="Screen Shot 2016-02-06 at 10.21.25 PM.p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68475" y="2119313"/>
            <a:ext cx="5584825" cy="3603625"/>
          </a:xfrm>
        </p:spPr>
      </p:pic>
    </p:spTree>
    <p:extLst>
      <p:ext uri="{BB962C8B-B14F-4D97-AF65-F5344CB8AC3E}">
        <p14:creationId xmlns:p14="http://schemas.microsoft.com/office/powerpoint/2010/main" val="74197933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Practices that work…Collaboration!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stakeholders should be at the MTSS meetings depending on the child’s needs</a:t>
            </a:r>
          </a:p>
          <a:p>
            <a:pPr lvl="1"/>
            <a:r>
              <a:rPr lang="en-US" dirty="0" smtClean="0"/>
              <a:t>Special education teachers</a:t>
            </a:r>
          </a:p>
          <a:p>
            <a:pPr lvl="1"/>
            <a:r>
              <a:rPr lang="en-US" dirty="0" smtClean="0"/>
              <a:t>General education teachers</a:t>
            </a:r>
          </a:p>
          <a:p>
            <a:pPr lvl="1"/>
            <a:r>
              <a:rPr lang="en-US" dirty="0" smtClean="0"/>
              <a:t>School psychologist</a:t>
            </a:r>
          </a:p>
          <a:p>
            <a:pPr lvl="1"/>
            <a:r>
              <a:rPr lang="en-US" dirty="0" smtClean="0"/>
              <a:t>Social worker</a:t>
            </a:r>
          </a:p>
          <a:p>
            <a:pPr lvl="1"/>
            <a:r>
              <a:rPr lang="en-US" dirty="0" smtClean="0"/>
              <a:t>ELA interventionist</a:t>
            </a:r>
          </a:p>
          <a:p>
            <a:pPr lvl="1"/>
            <a:r>
              <a:rPr lang="en-US" dirty="0" smtClean="0"/>
              <a:t>GT teacher</a:t>
            </a:r>
          </a:p>
          <a:p>
            <a:pPr lvl="1"/>
            <a:r>
              <a:rPr lang="en-US" dirty="0" smtClean="0"/>
              <a:t>Administrators</a:t>
            </a:r>
          </a:p>
          <a:p>
            <a:pPr lvl="1"/>
            <a:r>
              <a:rPr lang="en-US" dirty="0" smtClean="0"/>
              <a:t>Other advocates…</a:t>
            </a:r>
            <a:endParaRPr lang="en-US" dirty="0"/>
          </a:p>
        </p:txBody>
      </p:sp>
    </p:spTree>
    <p:extLst>
      <p:ext uri="{BB962C8B-B14F-4D97-AF65-F5344CB8AC3E}">
        <p14:creationId xmlns:p14="http://schemas.microsoft.com/office/powerpoint/2010/main" val="12262092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600" dirty="0" smtClean="0">
                <a:ea typeface="+mj-ea"/>
              </a:rPr>
              <a:t>Prereferral Questions Regarding Language Proficiency</a:t>
            </a:r>
            <a:endParaRPr lang="en-US" sz="3600" dirty="0">
              <a:ea typeface="+mj-ea"/>
            </a:endParaRPr>
          </a:p>
        </p:txBody>
      </p:sp>
      <p:sp>
        <p:nvSpPr>
          <p:cNvPr id="3" name="Content Placeholder 2"/>
          <p:cNvSpPr>
            <a:spLocks noGrp="1"/>
          </p:cNvSpPr>
          <p:nvPr>
            <p:ph idx="1"/>
          </p:nvPr>
        </p:nvSpPr>
        <p:spPr>
          <a:xfrm>
            <a:off x="685800" y="2362200"/>
            <a:ext cx="8001000" cy="4191000"/>
          </a:xfrm>
        </p:spPr>
        <p:txBody>
          <a:bodyPr>
            <a:normAutofit/>
          </a:bodyPr>
          <a:lstStyle/>
          <a:p>
            <a:pPr eaLnBrk="1" hangingPunct="1">
              <a:lnSpc>
                <a:spcPct val="90000"/>
              </a:lnSpc>
            </a:pPr>
            <a:r>
              <a:rPr lang="en-US" dirty="0">
                <a:latin typeface="Georgia" charset="0"/>
              </a:rPr>
              <a:t>Can the student</a:t>
            </a:r>
            <a:r>
              <a:rPr lang="ja-JP" altLang="en-US" dirty="0">
                <a:latin typeface="Georgia" charset="0"/>
              </a:rPr>
              <a:t>’</a:t>
            </a:r>
            <a:r>
              <a:rPr lang="en-US" dirty="0">
                <a:latin typeface="Georgia" charset="0"/>
              </a:rPr>
              <a:t>s difficulty in acquiring English proficiency be attributed to his or her insufficient development in his or her first language?</a:t>
            </a:r>
          </a:p>
          <a:p>
            <a:pPr eaLnBrk="1" hangingPunct="1">
              <a:lnSpc>
                <a:spcPct val="90000"/>
              </a:lnSpc>
            </a:pPr>
            <a:r>
              <a:rPr lang="en-US" dirty="0">
                <a:latin typeface="Georgia" charset="0"/>
              </a:rPr>
              <a:t>Can the students academic difficulties or failure in an English-only academic setting be attributed to his or her not having attained CALP in English?</a:t>
            </a:r>
          </a:p>
          <a:p>
            <a:pPr eaLnBrk="1" hangingPunct="1">
              <a:lnSpc>
                <a:spcPct val="90000"/>
              </a:lnSpc>
            </a:pPr>
            <a:r>
              <a:rPr lang="en-US" dirty="0">
                <a:latin typeface="Georgia" charset="0"/>
              </a:rPr>
              <a:t>Was the student given ample instructional time in his or her first language to 1) develop CALP in this language and 2) demonstrate ability somewhat within the average range of academic performance</a:t>
            </a:r>
            <a:r>
              <a:rPr lang="en-US" dirty="0" smtClean="0">
                <a:latin typeface="Georgia" charset="0"/>
              </a:rPr>
              <a:t>?</a:t>
            </a:r>
            <a:endParaRPr lang="en-US" dirty="0">
              <a:latin typeface="Georgia" charset="0"/>
            </a:endParaRPr>
          </a:p>
          <a:p>
            <a:pPr marL="365760" lvl="1" indent="0">
              <a:lnSpc>
                <a:spcPct val="90000"/>
              </a:lnSpc>
              <a:buNone/>
            </a:pPr>
            <a:r>
              <a:rPr lang="en-US" dirty="0">
                <a:latin typeface="Georgia" charset="0"/>
              </a:rPr>
              <a:t>	</a:t>
            </a:r>
            <a:r>
              <a:rPr lang="en-US" dirty="0" smtClean="0">
                <a:latin typeface="Georgia" charset="0"/>
              </a:rPr>
              <a:t>			</a:t>
            </a:r>
            <a:r>
              <a:rPr lang="en-US" sz="2000" dirty="0" smtClean="0">
                <a:latin typeface="Georgia" charset="0"/>
              </a:rPr>
              <a:t>(Rhodes, Ochoa</a:t>
            </a:r>
            <a:r>
              <a:rPr lang="en-US" sz="2000" dirty="0">
                <a:latin typeface="Georgia" charset="0"/>
              </a:rPr>
              <a:t> </a:t>
            </a:r>
            <a:r>
              <a:rPr lang="en-US" sz="2000" dirty="0" smtClean="0">
                <a:latin typeface="Georgia" charset="0"/>
              </a:rPr>
              <a:t>&amp; Ortiz, 2005)</a:t>
            </a:r>
          </a:p>
        </p:txBody>
      </p:sp>
    </p:spTree>
    <p:extLst>
      <p:ext uri="{BB962C8B-B14F-4D97-AF65-F5344CB8AC3E}">
        <p14:creationId xmlns:p14="http://schemas.microsoft.com/office/powerpoint/2010/main" val="42565184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t>Prereferral Questions Regarding </a:t>
            </a:r>
            <a:r>
              <a:rPr lang="en-US" sz="3200" dirty="0" smtClean="0"/>
              <a:t>Language Instruction</a:t>
            </a:r>
            <a:endParaRPr lang="en-US" sz="3200" dirty="0"/>
          </a:p>
        </p:txBody>
      </p:sp>
      <p:sp>
        <p:nvSpPr>
          <p:cNvPr id="14339" name="Content Placeholder 2"/>
          <p:cNvSpPr>
            <a:spLocks noGrp="1"/>
          </p:cNvSpPr>
          <p:nvPr>
            <p:ph idx="1"/>
          </p:nvPr>
        </p:nvSpPr>
        <p:spPr/>
        <p:txBody>
          <a:bodyPr/>
          <a:lstStyle/>
          <a:p>
            <a:pPr eaLnBrk="1" hangingPunct="1"/>
            <a:r>
              <a:rPr lang="en-US" dirty="0">
                <a:latin typeface="Georgia" charset="0"/>
              </a:rPr>
              <a:t>What language instruction has the child received in the past?</a:t>
            </a:r>
          </a:p>
          <a:p>
            <a:pPr eaLnBrk="1" hangingPunct="1"/>
            <a:r>
              <a:rPr lang="en-US" dirty="0">
                <a:latin typeface="Georgia" charset="0"/>
              </a:rPr>
              <a:t>Has the child received bilingual education?</a:t>
            </a:r>
          </a:p>
          <a:p>
            <a:pPr eaLnBrk="1" hangingPunct="1"/>
            <a:r>
              <a:rPr lang="en-US" dirty="0">
                <a:latin typeface="Georgia" charset="0"/>
              </a:rPr>
              <a:t>Are the instructional arrangements contributing to the student</a:t>
            </a:r>
            <a:r>
              <a:rPr lang="ja-JP" altLang="en-US" dirty="0">
                <a:latin typeface="Georgia" charset="0"/>
              </a:rPr>
              <a:t>’</a:t>
            </a:r>
            <a:r>
              <a:rPr lang="en-US" dirty="0">
                <a:latin typeface="Georgia" charset="0"/>
              </a:rPr>
              <a:t>s academic difficulties</a:t>
            </a:r>
            <a:r>
              <a:rPr lang="en-US" dirty="0" smtClean="0">
                <a:latin typeface="Georgia" charset="0"/>
              </a:rPr>
              <a:t>?</a:t>
            </a:r>
          </a:p>
          <a:p>
            <a:pPr marL="0" indent="0" eaLnBrk="1" hangingPunct="1">
              <a:buNone/>
            </a:pPr>
            <a:r>
              <a:rPr lang="en-US" dirty="0">
                <a:latin typeface="Georgia" charset="0"/>
              </a:rPr>
              <a:t>	</a:t>
            </a:r>
            <a:r>
              <a:rPr lang="en-US" dirty="0" smtClean="0">
                <a:latin typeface="Georgia" charset="0"/>
              </a:rPr>
              <a:t>	</a:t>
            </a:r>
            <a:r>
              <a:rPr lang="en-US" sz="2000" dirty="0" smtClean="0">
                <a:latin typeface="Georgia" charset="0"/>
              </a:rPr>
              <a:t>(Rhodes, Ochoa &amp; Ortiz, 2005)</a:t>
            </a:r>
            <a:endParaRPr lang="en-US" sz="2000" dirty="0">
              <a:latin typeface="Georgia" charset="0"/>
            </a:endParaRPr>
          </a:p>
        </p:txBody>
      </p:sp>
    </p:spTree>
    <p:extLst>
      <p:ext uri="{BB962C8B-B14F-4D97-AF65-F5344CB8AC3E}">
        <p14:creationId xmlns:p14="http://schemas.microsoft.com/office/powerpoint/2010/main" val="15645649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US" dirty="0">
                <a:latin typeface="Trebuchet MS" charset="0"/>
              </a:rPr>
              <a:t>Special Education v. ESL</a:t>
            </a:r>
          </a:p>
        </p:txBody>
      </p:sp>
      <p:sp>
        <p:nvSpPr>
          <p:cNvPr id="30723" name="Content Placeholder 2"/>
          <p:cNvSpPr>
            <a:spLocks noGrp="1"/>
          </p:cNvSpPr>
          <p:nvPr>
            <p:ph idx="1"/>
          </p:nvPr>
        </p:nvSpPr>
        <p:spPr/>
        <p:txBody>
          <a:bodyPr/>
          <a:lstStyle/>
          <a:p>
            <a:pPr eaLnBrk="1" hangingPunct="1"/>
            <a:r>
              <a:rPr lang="en-US" sz="3200" dirty="0">
                <a:latin typeface="Georgia" charset="0"/>
              </a:rPr>
              <a:t>Special </a:t>
            </a:r>
            <a:r>
              <a:rPr lang="en-US" sz="3200" dirty="0" smtClean="0">
                <a:latin typeface="Georgia" charset="0"/>
              </a:rPr>
              <a:t>education </a:t>
            </a:r>
            <a:r>
              <a:rPr lang="en-US" sz="3200" dirty="0">
                <a:latin typeface="Georgia" charset="0"/>
              </a:rPr>
              <a:t>is not a place for ESL services</a:t>
            </a:r>
          </a:p>
          <a:p>
            <a:pPr eaLnBrk="1" hangingPunct="1"/>
            <a:r>
              <a:rPr lang="en-US" sz="3200" dirty="0">
                <a:latin typeface="Georgia" charset="0"/>
              </a:rPr>
              <a:t>If no ESL services exist in that </a:t>
            </a:r>
            <a:r>
              <a:rPr lang="en-US" sz="3200" dirty="0" smtClean="0">
                <a:latin typeface="Georgia" charset="0"/>
              </a:rPr>
              <a:t>district (which is illegal), </a:t>
            </a:r>
            <a:r>
              <a:rPr lang="en-US" sz="3200" dirty="0">
                <a:latin typeface="Georgia" charset="0"/>
              </a:rPr>
              <a:t>special </a:t>
            </a:r>
            <a:r>
              <a:rPr lang="en-US" sz="3200" dirty="0" err="1">
                <a:latin typeface="Georgia" charset="0"/>
              </a:rPr>
              <a:t>ed</a:t>
            </a:r>
            <a:r>
              <a:rPr lang="en-US" sz="3200" dirty="0">
                <a:latin typeface="Georgia" charset="0"/>
              </a:rPr>
              <a:t> would </a:t>
            </a:r>
            <a:r>
              <a:rPr lang="en-US" sz="3200" u="sng" dirty="0">
                <a:latin typeface="Georgia" charset="0"/>
              </a:rPr>
              <a:t>not</a:t>
            </a:r>
            <a:r>
              <a:rPr lang="en-US" sz="3200" dirty="0">
                <a:latin typeface="Georgia" charset="0"/>
              </a:rPr>
              <a:t> be another viable placement option</a:t>
            </a:r>
          </a:p>
        </p:txBody>
      </p:sp>
    </p:spTree>
    <p:extLst>
      <p:ext uri="{BB962C8B-B14F-4D97-AF65-F5344CB8AC3E}">
        <p14:creationId xmlns:p14="http://schemas.microsoft.com/office/powerpoint/2010/main" val="25433141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latin typeface="Trebuchet MS" charset="0"/>
              </a:rPr>
              <a:t>Question</a:t>
            </a:r>
            <a:endParaRPr lang="en-US" dirty="0">
              <a:latin typeface="Trebuchet MS" charset="0"/>
            </a:endParaRPr>
          </a:p>
        </p:txBody>
      </p:sp>
      <p:sp>
        <p:nvSpPr>
          <p:cNvPr id="29699" name="Content Placeholder 2"/>
          <p:cNvSpPr>
            <a:spLocks noGrp="1"/>
          </p:cNvSpPr>
          <p:nvPr>
            <p:ph idx="1"/>
          </p:nvPr>
        </p:nvSpPr>
        <p:spPr/>
        <p:txBody>
          <a:bodyPr>
            <a:normAutofit/>
          </a:bodyPr>
          <a:lstStyle/>
          <a:p>
            <a:pPr eaLnBrk="1" hangingPunct="1"/>
            <a:r>
              <a:rPr lang="en-US" sz="2800" dirty="0">
                <a:latin typeface="Georgia" charset="0"/>
              </a:rPr>
              <a:t>How are </a:t>
            </a:r>
            <a:r>
              <a:rPr lang="en-US" sz="2800" dirty="0" smtClean="0">
                <a:latin typeface="Georgia" charset="0"/>
              </a:rPr>
              <a:t>you currently collaborating with ELA interventionists?</a:t>
            </a:r>
          </a:p>
          <a:p>
            <a:pPr eaLnBrk="1" hangingPunct="1"/>
            <a:r>
              <a:rPr lang="en-US" sz="2800" dirty="0" smtClean="0">
                <a:latin typeface="Georgia" charset="0"/>
              </a:rPr>
              <a:t>What is one way you can collaborate more with these professionals this month….this year?</a:t>
            </a:r>
            <a:endParaRPr lang="en-US" sz="2800" dirty="0">
              <a:latin typeface="Georgia" charset="0"/>
            </a:endParaRPr>
          </a:p>
        </p:txBody>
      </p:sp>
    </p:spTree>
    <p:extLst>
      <p:ext uri="{BB962C8B-B14F-4D97-AF65-F5344CB8AC3E}">
        <p14:creationId xmlns:p14="http://schemas.microsoft.com/office/powerpoint/2010/main" val="37299586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 Growth in Washington</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smtClean="0"/>
              <a:t>In the 2002-2003 school year there were 70,431 students who participated in ELA services</a:t>
            </a:r>
          </a:p>
          <a:p>
            <a:r>
              <a:rPr lang="en-US" sz="3100" dirty="0" smtClean="0"/>
              <a:t>In 2012-2013 there were </a:t>
            </a:r>
            <a:r>
              <a:rPr lang="en-US" sz="3100" dirty="0"/>
              <a:t>93,940		</a:t>
            </a:r>
          </a:p>
          <a:p>
            <a:r>
              <a:rPr lang="en-US" sz="3100" dirty="0" smtClean="0"/>
              <a:t>Relatedly, in 2002-2003, 6.9% of the school population were ELL and in 2012-2013, it was 8.9%</a:t>
            </a:r>
            <a:endParaRPr lang="en-US" sz="3100" dirty="0"/>
          </a:p>
          <a:p>
            <a:pPr marL="0" indent="0">
              <a:buNone/>
            </a:pPr>
            <a:r>
              <a:rPr lang="en-US" dirty="0"/>
              <a:t>									</a:t>
            </a:r>
          </a:p>
          <a:p>
            <a:endParaRPr lang="en-US" dirty="0" smtClean="0"/>
          </a:p>
          <a:p>
            <a:r>
              <a:rPr lang="en-US" dirty="0" smtClean="0"/>
              <a:t>SOURCE</a:t>
            </a:r>
            <a:r>
              <a:rPr lang="en-US" dirty="0"/>
              <a:t>: U.S. Department of Education, National Center for Education Statistics, Common Core of Data (CCD), "Local Education Agency Universe Survey," 2002-03 through 2012-</a:t>
            </a:r>
            <a:r>
              <a:rPr lang="en-US" dirty="0" smtClean="0"/>
              <a:t>13 </a:t>
            </a:r>
            <a:r>
              <a:rPr lang="en-US" dirty="0"/>
              <a:t>																		</a:t>
            </a:r>
          </a:p>
        </p:txBody>
      </p:sp>
    </p:spTree>
    <p:extLst>
      <p:ext uri="{BB962C8B-B14F-4D97-AF65-F5344CB8AC3E}">
        <p14:creationId xmlns:p14="http://schemas.microsoft.com/office/powerpoint/2010/main" val="17707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t>In Summary: Basic Questions to Ask Prior to Special Education Evaluation</a:t>
            </a:r>
            <a:endParaRPr lang="en-US" sz="3200" dirty="0"/>
          </a:p>
        </p:txBody>
      </p:sp>
      <p:sp>
        <p:nvSpPr>
          <p:cNvPr id="36867" name="Content Placeholder 2"/>
          <p:cNvSpPr>
            <a:spLocks noGrp="1"/>
          </p:cNvSpPr>
          <p:nvPr>
            <p:ph idx="1"/>
          </p:nvPr>
        </p:nvSpPr>
        <p:spPr/>
        <p:txBody>
          <a:bodyPr/>
          <a:lstStyle/>
          <a:p>
            <a:pPr marL="514350" indent="-514350" eaLnBrk="1" hangingPunct="1">
              <a:buFont typeface="Georgia" charset="0"/>
              <a:buAutoNum type="arabicParenR"/>
            </a:pPr>
            <a:r>
              <a:rPr lang="en-US" dirty="0">
                <a:latin typeface="Georgia" charset="0"/>
              </a:rPr>
              <a:t>Are there consistent pieces of data that suggest that LEP/language acquisition might be a significant contributing factor in the child</a:t>
            </a:r>
            <a:r>
              <a:rPr lang="ja-JP" altLang="en-US" dirty="0">
                <a:latin typeface="Georgia" charset="0"/>
              </a:rPr>
              <a:t>’</a:t>
            </a:r>
            <a:r>
              <a:rPr lang="en-US" dirty="0">
                <a:latin typeface="Georgia" charset="0"/>
              </a:rPr>
              <a:t>s academic performance?</a:t>
            </a:r>
          </a:p>
          <a:p>
            <a:pPr marL="514350" indent="-514350" eaLnBrk="1" hangingPunct="1">
              <a:buFont typeface="Georgia" charset="0"/>
              <a:buAutoNum type="arabicParenR"/>
            </a:pPr>
            <a:r>
              <a:rPr lang="en-US" dirty="0">
                <a:latin typeface="Georgia" charset="0"/>
              </a:rPr>
              <a:t>Are there consistent pieces of data that indicate that the student has, or has not, received effective instruction?</a:t>
            </a:r>
          </a:p>
        </p:txBody>
      </p:sp>
    </p:spTree>
    <p:extLst>
      <p:ext uri="{BB962C8B-B14F-4D97-AF65-F5344CB8AC3E}">
        <p14:creationId xmlns:p14="http://schemas.microsoft.com/office/powerpoint/2010/main" val="15977480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sz="3200" dirty="0"/>
              <a:t>Basic Questions to Ask Prior to Special Education </a:t>
            </a:r>
            <a:r>
              <a:rPr lang="en-US" sz="3200" dirty="0" smtClean="0"/>
              <a:t>Evaluation (cont.)</a:t>
            </a:r>
            <a:endParaRPr lang="en-US" sz="3200" dirty="0">
              <a:latin typeface="Trebuchet MS" charset="0"/>
            </a:endParaRPr>
          </a:p>
        </p:txBody>
      </p:sp>
      <p:sp>
        <p:nvSpPr>
          <p:cNvPr id="37891" name="Content Placeholder 2"/>
          <p:cNvSpPr>
            <a:spLocks noGrp="1"/>
          </p:cNvSpPr>
          <p:nvPr>
            <p:ph idx="1"/>
          </p:nvPr>
        </p:nvSpPr>
        <p:spPr/>
        <p:txBody>
          <a:bodyPr>
            <a:normAutofit fontScale="92500"/>
          </a:bodyPr>
          <a:lstStyle/>
          <a:p>
            <a:pPr eaLnBrk="1" hangingPunct="1">
              <a:buFont typeface="Georgia" charset="0"/>
              <a:buNone/>
            </a:pPr>
            <a:r>
              <a:rPr lang="en-US" dirty="0">
                <a:latin typeface="Georgia" charset="0"/>
              </a:rPr>
              <a:t>3) Are there consistent pieces of data that indicate that the student</a:t>
            </a:r>
            <a:r>
              <a:rPr lang="ja-JP" altLang="en-US" dirty="0">
                <a:latin typeface="Georgia" charset="0"/>
              </a:rPr>
              <a:t>’</a:t>
            </a:r>
            <a:r>
              <a:rPr lang="en-US" dirty="0">
                <a:latin typeface="Georgia" charset="0"/>
              </a:rPr>
              <a:t>s cultural differences or family factors might be significantly impacting student performance and behavior?</a:t>
            </a:r>
          </a:p>
          <a:p>
            <a:pPr>
              <a:buNone/>
            </a:pPr>
            <a:r>
              <a:rPr lang="en-US" dirty="0">
                <a:latin typeface="Georgia" charset="0"/>
              </a:rPr>
              <a:t>4) Are there consistent pieces of data that indicate that the student</a:t>
            </a:r>
            <a:r>
              <a:rPr lang="ja-JP" altLang="en-US" dirty="0">
                <a:latin typeface="Georgia" charset="0"/>
              </a:rPr>
              <a:t>’</a:t>
            </a:r>
            <a:r>
              <a:rPr lang="en-US" dirty="0">
                <a:latin typeface="Georgia" charset="0"/>
              </a:rPr>
              <a:t>s language growth and academic performance in both the native language and English are significantly different from his or her second-language learner peers</a:t>
            </a:r>
            <a:r>
              <a:rPr lang="en-US" dirty="0" smtClean="0">
                <a:latin typeface="Georgia" charset="0"/>
              </a:rPr>
              <a:t>?</a:t>
            </a:r>
            <a:r>
              <a:rPr lang="en-US" dirty="0">
                <a:latin typeface="Georgia" charset="0"/>
              </a:rPr>
              <a:t>	</a:t>
            </a:r>
            <a:r>
              <a:rPr lang="en-US" sz="1900" dirty="0" smtClean="0">
                <a:latin typeface="Georgia" charset="0"/>
              </a:rPr>
              <a:t>(</a:t>
            </a:r>
            <a:r>
              <a:rPr lang="en-US" sz="1900" dirty="0">
                <a:latin typeface="Georgia" charset="0"/>
              </a:rPr>
              <a:t>Rhodes, Ochoa &amp; Ortiz, 2005)</a:t>
            </a:r>
          </a:p>
          <a:p>
            <a:pPr eaLnBrk="1" hangingPunct="1">
              <a:buFont typeface="Georgia" charset="0"/>
              <a:buNone/>
            </a:pPr>
            <a:endParaRPr lang="en-US" dirty="0">
              <a:latin typeface="Georgia" charset="0"/>
            </a:endParaRPr>
          </a:p>
        </p:txBody>
      </p:sp>
    </p:spTree>
    <p:extLst>
      <p:ext uri="{BB962C8B-B14F-4D97-AF65-F5344CB8AC3E}">
        <p14:creationId xmlns:p14="http://schemas.microsoft.com/office/powerpoint/2010/main" val="26199489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How are these conversations occurring?</a:t>
            </a:r>
          </a:p>
          <a:p>
            <a:r>
              <a:rPr lang="en-US" dirty="0" smtClean="0"/>
              <a:t>Who is having these conversations? Who is “at the table”?</a:t>
            </a:r>
          </a:p>
          <a:p>
            <a:r>
              <a:rPr lang="en-US" dirty="0" smtClean="0"/>
              <a:t>By the time you have these conversations is it “too late”?</a:t>
            </a:r>
          </a:p>
          <a:p>
            <a:r>
              <a:rPr lang="en-US" dirty="0" smtClean="0"/>
              <a:t>What are the barriers to having these conversations?</a:t>
            </a:r>
            <a:endParaRPr lang="en-US" dirty="0"/>
          </a:p>
        </p:txBody>
      </p:sp>
    </p:spTree>
    <p:extLst>
      <p:ext uri="{BB962C8B-B14F-4D97-AF65-F5344CB8AC3E}">
        <p14:creationId xmlns:p14="http://schemas.microsoft.com/office/powerpoint/2010/main" val="25569785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8"/>
            <a:ext cx="8153400" cy="1470025"/>
          </a:xfrm>
        </p:spPr>
        <p:txBody>
          <a:bodyPr>
            <a:normAutofit fontScale="90000"/>
          </a:bodyPr>
          <a:lstStyle/>
          <a:p>
            <a:pPr eaLnBrk="1" fontAlgn="auto" hangingPunct="1">
              <a:spcAft>
                <a:spcPts val="0"/>
              </a:spcAft>
              <a:defRPr/>
            </a:pPr>
            <a:r>
              <a:rPr lang="en-US" dirty="0" smtClean="0"/>
              <a:t>Linguistically Responsive Cognitive Assessment of ELLs</a:t>
            </a:r>
            <a:endParaRPr lang="en-US" dirty="0">
              <a:ea typeface="+mj-ea"/>
            </a:endParaRPr>
          </a:p>
        </p:txBody>
      </p:sp>
    </p:spTree>
    <p:extLst>
      <p:ext uri="{BB962C8B-B14F-4D97-AF65-F5344CB8AC3E}">
        <p14:creationId xmlns:p14="http://schemas.microsoft.com/office/powerpoint/2010/main" val="392736482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IDEIA Law</a:t>
            </a:r>
            <a:endParaRPr lang="en-US" dirty="0"/>
          </a:p>
        </p:txBody>
      </p:sp>
      <p:sp>
        <p:nvSpPr>
          <p:cNvPr id="3" name="Content Placeholder 2"/>
          <p:cNvSpPr>
            <a:spLocks noGrp="1"/>
          </p:cNvSpPr>
          <p:nvPr>
            <p:ph idx="1"/>
          </p:nvPr>
        </p:nvSpPr>
        <p:spPr/>
        <p:txBody>
          <a:bodyPr>
            <a:normAutofit/>
          </a:bodyPr>
          <a:lstStyle/>
          <a:p>
            <a:r>
              <a:rPr lang="en-US" dirty="0" smtClean="0"/>
              <a:t>The law stipulates </a:t>
            </a:r>
            <a:r>
              <a:rPr lang="en-US" dirty="0"/>
              <a:t>that assessments must be “provided and administered in the language most likely to yield accurate information, used only for the purposes for which they are valid and </a:t>
            </a:r>
            <a:r>
              <a:rPr lang="en-US" dirty="0" smtClean="0"/>
              <a:t>reliable</a:t>
            </a:r>
            <a:r>
              <a:rPr lang="en-US" dirty="0"/>
              <a:t>, and administered by trained and knowledgeable personnel” in all areas of suspected </a:t>
            </a:r>
            <a:r>
              <a:rPr lang="en-US" dirty="0" smtClean="0"/>
              <a:t>disability</a:t>
            </a:r>
          </a:p>
          <a:p>
            <a:pPr marL="0" indent="0">
              <a:buNone/>
            </a:pPr>
            <a:endParaRPr lang="en-US" dirty="0"/>
          </a:p>
          <a:p>
            <a:pPr marL="0" indent="0">
              <a:buNone/>
            </a:pPr>
            <a:r>
              <a:rPr lang="en-US" dirty="0" smtClean="0"/>
              <a:t>		 </a:t>
            </a:r>
            <a:r>
              <a:rPr lang="en-US" sz="2000" dirty="0"/>
              <a:t>[P.L. 108-446 §614(b)(3)(A)(ii-iv)</a:t>
            </a:r>
            <a:r>
              <a:rPr lang="en-US" sz="2000" dirty="0" smtClean="0"/>
              <a:t>] </a:t>
            </a:r>
            <a:endParaRPr lang="en-US" sz="2000" dirty="0"/>
          </a:p>
          <a:p>
            <a:endParaRPr lang="en-US" dirty="0"/>
          </a:p>
        </p:txBody>
      </p:sp>
    </p:spTree>
    <p:extLst>
      <p:ext uri="{BB962C8B-B14F-4D97-AF65-F5344CB8AC3E}">
        <p14:creationId xmlns:p14="http://schemas.microsoft.com/office/powerpoint/2010/main" val="1212238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a:t>
            </a:r>
            <a:endParaRPr lang="en-US" dirty="0"/>
          </a:p>
        </p:txBody>
      </p:sp>
      <p:sp>
        <p:nvSpPr>
          <p:cNvPr id="3" name="Content Placeholder 2"/>
          <p:cNvSpPr>
            <a:spLocks noGrp="1"/>
          </p:cNvSpPr>
          <p:nvPr>
            <p:ph idx="1"/>
          </p:nvPr>
        </p:nvSpPr>
        <p:spPr/>
        <p:txBody>
          <a:bodyPr>
            <a:normAutofit fontScale="92500"/>
          </a:bodyPr>
          <a:lstStyle/>
          <a:p>
            <a:r>
              <a:rPr lang="en-US" dirty="0" smtClean="0"/>
              <a:t>National </a:t>
            </a:r>
            <a:r>
              <a:rPr lang="en-US" dirty="0"/>
              <a:t>Association of School Psychologists (NASP, 2010) and American Psychological Association (APA, </a:t>
            </a:r>
            <a:r>
              <a:rPr lang="en-US" dirty="0" smtClean="0"/>
              <a:t>2002; 2014) state that: </a:t>
            </a:r>
          </a:p>
          <a:p>
            <a:pPr lvl="1"/>
            <a:r>
              <a:rPr lang="en-US" dirty="0" smtClean="0"/>
              <a:t>Assessments </a:t>
            </a:r>
            <a:r>
              <a:rPr lang="en-US" dirty="0"/>
              <a:t>should be comprehensive, multifaceted, fair and useful, using instruments that have demonstrated reliability and validity with the student’s population </a:t>
            </a:r>
          </a:p>
          <a:p>
            <a:pPr lvl="1"/>
            <a:r>
              <a:rPr lang="en-US" dirty="0" smtClean="0"/>
              <a:t>Assessment </a:t>
            </a:r>
            <a:r>
              <a:rPr lang="en-US" dirty="0"/>
              <a:t>methods are to be selected on the basis of the examinee’s language proficiency and </a:t>
            </a:r>
            <a:r>
              <a:rPr lang="en-US" dirty="0" smtClean="0"/>
              <a:t>preferences</a:t>
            </a:r>
            <a:endParaRPr lang="en-US" dirty="0"/>
          </a:p>
          <a:p>
            <a:endParaRPr lang="en-US" dirty="0"/>
          </a:p>
        </p:txBody>
      </p:sp>
    </p:spTree>
    <p:extLst>
      <p:ext uri="{BB962C8B-B14F-4D97-AF65-F5344CB8AC3E}">
        <p14:creationId xmlns:p14="http://schemas.microsoft.com/office/powerpoint/2010/main" val="2244213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are some of the challenges you have regarding the cognitive assessment of ELLs?</a:t>
            </a:r>
          </a:p>
          <a:p>
            <a:r>
              <a:rPr lang="en-US" dirty="0" smtClean="0"/>
              <a:t>How are you currently determining how to conduct a cognitive evaluation on an ELL?</a:t>
            </a:r>
          </a:p>
          <a:p>
            <a:r>
              <a:rPr lang="en-US" dirty="0" smtClean="0"/>
              <a:t>What assessments do you think are more culturally and linguistically responsive? Why?</a:t>
            </a:r>
          </a:p>
        </p:txBody>
      </p:sp>
    </p:spTree>
    <p:extLst>
      <p:ext uri="{BB962C8B-B14F-4D97-AF65-F5344CB8AC3E}">
        <p14:creationId xmlns:p14="http://schemas.microsoft.com/office/powerpoint/2010/main" val="1154077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1143000" y="874059"/>
            <a:ext cx="6477000" cy="449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marL="344759" lvl="3" indent="4274" defTabSz="914608">
              <a:lnSpc>
                <a:spcPct val="170000"/>
              </a:lnSpc>
              <a:spcBef>
                <a:spcPct val="20000"/>
              </a:spcBef>
            </a:pPr>
            <a:r>
              <a:rPr lang="en-US" i="1"/>
              <a:t>I. Develop culturally and linguistically based hypotheses </a:t>
            </a:r>
          </a:p>
          <a:p>
            <a:pPr marL="344759" lvl="3" indent="4274" defTabSz="914608">
              <a:lnSpc>
                <a:spcPct val="170000"/>
              </a:lnSpc>
              <a:spcBef>
                <a:spcPct val="20000"/>
              </a:spcBef>
            </a:pPr>
            <a:r>
              <a:rPr lang="en-US" i="1"/>
              <a:t>II. Assess language development and proficiency</a:t>
            </a:r>
          </a:p>
          <a:p>
            <a:pPr marL="344759" lvl="3" indent="4274" defTabSz="914608">
              <a:lnSpc>
                <a:spcPct val="170000"/>
              </a:lnSpc>
              <a:spcBef>
                <a:spcPct val="20000"/>
              </a:spcBef>
            </a:pPr>
            <a:r>
              <a:rPr lang="en-US" i="1"/>
              <a:t>III. Assess cultural and linguistic differences</a:t>
            </a:r>
          </a:p>
          <a:p>
            <a:pPr marL="344759" lvl="3" indent="4274" defTabSz="914608">
              <a:lnSpc>
                <a:spcPct val="170000"/>
              </a:lnSpc>
              <a:spcBef>
                <a:spcPct val="20000"/>
              </a:spcBef>
            </a:pPr>
            <a:r>
              <a:rPr lang="en-US" i="1"/>
              <a:t>IV. Assess environmental and community factors</a:t>
            </a:r>
          </a:p>
          <a:p>
            <a:pPr marL="344759" lvl="3" indent="4274" defTabSz="914608">
              <a:lnSpc>
                <a:spcPct val="170000"/>
              </a:lnSpc>
              <a:spcBef>
                <a:spcPct val="20000"/>
              </a:spcBef>
            </a:pPr>
            <a:r>
              <a:rPr lang="en-US" i="1"/>
              <a:t>V. Evaluate, revise, and re-test hypotheses </a:t>
            </a:r>
          </a:p>
          <a:p>
            <a:pPr marL="344759" lvl="3" indent="4274" defTabSz="914608">
              <a:lnSpc>
                <a:spcPct val="170000"/>
              </a:lnSpc>
              <a:spcBef>
                <a:spcPct val="20000"/>
              </a:spcBef>
            </a:pPr>
            <a:r>
              <a:rPr lang="en-US" i="1"/>
              <a:t>VI. Determine appropriate languages of assessment</a:t>
            </a:r>
          </a:p>
          <a:p>
            <a:pPr marL="344759" lvl="3" indent="4274" defTabSz="914608">
              <a:lnSpc>
                <a:spcPct val="170000"/>
              </a:lnSpc>
              <a:spcBef>
                <a:spcPct val="20000"/>
              </a:spcBef>
            </a:pPr>
            <a:r>
              <a:rPr lang="en-US" i="1"/>
              <a:t>VII. Reduce bias in traditional practices</a:t>
            </a:r>
          </a:p>
          <a:p>
            <a:pPr marL="344759" lvl="3" indent="4274" defTabSz="914608">
              <a:lnSpc>
                <a:spcPct val="170000"/>
              </a:lnSpc>
              <a:spcBef>
                <a:spcPct val="20000"/>
              </a:spcBef>
            </a:pPr>
            <a:r>
              <a:rPr lang="en-US" i="1"/>
              <a:t>VIII. Utilize authentic and alternative practices  </a:t>
            </a:r>
          </a:p>
          <a:p>
            <a:pPr marL="344759" lvl="3" indent="4274" defTabSz="914608">
              <a:lnSpc>
                <a:spcPct val="170000"/>
              </a:lnSpc>
              <a:spcBef>
                <a:spcPct val="20000"/>
              </a:spcBef>
            </a:pPr>
            <a:r>
              <a:rPr lang="en-US" i="1"/>
              <a:t>IX. Apply cultural-linguistic context to all data </a:t>
            </a:r>
          </a:p>
          <a:p>
            <a:pPr marL="344759" lvl="3" indent="4274" defTabSz="914608">
              <a:lnSpc>
                <a:spcPct val="170000"/>
              </a:lnSpc>
              <a:spcBef>
                <a:spcPct val="20000"/>
              </a:spcBef>
            </a:pPr>
            <a:r>
              <a:rPr lang="en-US" i="1"/>
              <a:t>X. Link assessment to intervention </a:t>
            </a:r>
          </a:p>
        </p:txBody>
      </p:sp>
      <p:sp>
        <p:nvSpPr>
          <p:cNvPr id="336899" name="Rectangle 3"/>
          <p:cNvSpPr>
            <a:spLocks noGrp="1" noChangeArrowheads="1"/>
          </p:cNvSpPr>
          <p:nvPr>
            <p:ph type="title"/>
          </p:nvPr>
        </p:nvSpPr>
        <p:spPr bwMode="auto">
          <a:xfrm>
            <a:off x="381000" y="16809"/>
            <a:ext cx="8458489" cy="806824"/>
          </a:xfrm>
          <a:ln>
            <a:miter lim="800000"/>
            <a:headEnd/>
            <a:tailEnd/>
          </a:ln>
        </p:spPr>
        <p:txBody>
          <a:bodyPr vert="horz" wrap="square" lIns="82058" tIns="41029" rIns="82058" bIns="41029" numCol="1" anchor="t" anchorCtr="0" compatLnSpc="1">
            <a:prstTxWarp prst="textNoShape">
              <a:avLst/>
            </a:prstTxWarp>
          </a:bodyPr>
          <a:lstStyle/>
          <a:p>
            <a:pPr algn="ctr">
              <a:lnSpc>
                <a:spcPct val="85000"/>
              </a:lnSpc>
            </a:pPr>
            <a:r>
              <a:rPr lang="en-US" sz="2500" dirty="0" smtClean="0">
                <a:solidFill>
                  <a:schemeClr val="tx1"/>
                </a:solidFill>
                <a:effectLst>
                  <a:outerShdw blurRad="38100" dist="38100" dir="2700000" algn="tl">
                    <a:srgbClr val="DDDDDD"/>
                  </a:outerShdw>
                </a:effectLst>
                <a:latin typeface="Times New Roman" charset="0"/>
              </a:rPr>
              <a:t>Ortiz’s </a:t>
            </a:r>
            <a:r>
              <a:rPr lang="en-US" sz="2500" dirty="0" smtClean="0">
                <a:effectLst>
                  <a:outerShdw blurRad="38100" dist="38100" dir="2700000" algn="tl">
                    <a:srgbClr val="DDDDDD"/>
                  </a:outerShdw>
                </a:effectLst>
                <a:latin typeface="Times New Roman" charset="0"/>
              </a:rPr>
              <a:t>Stage </a:t>
            </a:r>
            <a:r>
              <a:rPr lang="en-US" sz="2500" dirty="0">
                <a:effectLst>
                  <a:outerShdw blurRad="38100" dist="38100" dir="2700000" algn="tl">
                    <a:srgbClr val="DDDDDD"/>
                  </a:outerShdw>
                </a:effectLst>
                <a:latin typeface="Times New Roman" charset="0"/>
              </a:rPr>
              <a:t>Model for Nondiscriminatory Assessment</a:t>
            </a:r>
          </a:p>
        </p:txBody>
      </p:sp>
      <p:sp>
        <p:nvSpPr>
          <p:cNvPr id="336900" name="Rectangle 4"/>
          <p:cNvSpPr>
            <a:spLocks noChangeArrowheads="1"/>
          </p:cNvSpPr>
          <p:nvPr/>
        </p:nvSpPr>
        <p:spPr bwMode="auto">
          <a:xfrm>
            <a:off x="1371023" y="874059"/>
            <a:ext cx="6172489" cy="312504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18" tIns="45709" rIns="91418" bIns="45709" anchor="ctr"/>
          <a:lstStyle/>
          <a:p>
            <a:pPr defTabSz="914608"/>
            <a:endParaRPr lang="en-US" sz="2400">
              <a:solidFill>
                <a:srgbClr val="FF0000"/>
              </a:solidFill>
            </a:endParaRPr>
          </a:p>
        </p:txBody>
      </p:sp>
      <p:sp>
        <p:nvSpPr>
          <p:cNvPr id="336901" name="Rectangle 5"/>
          <p:cNvSpPr>
            <a:spLocks noChangeArrowheads="1"/>
          </p:cNvSpPr>
          <p:nvPr/>
        </p:nvSpPr>
        <p:spPr bwMode="auto">
          <a:xfrm>
            <a:off x="1371023" y="3496235"/>
            <a:ext cx="6172489" cy="2599765"/>
          </a:xfrm>
          <a:prstGeom prst="rect">
            <a:avLst/>
          </a:prstGeom>
          <a:noFill/>
          <a:ln w="38100" cmpd="dbl">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lIns="82058" tIns="41029" rIns="82058" bIns="41029" anchor="ctr"/>
          <a:lstStyle/>
          <a:p>
            <a:endParaRPr lang="en-US"/>
          </a:p>
        </p:txBody>
      </p:sp>
      <p:sp>
        <p:nvSpPr>
          <p:cNvPr id="336902" name="Line 6"/>
          <p:cNvSpPr>
            <a:spLocks noChangeShapeType="1"/>
          </p:cNvSpPr>
          <p:nvPr/>
        </p:nvSpPr>
        <p:spPr bwMode="auto">
          <a:xfrm>
            <a:off x="2057977" y="6324320"/>
            <a:ext cx="91353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336903" name="Line 7"/>
          <p:cNvSpPr>
            <a:spLocks noChangeShapeType="1"/>
          </p:cNvSpPr>
          <p:nvPr/>
        </p:nvSpPr>
        <p:spPr bwMode="auto">
          <a:xfrm>
            <a:off x="2057977" y="6552640"/>
            <a:ext cx="913535" cy="0"/>
          </a:xfrm>
          <a:prstGeom prst="line">
            <a:avLst/>
          </a:prstGeom>
          <a:noFill/>
          <a:ln w="38100" cmpd="dbl">
            <a:solidFill>
              <a:srgbClr val="0033CC"/>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336904" name="Text Box 8"/>
          <p:cNvSpPr txBox="1">
            <a:spLocks noChangeArrowheads="1"/>
          </p:cNvSpPr>
          <p:nvPr/>
        </p:nvSpPr>
        <p:spPr bwMode="auto">
          <a:xfrm>
            <a:off x="3024909" y="6196853"/>
            <a:ext cx="3417455" cy="53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9235" rIns="90264" bIns="49235">
            <a:spAutoFit/>
          </a:bodyPr>
          <a:lstStyle>
            <a:lvl1pPr defTabSz="1019175">
              <a:defRPr kumimoji="1" sz="2800">
                <a:solidFill>
                  <a:schemeClr val="tx1"/>
                </a:solidFill>
                <a:latin typeface="Times New Roman" charset="0"/>
                <a:ea typeface="ＭＳ Ｐゴシック" charset="0"/>
              </a:defRPr>
            </a:lvl1pPr>
            <a:lvl2pPr marL="742950" indent="-285750" defTabSz="1019175">
              <a:defRPr kumimoji="1" sz="2800">
                <a:solidFill>
                  <a:schemeClr val="tx1"/>
                </a:solidFill>
                <a:latin typeface="Times New Roman" charset="0"/>
                <a:ea typeface="ＭＳ Ｐゴシック" charset="0"/>
              </a:defRPr>
            </a:lvl2pPr>
            <a:lvl3pPr marL="1143000" indent="-228600" defTabSz="1019175">
              <a:defRPr kumimoji="1" sz="2800">
                <a:solidFill>
                  <a:schemeClr val="tx1"/>
                </a:solidFill>
                <a:latin typeface="Times New Roman" charset="0"/>
                <a:ea typeface="ＭＳ Ｐゴシック" charset="0"/>
              </a:defRPr>
            </a:lvl3pPr>
            <a:lvl4pPr marL="1600200" indent="-228600" defTabSz="1019175">
              <a:defRPr kumimoji="1" sz="2800">
                <a:solidFill>
                  <a:schemeClr val="tx1"/>
                </a:solidFill>
                <a:latin typeface="Times New Roman" charset="0"/>
                <a:ea typeface="ＭＳ Ｐゴシック" charset="0"/>
              </a:defRPr>
            </a:lvl4pPr>
            <a:lvl5pPr marL="2057400" indent="-228600" defTabSz="1019175">
              <a:defRPr kumimoji="1" sz="2800">
                <a:solidFill>
                  <a:schemeClr val="tx1"/>
                </a:solidFill>
                <a:latin typeface="Times New Roman" charset="0"/>
                <a:ea typeface="ＭＳ Ｐゴシック" charset="0"/>
              </a:defRPr>
            </a:lvl5pPr>
            <a:lvl6pPr marL="25146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6pPr>
            <a:lvl7pPr marL="29718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7pPr>
            <a:lvl8pPr marL="34290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8pPr>
            <a:lvl9pPr marL="38862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9pPr>
          </a:lstStyle>
          <a:p>
            <a:pPr algn="l"/>
            <a:r>
              <a:rPr kumimoji="0" lang="en-US" sz="1400" b="1" i="1" dirty="0">
                <a:latin typeface="Tahoma" charset="0"/>
              </a:rPr>
              <a:t>Pre-referral procedures (I. - V.)</a:t>
            </a:r>
          </a:p>
          <a:p>
            <a:pPr algn="l"/>
            <a:r>
              <a:rPr kumimoji="0" lang="en-US" sz="1400" b="1" i="1" dirty="0">
                <a:latin typeface="Tahoma" charset="0"/>
              </a:rPr>
              <a:t>Post-referral procedures (VI. - X.)</a:t>
            </a:r>
            <a:endParaRPr lang="en-US" sz="1400" dirty="0">
              <a:latin typeface="Tahoma" charset="0"/>
            </a:endParaRPr>
          </a:p>
        </p:txBody>
      </p:sp>
    </p:spTree>
    <p:extLst>
      <p:ext uri="{BB962C8B-B14F-4D97-AF65-F5344CB8AC3E}">
        <p14:creationId xmlns:p14="http://schemas.microsoft.com/office/powerpoint/2010/main" val="3164197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336898">
                                            <p:txEl>
                                              <p:pRg st="0" end="0"/>
                                            </p:txEl>
                                          </p:spTgt>
                                        </p:tgtEl>
                                        <p:attrNameLst>
                                          <p:attrName>style.visibility</p:attrName>
                                        </p:attrNameLst>
                                      </p:cBhvr>
                                      <p:to>
                                        <p:strVal val="visible"/>
                                      </p:to>
                                    </p:set>
                                    <p:anim calcmode="lin" valueType="num">
                                      <p:cBhvr additive="base">
                                        <p:cTn id="7" dur="500" fill="hold"/>
                                        <p:tgtEl>
                                          <p:spTgt spid="3368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689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36898">
                                            <p:txEl>
                                              <p:pRg st="1" end="1"/>
                                            </p:txEl>
                                          </p:spTgt>
                                        </p:tgtEl>
                                        <p:attrNameLst>
                                          <p:attrName>style.visibility</p:attrName>
                                        </p:attrNameLst>
                                      </p:cBhvr>
                                      <p:to>
                                        <p:strVal val="visible"/>
                                      </p:to>
                                    </p:set>
                                    <p:anim calcmode="lin" valueType="num">
                                      <p:cBhvr additive="base">
                                        <p:cTn id="12" dur="500" fill="hold"/>
                                        <p:tgtEl>
                                          <p:spTgt spid="336898">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36898">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336898">
                                            <p:txEl>
                                              <p:pRg st="2" end="2"/>
                                            </p:txEl>
                                          </p:spTgt>
                                        </p:tgtEl>
                                        <p:attrNameLst>
                                          <p:attrName>style.visibility</p:attrName>
                                        </p:attrNameLst>
                                      </p:cBhvr>
                                      <p:to>
                                        <p:strVal val="visible"/>
                                      </p:to>
                                    </p:set>
                                    <p:anim calcmode="lin" valueType="num">
                                      <p:cBhvr additive="base">
                                        <p:cTn id="17" dur="500" fill="hold"/>
                                        <p:tgtEl>
                                          <p:spTgt spid="33689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6898">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36898">
                                            <p:txEl>
                                              <p:pRg st="3" end="3"/>
                                            </p:txEl>
                                          </p:spTgt>
                                        </p:tgtEl>
                                        <p:attrNameLst>
                                          <p:attrName>style.visibility</p:attrName>
                                        </p:attrNameLst>
                                      </p:cBhvr>
                                      <p:to>
                                        <p:strVal val="visible"/>
                                      </p:to>
                                    </p:set>
                                    <p:anim calcmode="lin" valueType="num">
                                      <p:cBhvr additive="base">
                                        <p:cTn id="22" dur="500" fill="hold"/>
                                        <p:tgtEl>
                                          <p:spTgt spid="336898">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36898">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336898">
                                            <p:txEl>
                                              <p:pRg st="4" end="4"/>
                                            </p:txEl>
                                          </p:spTgt>
                                        </p:tgtEl>
                                        <p:attrNameLst>
                                          <p:attrName>style.visibility</p:attrName>
                                        </p:attrNameLst>
                                      </p:cBhvr>
                                      <p:to>
                                        <p:strVal val="visible"/>
                                      </p:to>
                                    </p:set>
                                    <p:anim calcmode="lin" valueType="num">
                                      <p:cBhvr additive="base">
                                        <p:cTn id="27" dur="500" fill="hold"/>
                                        <p:tgtEl>
                                          <p:spTgt spid="33689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36898">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36898">
                                            <p:txEl>
                                              <p:pRg st="5" end="5"/>
                                            </p:txEl>
                                          </p:spTgt>
                                        </p:tgtEl>
                                        <p:attrNameLst>
                                          <p:attrName>style.visibility</p:attrName>
                                        </p:attrNameLst>
                                      </p:cBhvr>
                                      <p:to>
                                        <p:strVal val="visible"/>
                                      </p:to>
                                    </p:set>
                                    <p:anim calcmode="lin" valueType="num">
                                      <p:cBhvr additive="base">
                                        <p:cTn id="32" dur="500" fill="hold"/>
                                        <p:tgtEl>
                                          <p:spTgt spid="33689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68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336900"/>
                                        </p:tgtEl>
                                        <p:attrNameLst>
                                          <p:attrName>style.visibility</p:attrName>
                                        </p:attrNameLst>
                                      </p:cBhvr>
                                      <p:to>
                                        <p:strVal val="visible"/>
                                      </p:to>
                                    </p:set>
                                    <p:anim calcmode="lin" valueType="num">
                                      <p:cBhvr>
                                        <p:cTn id="38" dur="500" fill="hold"/>
                                        <p:tgtEl>
                                          <p:spTgt spid="336900"/>
                                        </p:tgtEl>
                                        <p:attrNameLst>
                                          <p:attrName>ppt_w</p:attrName>
                                        </p:attrNameLst>
                                      </p:cBhvr>
                                      <p:tavLst>
                                        <p:tav tm="0">
                                          <p:val>
                                            <p:fltVal val="0"/>
                                          </p:val>
                                        </p:tav>
                                        <p:tav tm="100000">
                                          <p:val>
                                            <p:strVal val="#ppt_w"/>
                                          </p:val>
                                        </p:tav>
                                      </p:tavLst>
                                    </p:anim>
                                    <p:anim calcmode="lin" valueType="num">
                                      <p:cBhvr>
                                        <p:cTn id="39" dur="500" fill="hold"/>
                                        <p:tgtEl>
                                          <p:spTgt spid="336900"/>
                                        </p:tgtEl>
                                        <p:attrNameLst>
                                          <p:attrName>ppt_h</p:attrName>
                                        </p:attrNameLst>
                                      </p:cBhvr>
                                      <p:tavLst>
                                        <p:tav tm="0">
                                          <p:val>
                                            <p:fltVal val="0"/>
                                          </p:val>
                                        </p:tav>
                                        <p:tav tm="100000">
                                          <p:val>
                                            <p:strVal val="#ppt_h"/>
                                          </p:val>
                                        </p:tav>
                                      </p:tavLst>
                                    </p:anim>
                                    <p:anim calcmode="lin" valueType="num">
                                      <p:cBhvr>
                                        <p:cTn id="40" dur="500" fill="hold"/>
                                        <p:tgtEl>
                                          <p:spTgt spid="336900"/>
                                        </p:tgtEl>
                                        <p:attrNameLst>
                                          <p:attrName>style.rotation</p:attrName>
                                        </p:attrNameLst>
                                      </p:cBhvr>
                                      <p:tavLst>
                                        <p:tav tm="0">
                                          <p:val>
                                            <p:fltVal val="360"/>
                                          </p:val>
                                        </p:tav>
                                        <p:tav tm="100000">
                                          <p:val>
                                            <p:fltVal val="0"/>
                                          </p:val>
                                        </p:tav>
                                      </p:tavLst>
                                    </p:anim>
                                    <p:animEffect transition="in" filter="fade">
                                      <p:cBhvr>
                                        <p:cTn id="41" dur="500"/>
                                        <p:tgtEl>
                                          <p:spTgt spid="336900"/>
                                        </p:tgtEl>
                                      </p:cBhvr>
                                    </p:animEffect>
                                  </p:childTnLst>
                                </p:cTn>
                              </p:par>
                            </p:childTnLst>
                          </p:cTn>
                        </p:par>
                        <p:par>
                          <p:cTn id="42" fill="hold" nodeType="afterGroup">
                            <p:stCondLst>
                              <p:cond delay="500"/>
                            </p:stCondLst>
                            <p:childTnLst>
                              <p:par>
                                <p:cTn id="43" presetID="9" presetClass="entr" presetSubtype="0" fill="hold" nodeType="afterEffect">
                                  <p:stCondLst>
                                    <p:cond delay="0"/>
                                  </p:stCondLst>
                                  <p:childTnLst>
                                    <p:set>
                                      <p:cBhvr>
                                        <p:cTn id="44" dur="1" fill="hold">
                                          <p:stCondLst>
                                            <p:cond delay="0"/>
                                          </p:stCondLst>
                                        </p:cTn>
                                        <p:tgtEl>
                                          <p:spTgt spid="336904">
                                            <p:txEl>
                                              <p:pRg st="0" end="0"/>
                                            </p:txEl>
                                          </p:spTgt>
                                        </p:tgtEl>
                                        <p:attrNameLst>
                                          <p:attrName>style.visibility</p:attrName>
                                        </p:attrNameLst>
                                      </p:cBhvr>
                                      <p:to>
                                        <p:strVal val="visible"/>
                                      </p:to>
                                    </p:set>
                                    <p:animEffect transition="in" filter="dissolve">
                                      <p:cBhvr>
                                        <p:cTn id="45" dur="500"/>
                                        <p:tgtEl>
                                          <p:spTgt spid="336904">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36902"/>
                                        </p:tgtEl>
                                        <p:attrNameLst>
                                          <p:attrName>style.visibility</p:attrName>
                                        </p:attrNameLst>
                                      </p:cBhvr>
                                      <p:to>
                                        <p:strVal val="visible"/>
                                      </p:to>
                                    </p:set>
                                    <p:animEffect transition="in" filter="dissolve">
                                      <p:cBhvr>
                                        <p:cTn id="48" dur="500"/>
                                        <p:tgtEl>
                                          <p:spTgt spid="33690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 fill="hold" nodeType="clickEffect">
                                  <p:stCondLst>
                                    <p:cond delay="0"/>
                                  </p:stCondLst>
                                  <p:childTnLst>
                                    <p:set>
                                      <p:cBhvr>
                                        <p:cTn id="52" dur="1" fill="hold">
                                          <p:stCondLst>
                                            <p:cond delay="0"/>
                                          </p:stCondLst>
                                        </p:cTn>
                                        <p:tgtEl>
                                          <p:spTgt spid="336898">
                                            <p:txEl>
                                              <p:pRg st="6" end="6"/>
                                            </p:txEl>
                                          </p:spTgt>
                                        </p:tgtEl>
                                        <p:attrNameLst>
                                          <p:attrName>style.visibility</p:attrName>
                                        </p:attrNameLst>
                                      </p:cBhvr>
                                      <p:to>
                                        <p:strVal val="visible"/>
                                      </p:to>
                                    </p:set>
                                    <p:anim calcmode="lin" valueType="num">
                                      <p:cBhvr additive="base">
                                        <p:cTn id="53" dur="500" fill="hold"/>
                                        <p:tgtEl>
                                          <p:spTgt spid="33689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36898">
                                            <p:txEl>
                                              <p:pRg st="6" end="6"/>
                                            </p:txEl>
                                          </p:spTgt>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500"/>
                            </p:stCondLst>
                            <p:childTnLst>
                              <p:par>
                                <p:cTn id="56" presetID="2" presetClass="entr" presetSubtype="2" fill="hold" nodeType="afterEffect">
                                  <p:stCondLst>
                                    <p:cond delay="0"/>
                                  </p:stCondLst>
                                  <p:childTnLst>
                                    <p:set>
                                      <p:cBhvr>
                                        <p:cTn id="57" dur="1" fill="hold">
                                          <p:stCondLst>
                                            <p:cond delay="0"/>
                                          </p:stCondLst>
                                        </p:cTn>
                                        <p:tgtEl>
                                          <p:spTgt spid="336898">
                                            <p:txEl>
                                              <p:pRg st="7" end="7"/>
                                            </p:txEl>
                                          </p:spTgt>
                                        </p:tgtEl>
                                        <p:attrNameLst>
                                          <p:attrName>style.visibility</p:attrName>
                                        </p:attrNameLst>
                                      </p:cBhvr>
                                      <p:to>
                                        <p:strVal val="visible"/>
                                      </p:to>
                                    </p:set>
                                    <p:anim calcmode="lin" valueType="num">
                                      <p:cBhvr additive="base">
                                        <p:cTn id="58" dur="500" fill="hold"/>
                                        <p:tgtEl>
                                          <p:spTgt spid="336898">
                                            <p:txEl>
                                              <p:pRg st="7" end="7"/>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36898">
                                            <p:txEl>
                                              <p:pRg st="7" end="7"/>
                                            </p:txEl>
                                          </p:spTgt>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000"/>
                            </p:stCondLst>
                            <p:childTnLst>
                              <p:par>
                                <p:cTn id="61" presetID="2" presetClass="entr" presetSubtype="2" fill="hold" nodeType="afterEffect">
                                  <p:stCondLst>
                                    <p:cond delay="0"/>
                                  </p:stCondLst>
                                  <p:childTnLst>
                                    <p:set>
                                      <p:cBhvr>
                                        <p:cTn id="62" dur="1" fill="hold">
                                          <p:stCondLst>
                                            <p:cond delay="0"/>
                                          </p:stCondLst>
                                        </p:cTn>
                                        <p:tgtEl>
                                          <p:spTgt spid="336898">
                                            <p:txEl>
                                              <p:pRg st="8" end="8"/>
                                            </p:txEl>
                                          </p:spTgt>
                                        </p:tgtEl>
                                        <p:attrNameLst>
                                          <p:attrName>style.visibility</p:attrName>
                                        </p:attrNameLst>
                                      </p:cBhvr>
                                      <p:to>
                                        <p:strVal val="visible"/>
                                      </p:to>
                                    </p:set>
                                    <p:anim calcmode="lin" valueType="num">
                                      <p:cBhvr additive="base">
                                        <p:cTn id="63" dur="500" fill="hold"/>
                                        <p:tgtEl>
                                          <p:spTgt spid="336898">
                                            <p:txEl>
                                              <p:pRg st="8" end="8"/>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36898">
                                            <p:txEl>
                                              <p:pRg st="8" end="8"/>
                                            </p:txEl>
                                          </p:spTgt>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1500"/>
                            </p:stCondLst>
                            <p:childTnLst>
                              <p:par>
                                <p:cTn id="66" presetID="2" presetClass="entr" presetSubtype="4" fill="hold" nodeType="afterEffect">
                                  <p:stCondLst>
                                    <p:cond delay="0"/>
                                  </p:stCondLst>
                                  <p:childTnLst>
                                    <p:set>
                                      <p:cBhvr>
                                        <p:cTn id="67" dur="1" fill="hold">
                                          <p:stCondLst>
                                            <p:cond delay="0"/>
                                          </p:stCondLst>
                                        </p:cTn>
                                        <p:tgtEl>
                                          <p:spTgt spid="336898">
                                            <p:txEl>
                                              <p:pRg st="9" end="9"/>
                                            </p:txEl>
                                          </p:spTgt>
                                        </p:tgtEl>
                                        <p:attrNameLst>
                                          <p:attrName>style.visibility</p:attrName>
                                        </p:attrNameLst>
                                      </p:cBhvr>
                                      <p:to>
                                        <p:strVal val="visible"/>
                                      </p:to>
                                    </p:set>
                                    <p:anim calcmode="lin" valueType="num">
                                      <p:cBhvr additive="base">
                                        <p:cTn id="68" dur="500" fill="hold"/>
                                        <p:tgtEl>
                                          <p:spTgt spid="336898">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3689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336901"/>
                                        </p:tgtEl>
                                        <p:attrNameLst>
                                          <p:attrName>style.visibility</p:attrName>
                                        </p:attrNameLst>
                                      </p:cBhvr>
                                      <p:to>
                                        <p:strVal val="visible"/>
                                      </p:to>
                                    </p:set>
                                    <p:anim calcmode="lin" valueType="num">
                                      <p:cBhvr>
                                        <p:cTn id="74" dur="500" fill="hold"/>
                                        <p:tgtEl>
                                          <p:spTgt spid="336901"/>
                                        </p:tgtEl>
                                        <p:attrNameLst>
                                          <p:attrName>ppt_w</p:attrName>
                                        </p:attrNameLst>
                                      </p:cBhvr>
                                      <p:tavLst>
                                        <p:tav tm="0">
                                          <p:val>
                                            <p:fltVal val="0"/>
                                          </p:val>
                                        </p:tav>
                                        <p:tav tm="100000">
                                          <p:val>
                                            <p:strVal val="#ppt_w"/>
                                          </p:val>
                                        </p:tav>
                                      </p:tavLst>
                                    </p:anim>
                                    <p:anim calcmode="lin" valueType="num">
                                      <p:cBhvr>
                                        <p:cTn id="75" dur="500" fill="hold"/>
                                        <p:tgtEl>
                                          <p:spTgt spid="336901"/>
                                        </p:tgtEl>
                                        <p:attrNameLst>
                                          <p:attrName>ppt_h</p:attrName>
                                        </p:attrNameLst>
                                      </p:cBhvr>
                                      <p:tavLst>
                                        <p:tav tm="0">
                                          <p:val>
                                            <p:fltVal val="0"/>
                                          </p:val>
                                        </p:tav>
                                        <p:tav tm="100000">
                                          <p:val>
                                            <p:strVal val="#ppt_h"/>
                                          </p:val>
                                        </p:tav>
                                      </p:tavLst>
                                    </p:anim>
                                    <p:anim calcmode="lin" valueType="num">
                                      <p:cBhvr>
                                        <p:cTn id="76" dur="500" fill="hold"/>
                                        <p:tgtEl>
                                          <p:spTgt spid="336901"/>
                                        </p:tgtEl>
                                        <p:attrNameLst>
                                          <p:attrName>style.rotation</p:attrName>
                                        </p:attrNameLst>
                                      </p:cBhvr>
                                      <p:tavLst>
                                        <p:tav tm="0">
                                          <p:val>
                                            <p:fltVal val="360"/>
                                          </p:val>
                                        </p:tav>
                                        <p:tav tm="100000">
                                          <p:val>
                                            <p:fltVal val="0"/>
                                          </p:val>
                                        </p:tav>
                                      </p:tavLst>
                                    </p:anim>
                                    <p:animEffect transition="in" filter="fade">
                                      <p:cBhvr>
                                        <p:cTn id="77" dur="500"/>
                                        <p:tgtEl>
                                          <p:spTgt spid="336901"/>
                                        </p:tgtEl>
                                      </p:cBhvr>
                                    </p:animEffect>
                                  </p:childTnLst>
                                </p:cTn>
                              </p:par>
                            </p:childTnLst>
                          </p:cTn>
                        </p:par>
                        <p:par>
                          <p:cTn id="78" fill="hold" nodeType="afterGroup">
                            <p:stCondLst>
                              <p:cond delay="500"/>
                            </p:stCondLst>
                            <p:childTnLst>
                              <p:par>
                                <p:cTn id="79" presetID="9" presetClass="entr" presetSubtype="0" fill="hold" nodeType="afterEffect">
                                  <p:stCondLst>
                                    <p:cond delay="0"/>
                                  </p:stCondLst>
                                  <p:childTnLst>
                                    <p:set>
                                      <p:cBhvr>
                                        <p:cTn id="80" dur="1" fill="hold">
                                          <p:stCondLst>
                                            <p:cond delay="0"/>
                                          </p:stCondLst>
                                        </p:cTn>
                                        <p:tgtEl>
                                          <p:spTgt spid="336904">
                                            <p:txEl>
                                              <p:pRg st="1" end="1"/>
                                            </p:txEl>
                                          </p:spTgt>
                                        </p:tgtEl>
                                        <p:attrNameLst>
                                          <p:attrName>style.visibility</p:attrName>
                                        </p:attrNameLst>
                                      </p:cBhvr>
                                      <p:to>
                                        <p:strVal val="visible"/>
                                      </p:to>
                                    </p:set>
                                    <p:animEffect transition="in" filter="dissolve">
                                      <p:cBhvr>
                                        <p:cTn id="81" dur="500"/>
                                        <p:tgtEl>
                                          <p:spTgt spid="336904">
                                            <p:txEl>
                                              <p:pRg st="1" end="1"/>
                                            </p:txEl>
                                          </p:spTgt>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36903"/>
                                        </p:tgtEl>
                                        <p:attrNameLst>
                                          <p:attrName>style.visibility</p:attrName>
                                        </p:attrNameLst>
                                      </p:cBhvr>
                                      <p:to>
                                        <p:strVal val="visible"/>
                                      </p:to>
                                    </p:set>
                                    <p:animEffect transition="in" filter="dissolve">
                                      <p:cBhvr>
                                        <p:cTn id="84" dur="500"/>
                                        <p:tgtEl>
                                          <p:spTgt spid="336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p:bldP spid="336901" grpId="0" animBg="1"/>
      <p:bldP spid="336902" grpId="0" animBg="1"/>
      <p:bldP spid="33690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ea typeface="+mj-ea"/>
              </a:rPr>
              <a:t>Myth or Reality?</a:t>
            </a:r>
            <a:endParaRPr lang="en-US" dirty="0">
              <a:solidFill>
                <a:schemeClr val="tx2">
                  <a:tint val="100000"/>
                  <a:shade val="90000"/>
                  <a:satMod val="250000"/>
                  <a:alpha val="100000"/>
                </a:schemeClr>
              </a:solidFill>
              <a:ea typeface="+mj-ea"/>
            </a:endParaRPr>
          </a:p>
        </p:txBody>
      </p:sp>
      <p:sp>
        <p:nvSpPr>
          <p:cNvPr id="13315" name="Content Placeholder 2"/>
          <p:cNvSpPr>
            <a:spLocks noGrp="1"/>
          </p:cNvSpPr>
          <p:nvPr>
            <p:ph idx="1"/>
          </p:nvPr>
        </p:nvSpPr>
        <p:spPr/>
        <p:txBody>
          <a:bodyPr/>
          <a:lstStyle/>
          <a:p>
            <a:pPr eaLnBrk="1" hangingPunct="1"/>
            <a:r>
              <a:rPr lang="ja-JP" altLang="en-US">
                <a:latin typeface="Rockwell" charset="0"/>
              </a:rPr>
              <a:t>“</a:t>
            </a:r>
            <a:r>
              <a:rPr lang="en-US">
                <a:latin typeface="Rockwell" charset="0"/>
              </a:rPr>
              <a:t>Intelligence cannot be tested independently of the culture that gives rise to the test</a:t>
            </a:r>
            <a:r>
              <a:rPr lang="ja-JP" altLang="en-US">
                <a:latin typeface="Rockwell" charset="0"/>
              </a:rPr>
              <a:t>”</a:t>
            </a:r>
            <a:r>
              <a:rPr lang="en-US">
                <a:latin typeface="Rockwell" charset="0"/>
              </a:rPr>
              <a:t> (Cole &amp; Cole, 1993)</a:t>
            </a:r>
          </a:p>
        </p:txBody>
      </p:sp>
    </p:spTree>
    <p:extLst>
      <p:ext uri="{BB962C8B-B14F-4D97-AF65-F5344CB8AC3E}">
        <p14:creationId xmlns:p14="http://schemas.microsoft.com/office/powerpoint/2010/main" val="3059908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Line 24"/>
          <p:cNvSpPr>
            <a:spLocks noChangeShapeType="1"/>
          </p:cNvSpPr>
          <p:nvPr/>
        </p:nvSpPr>
        <p:spPr bwMode="auto">
          <a:xfrm>
            <a:off x="3261591" y="5688386"/>
            <a:ext cx="7201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11273" name="Line 25"/>
          <p:cNvSpPr>
            <a:spLocks noChangeShapeType="1"/>
          </p:cNvSpPr>
          <p:nvPr/>
        </p:nvSpPr>
        <p:spPr bwMode="auto">
          <a:xfrm>
            <a:off x="3261591" y="6315916"/>
            <a:ext cx="72014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11274" name="Line 26"/>
          <p:cNvSpPr>
            <a:spLocks noChangeShapeType="1"/>
          </p:cNvSpPr>
          <p:nvPr/>
        </p:nvSpPr>
        <p:spPr bwMode="auto">
          <a:xfrm>
            <a:off x="3261591" y="5688387"/>
            <a:ext cx="0" cy="6275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11275" name="Line 27"/>
          <p:cNvSpPr>
            <a:spLocks noChangeShapeType="1"/>
          </p:cNvSpPr>
          <p:nvPr/>
        </p:nvSpPr>
        <p:spPr bwMode="auto">
          <a:xfrm>
            <a:off x="3981739" y="5688387"/>
            <a:ext cx="0" cy="6275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11277" name="Line 29"/>
          <p:cNvSpPr>
            <a:spLocks noChangeShapeType="1"/>
          </p:cNvSpPr>
          <p:nvPr/>
        </p:nvSpPr>
        <p:spPr bwMode="auto">
          <a:xfrm>
            <a:off x="3313546" y="4908176"/>
            <a:ext cx="73169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11278" name="Line 30"/>
          <p:cNvSpPr>
            <a:spLocks noChangeShapeType="1"/>
          </p:cNvSpPr>
          <p:nvPr/>
        </p:nvSpPr>
        <p:spPr bwMode="auto">
          <a:xfrm>
            <a:off x="3313546" y="5608544"/>
            <a:ext cx="73169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11279" name="Line 31"/>
          <p:cNvSpPr>
            <a:spLocks noChangeShapeType="1"/>
          </p:cNvSpPr>
          <p:nvPr/>
        </p:nvSpPr>
        <p:spPr bwMode="auto">
          <a:xfrm>
            <a:off x="3313545" y="4908176"/>
            <a:ext cx="0" cy="70036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11280" name="Line 32"/>
          <p:cNvSpPr>
            <a:spLocks noChangeShapeType="1"/>
          </p:cNvSpPr>
          <p:nvPr/>
        </p:nvSpPr>
        <p:spPr bwMode="auto">
          <a:xfrm>
            <a:off x="4045239" y="4908176"/>
            <a:ext cx="0" cy="70036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lIns="82058" tIns="41029" rIns="82058" bIns="41029"/>
          <a:lstStyle/>
          <a:p>
            <a:endParaRPr lang="en-US"/>
          </a:p>
        </p:txBody>
      </p:sp>
      <p:sp>
        <p:nvSpPr>
          <p:cNvPr id="341029" name="Rectangle 37"/>
          <p:cNvSpPr>
            <a:spLocks noGrp="1" noChangeArrowheads="1"/>
          </p:cNvSpPr>
          <p:nvPr>
            <p:ph type="title"/>
          </p:nvPr>
        </p:nvSpPr>
        <p:spPr bwMode="auto">
          <a:xfrm>
            <a:off x="0" y="77041"/>
            <a:ext cx="9144000" cy="486055"/>
          </a:xfrm>
          <a:ln>
            <a:miter lim="800000"/>
            <a:headEnd/>
            <a:tailEnd/>
          </a:ln>
        </p:spPr>
        <p:txBody>
          <a:bodyPr vert="horz" wrap="square" lIns="82058" tIns="41029" rIns="82058" bIns="41029" numCol="1" anchor="t" anchorCtr="0" compatLnSpc="1">
            <a:prstTxWarp prst="textNoShape">
              <a:avLst/>
            </a:prstTxWarp>
          </a:bodyPr>
          <a:lstStyle/>
          <a:p>
            <a:pPr algn="ctr">
              <a:lnSpc>
                <a:spcPct val="85000"/>
              </a:lnSpc>
              <a:defRPr/>
            </a:pPr>
            <a:r>
              <a:rPr lang="en-US" sz="2500" dirty="0">
                <a:solidFill>
                  <a:schemeClr val="tx1"/>
                </a:solidFill>
                <a:effectLst>
                  <a:outerShdw blurRad="38100" dist="38100" dir="2700000" algn="tl">
                    <a:srgbClr val="C0C0C0"/>
                  </a:outerShdw>
                </a:effectLst>
                <a:ea typeface="+mj-ea"/>
              </a:rPr>
              <a:t>Norm-referenced Tests and the Assumption of Comparability</a:t>
            </a:r>
            <a:endParaRPr lang="en-US" sz="2500" dirty="0">
              <a:solidFill>
                <a:schemeClr val="tx1"/>
              </a:solidFill>
              <a:ea typeface="+mj-ea"/>
            </a:endParaRPr>
          </a:p>
        </p:txBody>
      </p:sp>
      <p:sp>
        <p:nvSpPr>
          <p:cNvPr id="11286" name="Rectangle 38"/>
          <p:cNvSpPr>
            <a:spLocks noGrp="1" noChangeArrowheads="1"/>
          </p:cNvSpPr>
          <p:nvPr>
            <p:ph type="body" sz="half" idx="1"/>
          </p:nvPr>
        </p:nvSpPr>
        <p:spPr bwMode="auto">
          <a:xfrm>
            <a:off x="685801" y="1371600"/>
            <a:ext cx="7772400" cy="2094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normAutofit/>
          </a:bodyPr>
          <a:lstStyle/>
          <a:p>
            <a:pPr marL="0" indent="0">
              <a:lnSpc>
                <a:spcPct val="115000"/>
              </a:lnSpc>
              <a:buNone/>
            </a:pPr>
            <a:r>
              <a:rPr lang="ja-JP" altLang="en-US" sz="1800" i="1" dirty="0">
                <a:latin typeface="Arial" charset="0"/>
              </a:rPr>
              <a:t>“</a:t>
            </a:r>
            <a:r>
              <a:rPr lang="en-US" sz="1800" i="1" dirty="0">
                <a:latin typeface="Arial" charset="0"/>
              </a:rPr>
              <a:t>When we test students using a standardized device and compare them to a set of norms to gain an index of their relative standing, we assume that the students we test are similar to those on whom the test was standardized; that is, we assume their acculturation [and linguistic history] is comparable, but not necessarily identical, to that of the students who made up the normative sample for the test</a:t>
            </a:r>
            <a:r>
              <a:rPr lang="en-US" sz="1800" i="1" dirty="0" smtClean="0">
                <a:latin typeface="Arial" charset="0"/>
              </a:rPr>
              <a:t>.</a:t>
            </a:r>
            <a:r>
              <a:rPr lang="en-US" sz="1800" dirty="0" smtClean="0">
                <a:latin typeface="Arial" charset="0"/>
              </a:rPr>
              <a:t>”</a:t>
            </a:r>
            <a:endParaRPr lang="en-US" sz="1800" dirty="0">
              <a:latin typeface="Arial" charset="0"/>
            </a:endParaRPr>
          </a:p>
        </p:txBody>
      </p:sp>
      <p:sp>
        <p:nvSpPr>
          <p:cNvPr id="11287" name="Text Box 39"/>
          <p:cNvSpPr txBox="1">
            <a:spLocks noChangeArrowheads="1"/>
          </p:cNvSpPr>
          <p:nvPr/>
        </p:nvSpPr>
        <p:spPr bwMode="auto">
          <a:xfrm>
            <a:off x="685800" y="3886200"/>
            <a:ext cx="7772400" cy="173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defTabSz="1019175">
              <a:defRPr kumimoji="1" sz="2800">
                <a:solidFill>
                  <a:schemeClr val="tx1"/>
                </a:solidFill>
                <a:latin typeface="Times New Roman" charset="0"/>
                <a:ea typeface="ＭＳ Ｐゴシック" charset="0"/>
              </a:defRPr>
            </a:lvl1pPr>
            <a:lvl2pPr marL="742950" indent="-285750" defTabSz="1019175">
              <a:defRPr kumimoji="1" sz="2800">
                <a:solidFill>
                  <a:schemeClr val="tx1"/>
                </a:solidFill>
                <a:latin typeface="Times New Roman" charset="0"/>
                <a:ea typeface="ＭＳ Ｐゴシック" charset="0"/>
              </a:defRPr>
            </a:lvl2pPr>
            <a:lvl3pPr marL="1143000" indent="-228600" defTabSz="1019175">
              <a:defRPr kumimoji="1" sz="2800">
                <a:solidFill>
                  <a:schemeClr val="tx1"/>
                </a:solidFill>
                <a:latin typeface="Times New Roman" charset="0"/>
                <a:ea typeface="ＭＳ Ｐゴシック" charset="0"/>
              </a:defRPr>
            </a:lvl3pPr>
            <a:lvl4pPr marL="1600200" indent="-228600" defTabSz="1019175">
              <a:defRPr kumimoji="1" sz="2800">
                <a:solidFill>
                  <a:schemeClr val="tx1"/>
                </a:solidFill>
                <a:latin typeface="Times New Roman" charset="0"/>
                <a:ea typeface="ＭＳ Ｐゴシック" charset="0"/>
              </a:defRPr>
            </a:lvl4pPr>
            <a:lvl5pPr marL="2057400" indent="-228600" defTabSz="1019175">
              <a:defRPr kumimoji="1" sz="2800">
                <a:solidFill>
                  <a:schemeClr val="tx1"/>
                </a:solidFill>
                <a:latin typeface="Times New Roman" charset="0"/>
                <a:ea typeface="ＭＳ Ｐゴシック" charset="0"/>
              </a:defRPr>
            </a:lvl5pPr>
            <a:lvl6pPr marL="25146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6pPr>
            <a:lvl7pPr marL="29718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7pPr>
            <a:lvl8pPr marL="34290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8pPr>
            <a:lvl9pPr marL="38862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9pPr>
          </a:lstStyle>
          <a:p>
            <a:pPr algn="l">
              <a:lnSpc>
                <a:spcPct val="120000"/>
              </a:lnSpc>
            </a:pPr>
            <a:r>
              <a:rPr lang="ja-JP" altLang="en-US" sz="1800" i="1" dirty="0">
                <a:latin typeface="Arial" charset="0"/>
              </a:rPr>
              <a:t>“</a:t>
            </a:r>
            <a:r>
              <a:rPr lang="en-US" sz="1800" i="1" dirty="0">
                <a:latin typeface="Arial" charset="0"/>
              </a:rPr>
              <a:t>When a child</a:t>
            </a:r>
            <a:r>
              <a:rPr lang="ja-JP" altLang="en-US" sz="1800" i="1" dirty="0">
                <a:latin typeface="Arial" charset="0"/>
              </a:rPr>
              <a:t>’</a:t>
            </a:r>
            <a:r>
              <a:rPr lang="en-US" sz="1800" i="1" dirty="0">
                <a:latin typeface="Arial" charset="0"/>
              </a:rPr>
              <a:t>s general background experiences differ from those of the children on whom a test was standardized, then the use of the norms of that test as an index for evaluating that child</a:t>
            </a:r>
            <a:r>
              <a:rPr lang="ja-JP" altLang="en-US" sz="1800" i="1" dirty="0">
                <a:latin typeface="Arial" charset="0"/>
              </a:rPr>
              <a:t>’</a:t>
            </a:r>
            <a:r>
              <a:rPr lang="en-US" sz="1800" i="1" dirty="0">
                <a:latin typeface="Arial" charset="0"/>
              </a:rPr>
              <a:t>s current performance or for predicting future performances may be inappropriate.</a:t>
            </a:r>
            <a:r>
              <a:rPr lang="ja-JP" altLang="en-US" sz="1800" i="1" dirty="0">
                <a:latin typeface="Arial" charset="0"/>
              </a:rPr>
              <a:t>”</a:t>
            </a:r>
            <a:endParaRPr lang="en-US" sz="1800" i="1" dirty="0">
              <a:latin typeface="Arial" charset="0"/>
            </a:endParaRPr>
          </a:p>
          <a:p>
            <a:pPr algn="r">
              <a:lnSpc>
                <a:spcPct val="120000"/>
              </a:lnSpc>
            </a:pPr>
            <a:r>
              <a:rPr lang="en-US" sz="1800" i="1" dirty="0">
                <a:solidFill>
                  <a:schemeClr val="tx2"/>
                </a:solidFill>
                <a:latin typeface="Arial" charset="0"/>
              </a:rPr>
              <a:t>Salvia &amp; </a:t>
            </a:r>
            <a:r>
              <a:rPr lang="en-US" sz="1800" i="1" dirty="0" err="1">
                <a:solidFill>
                  <a:schemeClr val="tx2"/>
                </a:solidFill>
                <a:latin typeface="Arial" charset="0"/>
              </a:rPr>
              <a:t>Ysseldyke</a:t>
            </a:r>
            <a:r>
              <a:rPr lang="en-US" sz="1800" i="1" dirty="0">
                <a:solidFill>
                  <a:schemeClr val="tx2"/>
                </a:solidFill>
                <a:latin typeface="Arial" charset="0"/>
              </a:rPr>
              <a:t>, 1991</a:t>
            </a:r>
          </a:p>
        </p:txBody>
      </p:sp>
    </p:spTree>
    <p:extLst>
      <p:ext uri="{BB962C8B-B14F-4D97-AF65-F5344CB8AC3E}">
        <p14:creationId xmlns:p14="http://schemas.microsoft.com/office/powerpoint/2010/main" val="27473746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8 Home Languages Spoken in Washington</a:t>
            </a:r>
            <a:endParaRPr lang="en-US" dirty="0"/>
          </a:p>
        </p:txBody>
      </p:sp>
      <p:sp>
        <p:nvSpPr>
          <p:cNvPr id="3" name="Content Placeholder 2"/>
          <p:cNvSpPr>
            <a:spLocks noGrp="1"/>
          </p:cNvSpPr>
          <p:nvPr>
            <p:ph idx="1"/>
          </p:nvPr>
        </p:nvSpPr>
        <p:spPr/>
        <p:txBody>
          <a:bodyPr>
            <a:normAutofit/>
          </a:bodyPr>
          <a:lstStyle/>
          <a:p>
            <a:r>
              <a:rPr lang="en-US" dirty="0" smtClean="0"/>
              <a:t> Spanish </a:t>
            </a:r>
            <a:r>
              <a:rPr lang="en-US" dirty="0"/>
              <a:t>was spoken by 67 percent of ELLs; more students than students speaking all other languages combined. </a:t>
            </a:r>
            <a:endParaRPr lang="en-US" dirty="0" smtClean="0"/>
          </a:p>
          <a:p>
            <a:r>
              <a:rPr lang="en-US" dirty="0" smtClean="0"/>
              <a:t> 18 </a:t>
            </a:r>
            <a:r>
              <a:rPr lang="en-US" dirty="0"/>
              <a:t>percent of all ELLs in Washington spoke one of the following seven languages in descending order: Russian, Vietnamese, Somali, Ukrainian, Chinese, Korean, and Tagalog. </a:t>
            </a:r>
            <a:endParaRPr lang="en-US" dirty="0" smtClean="0"/>
          </a:p>
          <a:p>
            <a:pPr marL="0" indent="0">
              <a:buNone/>
            </a:pPr>
            <a:r>
              <a:rPr lang="en-US" dirty="0" smtClean="0"/>
              <a:t>		</a:t>
            </a:r>
            <a:r>
              <a:rPr lang="en-US" sz="1800" dirty="0" smtClean="0"/>
              <a:t>(</a:t>
            </a:r>
            <a:r>
              <a:rPr lang="en-US" sz="1800" dirty="0" err="1" smtClean="0"/>
              <a:t>Malagon</a:t>
            </a:r>
            <a:r>
              <a:rPr lang="en-US" sz="1800" dirty="0"/>
              <a:t>, </a:t>
            </a:r>
            <a:r>
              <a:rPr lang="en-US" sz="1800" dirty="0" err="1" smtClean="0"/>
              <a:t>McCold</a:t>
            </a:r>
            <a:r>
              <a:rPr lang="en-US" sz="1800" dirty="0" smtClean="0"/>
              <a:t>, &amp; </a:t>
            </a:r>
            <a:r>
              <a:rPr lang="en-US" sz="1800" dirty="0"/>
              <a:t>Hernandez, </a:t>
            </a:r>
            <a:r>
              <a:rPr lang="en-US" sz="1800" dirty="0" smtClean="0"/>
              <a:t>2011)</a:t>
            </a:r>
            <a:endParaRPr lang="en-US" sz="1800" dirty="0"/>
          </a:p>
          <a:p>
            <a:endParaRPr lang="en-US" dirty="0"/>
          </a:p>
        </p:txBody>
      </p:sp>
    </p:spTree>
    <p:extLst>
      <p:ext uri="{BB962C8B-B14F-4D97-AF65-F5344CB8AC3E}">
        <p14:creationId xmlns:p14="http://schemas.microsoft.com/office/powerpoint/2010/main" val="237454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ea typeface="+mj-ea"/>
              </a:rPr>
              <a:t>Direct Translation of Assessments</a:t>
            </a:r>
            <a:endParaRPr lang="en-US" dirty="0">
              <a:solidFill>
                <a:schemeClr val="tx2">
                  <a:tint val="100000"/>
                  <a:shade val="90000"/>
                  <a:satMod val="250000"/>
                  <a:alpha val="100000"/>
                </a:schemeClr>
              </a:solidFill>
              <a:ea typeface="+mj-ea"/>
            </a:endParaRPr>
          </a:p>
        </p:txBody>
      </p:sp>
      <p:sp>
        <p:nvSpPr>
          <p:cNvPr id="13315" name="Content Placeholder 2"/>
          <p:cNvSpPr>
            <a:spLocks noGrp="1"/>
          </p:cNvSpPr>
          <p:nvPr>
            <p:ph idx="1"/>
          </p:nvPr>
        </p:nvSpPr>
        <p:spPr/>
        <p:txBody>
          <a:bodyPr/>
          <a:lstStyle/>
          <a:p>
            <a:pPr eaLnBrk="1" hangingPunct="1"/>
            <a:r>
              <a:rPr lang="en-US" altLang="ja-JP" dirty="0" smtClean="0">
                <a:latin typeface="Rockwell" charset="0"/>
              </a:rPr>
              <a:t>Voids standardization</a:t>
            </a:r>
          </a:p>
          <a:p>
            <a:pPr eaLnBrk="1" hangingPunct="1"/>
            <a:r>
              <a:rPr lang="en-US" dirty="0" smtClean="0">
                <a:latin typeface="Rockwell" charset="0"/>
              </a:rPr>
              <a:t>Is indefensible in legal contexts</a:t>
            </a:r>
          </a:p>
          <a:p>
            <a:pPr eaLnBrk="1" hangingPunct="1"/>
            <a:r>
              <a:rPr lang="en-US" dirty="0" smtClean="0">
                <a:latin typeface="Rockwell" charset="0"/>
              </a:rPr>
              <a:t>Likely assesses different contexts and levels of difficulty than the examiner believes</a:t>
            </a:r>
          </a:p>
          <a:p>
            <a:pPr eaLnBrk="1" hangingPunct="1"/>
            <a:r>
              <a:rPr lang="en-US" dirty="0" smtClean="0">
                <a:latin typeface="Rockwell" charset="0"/>
              </a:rPr>
              <a:t>Should not be done!</a:t>
            </a:r>
          </a:p>
          <a:p>
            <a:pPr eaLnBrk="1" hangingPunct="1"/>
            <a:endParaRPr lang="en-US" dirty="0">
              <a:latin typeface="Rockwell" charset="0"/>
            </a:endParaRPr>
          </a:p>
        </p:txBody>
      </p:sp>
    </p:spTree>
    <p:extLst>
      <p:ext uri="{BB962C8B-B14F-4D97-AF65-F5344CB8AC3E}">
        <p14:creationId xmlns:p14="http://schemas.microsoft.com/office/powerpoint/2010/main" val="667517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Cognitive Assessment: Tips to Reduce Bias – Recommendations from Ortiz 2015</a:t>
            </a:r>
            <a:endParaRPr lang="en-US" sz="2800" dirty="0"/>
          </a:p>
        </p:txBody>
      </p:sp>
      <p:sp>
        <p:nvSpPr>
          <p:cNvPr id="3" name="Content Placeholder 2"/>
          <p:cNvSpPr>
            <a:spLocks noGrp="1"/>
          </p:cNvSpPr>
          <p:nvPr>
            <p:ph idx="1"/>
          </p:nvPr>
        </p:nvSpPr>
        <p:spPr>
          <a:xfrm>
            <a:off x="1066800" y="2119256"/>
            <a:ext cx="6858000" cy="4052944"/>
          </a:xfrm>
        </p:spPr>
        <p:txBody>
          <a:bodyPr>
            <a:normAutofit fontScale="85000" lnSpcReduction="20000"/>
          </a:bodyPr>
          <a:lstStyle/>
          <a:p>
            <a:pPr>
              <a:tabLst>
                <a:tab pos="820583" algn="l"/>
                <a:tab pos="1230874" algn="l"/>
                <a:tab pos="1795024" algn="l"/>
                <a:tab pos="2051456" algn="l"/>
                <a:tab pos="2461748" algn="l"/>
                <a:tab pos="2872039" algn="l"/>
                <a:tab pos="3282330" algn="l"/>
                <a:tab pos="3692622" algn="l"/>
              </a:tabLst>
            </a:pPr>
            <a:endParaRPr lang="en-US" sz="2000" dirty="0"/>
          </a:p>
          <a:p>
            <a:pPr marL="565576" lvl="1" indent="-155284">
              <a:buFontTx/>
              <a:buChar char="•"/>
              <a:tabLst>
                <a:tab pos="820583" algn="l"/>
                <a:tab pos="1230874" algn="l"/>
                <a:tab pos="1795024" algn="l"/>
                <a:tab pos="2051456" algn="l"/>
                <a:tab pos="2461748" algn="l"/>
                <a:tab pos="2872039" algn="l"/>
                <a:tab pos="3282330" algn="l"/>
                <a:tab pos="3692622" algn="l"/>
              </a:tabLst>
            </a:pPr>
            <a:r>
              <a:rPr lang="en-US" sz="2400" dirty="0" smtClean="0"/>
              <a:t>Remember </a:t>
            </a:r>
            <a:r>
              <a:rPr lang="en-US" sz="2400" dirty="0"/>
              <a:t>that direct test translation is poor practice and psychometrically indefensible </a:t>
            </a:r>
          </a:p>
          <a:p>
            <a:pPr marL="565576" lvl="1" indent="-155284">
              <a:buFontTx/>
              <a:buChar char="•"/>
              <a:tabLst>
                <a:tab pos="820583" algn="l"/>
                <a:tab pos="1230874" algn="l"/>
                <a:tab pos="1795024" algn="l"/>
                <a:tab pos="2051456" algn="l"/>
                <a:tab pos="2461748" algn="l"/>
                <a:tab pos="2872039" algn="l"/>
                <a:tab pos="3282330" algn="l"/>
                <a:tab pos="3692622" algn="l"/>
              </a:tabLst>
            </a:pPr>
            <a:r>
              <a:rPr lang="en-US" sz="2400" dirty="0"/>
              <a:t>Recognize that norming samples are not stratified on the basis of </a:t>
            </a:r>
            <a:r>
              <a:rPr lang="en-US" sz="2400" dirty="0" smtClean="0"/>
              <a:t>language </a:t>
            </a:r>
            <a:r>
              <a:rPr lang="en-US" sz="2400" dirty="0"/>
              <a:t>ability and are rarely applicable to the majority of CLD students being assessed thus invalidating scores</a:t>
            </a:r>
          </a:p>
          <a:p>
            <a:pPr marL="565576" lvl="1" indent="-155284">
              <a:buFontTx/>
              <a:buChar char="•"/>
              <a:tabLst>
                <a:tab pos="820583" algn="l"/>
                <a:tab pos="1230874" algn="l"/>
                <a:tab pos="1795024" algn="l"/>
                <a:tab pos="2051456" algn="l"/>
                <a:tab pos="2461748" algn="l"/>
                <a:tab pos="2872039" algn="l"/>
                <a:tab pos="3282330" algn="l"/>
                <a:tab pos="3692622" algn="l"/>
              </a:tabLst>
            </a:pPr>
            <a:r>
              <a:rPr lang="en-US" sz="2400" dirty="0"/>
              <a:t>Adapt test items, content, stimuli, administration, or performance criteria as necessary to ensure more valid responding by the student only after administering the test first in a standardized way</a:t>
            </a:r>
          </a:p>
          <a:p>
            <a:pPr marL="565576" lvl="1" indent="-155284">
              <a:buFontTx/>
              <a:buChar char="•"/>
              <a:tabLst>
                <a:tab pos="820583" algn="l"/>
                <a:tab pos="1230874" algn="l"/>
                <a:tab pos="1795024" algn="l"/>
                <a:tab pos="2051456" algn="l"/>
                <a:tab pos="2461748" algn="l"/>
                <a:tab pos="2872039" algn="l"/>
                <a:tab pos="3282330" algn="l"/>
                <a:tab pos="3692622" algn="l"/>
              </a:tabLst>
            </a:pPr>
            <a:r>
              <a:rPr lang="en-US" sz="2400" dirty="0" smtClean="0"/>
              <a:t>Consider using </a:t>
            </a:r>
            <a:r>
              <a:rPr lang="en-US" sz="2400" dirty="0"/>
              <a:t>methods </a:t>
            </a:r>
            <a:r>
              <a:rPr lang="en-US" sz="2400" dirty="0" smtClean="0"/>
              <a:t>for </a:t>
            </a:r>
            <a:r>
              <a:rPr lang="en-US" sz="2400" dirty="0"/>
              <a:t>collecting and interpreting data in a </a:t>
            </a:r>
            <a:r>
              <a:rPr lang="en-US" sz="2400" dirty="0" smtClean="0"/>
              <a:t>less discriminatory </a:t>
            </a:r>
            <a:r>
              <a:rPr lang="en-US" sz="2400" dirty="0"/>
              <a:t>way (e.g., CHC Culture-Language Matrix)</a:t>
            </a:r>
          </a:p>
          <a:p>
            <a:pPr marL="2880360" lvl="8" indent="0">
              <a:buNone/>
            </a:pPr>
            <a:r>
              <a:rPr lang="en-US" sz="2000" dirty="0" smtClean="0"/>
              <a:t>				(Ortiz, 2015)</a:t>
            </a:r>
            <a:endParaRPr lang="en-US" dirty="0"/>
          </a:p>
        </p:txBody>
      </p:sp>
    </p:spTree>
    <p:extLst>
      <p:ext uri="{BB962C8B-B14F-4D97-AF65-F5344CB8AC3E}">
        <p14:creationId xmlns:p14="http://schemas.microsoft.com/office/powerpoint/2010/main" val="1046767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r>
              <a:rPr lang="en-US">
                <a:latin typeface="Times New Roman" charset="0"/>
              </a:rPr>
              <a:t>Tips For Assessment</a:t>
            </a:r>
          </a:p>
        </p:txBody>
      </p:sp>
      <p:sp>
        <p:nvSpPr>
          <p:cNvPr id="194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rmAutofit fontScale="92500"/>
          </a:bodyPr>
          <a:lstStyle/>
          <a:p>
            <a:r>
              <a:rPr lang="en-US" sz="2900" dirty="0">
                <a:latin typeface="Arial" charset="0"/>
              </a:rPr>
              <a:t>Consider </a:t>
            </a:r>
            <a:r>
              <a:rPr lang="ja-JP" altLang="en-US" sz="2900" dirty="0">
                <a:latin typeface="Arial" charset="0"/>
              </a:rPr>
              <a:t>“</a:t>
            </a:r>
            <a:r>
              <a:rPr lang="en-US" sz="2900" dirty="0">
                <a:latin typeface="Arial" charset="0"/>
              </a:rPr>
              <a:t>years in school</a:t>
            </a:r>
            <a:r>
              <a:rPr lang="ja-JP" altLang="en-US" sz="2900" dirty="0">
                <a:latin typeface="Arial" charset="0"/>
              </a:rPr>
              <a:t>”</a:t>
            </a:r>
            <a:r>
              <a:rPr lang="en-US" sz="2900" dirty="0">
                <a:latin typeface="Arial" charset="0"/>
              </a:rPr>
              <a:t> and not current grade if there has not been consistent schooling</a:t>
            </a:r>
          </a:p>
          <a:p>
            <a:r>
              <a:rPr lang="en-US" sz="2900" dirty="0">
                <a:latin typeface="Arial" charset="0"/>
              </a:rPr>
              <a:t>Think about cultural and linguistic demand </a:t>
            </a:r>
            <a:r>
              <a:rPr lang="en-US" sz="2900" u="sng" dirty="0">
                <a:latin typeface="Arial" charset="0"/>
              </a:rPr>
              <a:t>before</a:t>
            </a:r>
            <a:r>
              <a:rPr lang="en-US" sz="2900" dirty="0">
                <a:latin typeface="Arial" charset="0"/>
              </a:rPr>
              <a:t> you select an </a:t>
            </a:r>
            <a:r>
              <a:rPr lang="en-US" sz="2900" dirty="0" smtClean="0">
                <a:latin typeface="Arial" charset="0"/>
              </a:rPr>
              <a:t>instrument</a:t>
            </a:r>
          </a:p>
          <a:p>
            <a:r>
              <a:rPr lang="en-US" sz="2900" dirty="0" smtClean="0">
                <a:latin typeface="Arial" charset="0"/>
              </a:rPr>
              <a:t>Think about whether you need to conduct a cognitive assessment at all</a:t>
            </a:r>
            <a:endParaRPr lang="en-US" sz="2900" dirty="0">
              <a:latin typeface="Arial" charset="0"/>
            </a:endParaRPr>
          </a:p>
        </p:txBody>
      </p:sp>
    </p:spTree>
    <p:extLst>
      <p:ext uri="{BB962C8B-B14F-4D97-AF65-F5344CB8AC3E}">
        <p14:creationId xmlns:p14="http://schemas.microsoft.com/office/powerpoint/2010/main" val="323835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685512" y="67235"/>
            <a:ext cx="7772977" cy="739588"/>
          </a:xfrm>
          <a:ln>
            <a:miter lim="800000"/>
            <a:headEnd/>
            <a:tailEnd/>
          </a:ln>
        </p:spPr>
        <p:txBody>
          <a:bodyPr vert="horz" wrap="square" lIns="82058" tIns="41029" rIns="82058" bIns="41029" numCol="1" anchor="t" anchorCtr="0" compatLnSpc="1">
            <a:prstTxWarp prst="textNoShape">
              <a:avLst/>
            </a:prstTxWarp>
          </a:bodyPr>
          <a:lstStyle/>
          <a:p>
            <a:pPr algn="ctr">
              <a:lnSpc>
                <a:spcPct val="85000"/>
              </a:lnSpc>
            </a:pPr>
            <a:r>
              <a:rPr lang="en-US" sz="2500" dirty="0" smtClean="0">
                <a:effectLst>
                  <a:outerShdw blurRad="38100" dist="38100" dir="2700000" algn="tl">
                    <a:srgbClr val="DDDDDD"/>
                  </a:outerShdw>
                </a:effectLst>
                <a:latin typeface="Times New Roman" charset="0"/>
              </a:rPr>
              <a:t>Bias </a:t>
            </a:r>
            <a:r>
              <a:rPr lang="en-US" sz="2500" dirty="0">
                <a:effectLst>
                  <a:outerShdw blurRad="38100" dist="38100" dir="2700000" algn="tl">
                    <a:srgbClr val="DDDDDD"/>
                  </a:outerShdw>
                </a:effectLst>
                <a:latin typeface="Times New Roman" charset="0"/>
              </a:rPr>
              <a:t>in Tests</a:t>
            </a:r>
          </a:p>
        </p:txBody>
      </p:sp>
      <p:sp>
        <p:nvSpPr>
          <p:cNvPr id="14339" name="Rectangle 3"/>
          <p:cNvSpPr>
            <a:spLocks noGrp="1" noChangeArrowheads="1"/>
          </p:cNvSpPr>
          <p:nvPr>
            <p:ph idx="1"/>
          </p:nvPr>
        </p:nvSpPr>
        <p:spPr bwMode="auto">
          <a:xfrm>
            <a:off x="1177637" y="1361515"/>
            <a:ext cx="3186545" cy="3420596"/>
          </a:xfrm>
          <a:solidFill>
            <a:srgbClr val="FFFFFF"/>
          </a:solidFill>
          <a:ln w="25400">
            <a:solidFill>
              <a:schemeClr val="tx2"/>
            </a:solidFill>
            <a:miter lim="800000"/>
            <a:headEnd/>
            <a:tailEnd/>
          </a:ln>
        </p:spPr>
        <p:txBody>
          <a:bodyPr vert="horz" wrap="square" lIns="91429" tIns="45714" rIns="91429" bIns="45714" numCol="1" anchor="t" anchorCtr="0" compatLnSpc="1">
            <a:prstTxWarp prst="textNoShape">
              <a:avLst/>
            </a:prstTxWarp>
          </a:bodyPr>
          <a:lstStyle/>
          <a:p>
            <a:pPr>
              <a:lnSpc>
                <a:spcPct val="90000"/>
              </a:lnSpc>
            </a:pPr>
            <a:r>
              <a:rPr lang="en-US" sz="1800" b="1" i="1">
                <a:latin typeface="Arial" charset="0"/>
              </a:rPr>
              <a:t>Test items  </a:t>
            </a:r>
            <a:r>
              <a:rPr lang="en-US" sz="1800" i="1">
                <a:latin typeface="Arial" charset="0"/>
              </a:rPr>
              <a:t>           </a:t>
            </a:r>
            <a:r>
              <a:rPr lang="en-US" sz="1400" i="1">
                <a:latin typeface="Arial" charset="0"/>
              </a:rPr>
              <a:t>(content, novelty)</a:t>
            </a:r>
          </a:p>
          <a:p>
            <a:pPr>
              <a:lnSpc>
                <a:spcPct val="90000"/>
              </a:lnSpc>
              <a:buFont typeface="Monotype Sorts" charset="0"/>
              <a:buNone/>
            </a:pPr>
            <a:endParaRPr lang="en-US" sz="700" i="1">
              <a:latin typeface="Arial" charset="0"/>
            </a:endParaRPr>
          </a:p>
          <a:p>
            <a:pPr>
              <a:lnSpc>
                <a:spcPct val="90000"/>
              </a:lnSpc>
            </a:pPr>
            <a:r>
              <a:rPr lang="en-US" sz="1800" b="1" i="1">
                <a:latin typeface="Arial" charset="0"/>
              </a:rPr>
              <a:t>Test structure  </a:t>
            </a:r>
            <a:r>
              <a:rPr lang="en-US" sz="1800" i="1">
                <a:latin typeface="Arial" charset="0"/>
              </a:rPr>
              <a:t> </a:t>
            </a:r>
            <a:r>
              <a:rPr lang="en-US" sz="1400" i="1">
                <a:latin typeface="Arial" charset="0"/>
              </a:rPr>
              <a:t>(sequence, order, difficulty)</a:t>
            </a:r>
          </a:p>
          <a:p>
            <a:pPr>
              <a:lnSpc>
                <a:spcPct val="90000"/>
              </a:lnSpc>
            </a:pPr>
            <a:endParaRPr lang="en-US" sz="700" i="1">
              <a:latin typeface="Arial" charset="0"/>
            </a:endParaRPr>
          </a:p>
          <a:p>
            <a:pPr>
              <a:lnSpc>
                <a:spcPct val="90000"/>
              </a:lnSpc>
            </a:pPr>
            <a:r>
              <a:rPr lang="en-US" sz="1800" b="1" i="1">
                <a:latin typeface="Arial" charset="0"/>
              </a:rPr>
              <a:t>Test reliability </a:t>
            </a:r>
            <a:r>
              <a:rPr lang="en-US" sz="1400" i="1">
                <a:latin typeface="Arial" charset="0"/>
              </a:rPr>
              <a:t>(measurement error/accuracy)</a:t>
            </a:r>
          </a:p>
          <a:p>
            <a:pPr>
              <a:lnSpc>
                <a:spcPct val="90000"/>
              </a:lnSpc>
            </a:pPr>
            <a:endParaRPr lang="en-US" sz="700" i="1">
              <a:latin typeface="Arial" charset="0"/>
            </a:endParaRPr>
          </a:p>
          <a:p>
            <a:pPr>
              <a:lnSpc>
                <a:spcPct val="90000"/>
              </a:lnSpc>
            </a:pPr>
            <a:r>
              <a:rPr lang="en-US" sz="1800" b="1" i="1">
                <a:latin typeface="Arial" charset="0"/>
              </a:rPr>
              <a:t>Factor structure </a:t>
            </a:r>
            <a:r>
              <a:rPr lang="en-US" sz="1400" i="1">
                <a:latin typeface="Arial" charset="0"/>
              </a:rPr>
              <a:t>(theoretical structure, cluster or composite scores)</a:t>
            </a:r>
          </a:p>
          <a:p>
            <a:pPr>
              <a:lnSpc>
                <a:spcPct val="90000"/>
              </a:lnSpc>
              <a:buFont typeface="Monotype Sorts" charset="0"/>
              <a:buNone/>
            </a:pPr>
            <a:endParaRPr lang="en-US" sz="700" i="1">
              <a:latin typeface="Arial" charset="0"/>
            </a:endParaRPr>
          </a:p>
          <a:p>
            <a:pPr>
              <a:lnSpc>
                <a:spcPct val="90000"/>
              </a:lnSpc>
            </a:pPr>
            <a:r>
              <a:rPr lang="en-US" sz="1800" b="1" i="1">
                <a:latin typeface="Arial" charset="0"/>
              </a:rPr>
              <a:t>Prediction </a:t>
            </a:r>
            <a:r>
              <a:rPr lang="en-US" sz="1800" i="1">
                <a:latin typeface="Arial" charset="0"/>
              </a:rPr>
              <a:t>            </a:t>
            </a:r>
            <a:r>
              <a:rPr lang="en-US" sz="1400" i="1">
                <a:latin typeface="Arial" charset="0"/>
              </a:rPr>
              <a:t>(academic success or achievement)</a:t>
            </a:r>
          </a:p>
        </p:txBody>
      </p:sp>
      <p:sp>
        <p:nvSpPr>
          <p:cNvPr id="14340" name="Rectangle 4"/>
          <p:cNvSpPr>
            <a:spLocks noChangeArrowheads="1"/>
          </p:cNvSpPr>
          <p:nvPr/>
        </p:nvSpPr>
        <p:spPr bwMode="auto">
          <a:xfrm>
            <a:off x="4683126" y="2504515"/>
            <a:ext cx="3170670" cy="2252382"/>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marL="343334" indent="-343334" defTabSz="914608">
              <a:spcBef>
                <a:spcPct val="20000"/>
              </a:spcBef>
              <a:buClr>
                <a:schemeClr val="accent1"/>
              </a:buClr>
              <a:buSzPct val="70000"/>
              <a:buFont typeface="Monotype Sorts" charset="0"/>
              <a:buChar char="n"/>
            </a:pPr>
            <a:r>
              <a:rPr lang="en-US" b="1" i="1"/>
              <a:t>Test Selection  </a:t>
            </a:r>
            <a:r>
              <a:rPr lang="en-US" sz="2200" b="1" i="1"/>
              <a:t>   </a:t>
            </a:r>
            <a:r>
              <a:rPr lang="en-US" sz="1400" i="1"/>
              <a:t>      (matching examinee with test</a:t>
            </a:r>
            <a:r>
              <a:rPr lang="ja-JP" altLang="en-US" sz="1400" i="1"/>
              <a:t>’</a:t>
            </a:r>
            <a:r>
              <a:rPr lang="en-US" sz="1400" i="1"/>
              <a:t>s dimensions of cultural loading or linguistic demand)</a:t>
            </a:r>
          </a:p>
          <a:p>
            <a:pPr marL="343334" indent="-343334" defTabSz="914608">
              <a:spcBef>
                <a:spcPct val="20000"/>
              </a:spcBef>
              <a:buClr>
                <a:schemeClr val="accent1"/>
              </a:buClr>
              <a:buSzPct val="70000"/>
              <a:buFont typeface="Monotype Sorts" charset="0"/>
              <a:buChar char="n"/>
            </a:pPr>
            <a:r>
              <a:rPr lang="en-US" b="1" i="1"/>
              <a:t>Test Interpretation </a:t>
            </a:r>
            <a:r>
              <a:rPr lang="en-US" sz="1400" i="1"/>
              <a:t>(confidence in evaluative judgments and meaning assigned to derived scores)</a:t>
            </a:r>
          </a:p>
        </p:txBody>
      </p:sp>
      <p:sp>
        <p:nvSpPr>
          <p:cNvPr id="14341" name="Text Box 5"/>
          <p:cNvSpPr txBox="1">
            <a:spLocks noChangeArrowheads="1"/>
          </p:cNvSpPr>
          <p:nvPr/>
        </p:nvSpPr>
        <p:spPr bwMode="auto">
          <a:xfrm>
            <a:off x="1482148" y="916081"/>
            <a:ext cx="22860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a:defRPr kumimoji="1" sz="2800">
                <a:solidFill>
                  <a:schemeClr val="tx1"/>
                </a:solidFill>
                <a:latin typeface="Times New Roman" charset="0"/>
                <a:ea typeface="ＭＳ Ｐゴシック" charset="0"/>
              </a:defRPr>
            </a:lvl1pPr>
            <a:lvl2pPr marL="742950" indent="-285750" defTabSz="1019175">
              <a:defRPr kumimoji="1" sz="2800">
                <a:solidFill>
                  <a:schemeClr val="tx1"/>
                </a:solidFill>
                <a:latin typeface="Times New Roman" charset="0"/>
                <a:ea typeface="ＭＳ Ｐゴシック" charset="0"/>
              </a:defRPr>
            </a:lvl2pPr>
            <a:lvl3pPr marL="1143000" indent="-228600" defTabSz="1019175">
              <a:defRPr kumimoji="1" sz="2800">
                <a:solidFill>
                  <a:schemeClr val="tx1"/>
                </a:solidFill>
                <a:latin typeface="Times New Roman" charset="0"/>
                <a:ea typeface="ＭＳ Ｐゴシック" charset="0"/>
              </a:defRPr>
            </a:lvl3pPr>
            <a:lvl4pPr marL="1600200" indent="-228600" defTabSz="1019175">
              <a:defRPr kumimoji="1" sz="2800">
                <a:solidFill>
                  <a:schemeClr val="tx1"/>
                </a:solidFill>
                <a:latin typeface="Times New Roman" charset="0"/>
                <a:ea typeface="ＭＳ Ｐゴシック" charset="0"/>
              </a:defRPr>
            </a:lvl4pPr>
            <a:lvl5pPr marL="2057400" indent="-228600" defTabSz="1019175">
              <a:defRPr kumimoji="1" sz="2800">
                <a:solidFill>
                  <a:schemeClr val="tx1"/>
                </a:solidFill>
                <a:latin typeface="Times New Roman" charset="0"/>
                <a:ea typeface="ＭＳ Ｐゴシック" charset="0"/>
              </a:defRPr>
            </a:lvl5pPr>
            <a:lvl6pPr marL="25146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6pPr>
            <a:lvl7pPr marL="29718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7pPr>
            <a:lvl8pPr marL="34290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8pPr>
            <a:lvl9pPr marL="38862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9pPr>
          </a:lstStyle>
          <a:p>
            <a:pPr>
              <a:lnSpc>
                <a:spcPct val="100000"/>
              </a:lnSpc>
              <a:spcBef>
                <a:spcPct val="50000"/>
              </a:spcBef>
            </a:pPr>
            <a:r>
              <a:rPr kumimoji="0" lang="en-US" sz="1800" b="1"/>
              <a:t>NO BIAS</a:t>
            </a:r>
            <a:endParaRPr kumimoji="0" lang="en-US" sz="1800"/>
          </a:p>
        </p:txBody>
      </p:sp>
      <p:sp>
        <p:nvSpPr>
          <p:cNvPr id="14342" name="Text Box 6"/>
          <p:cNvSpPr txBox="1">
            <a:spLocks noChangeArrowheads="1"/>
          </p:cNvSpPr>
          <p:nvPr/>
        </p:nvSpPr>
        <p:spPr bwMode="auto">
          <a:xfrm>
            <a:off x="5674591" y="916081"/>
            <a:ext cx="1218045"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a:defRPr kumimoji="1" sz="2800">
                <a:solidFill>
                  <a:schemeClr val="tx1"/>
                </a:solidFill>
                <a:latin typeface="Times New Roman" charset="0"/>
                <a:ea typeface="ＭＳ Ｐゴシック" charset="0"/>
              </a:defRPr>
            </a:lvl1pPr>
            <a:lvl2pPr marL="742950" indent="-285750" defTabSz="1019175">
              <a:defRPr kumimoji="1" sz="2800">
                <a:solidFill>
                  <a:schemeClr val="tx1"/>
                </a:solidFill>
                <a:latin typeface="Times New Roman" charset="0"/>
                <a:ea typeface="ＭＳ Ｐゴシック" charset="0"/>
              </a:defRPr>
            </a:lvl2pPr>
            <a:lvl3pPr marL="1143000" indent="-228600" defTabSz="1019175">
              <a:defRPr kumimoji="1" sz="2800">
                <a:solidFill>
                  <a:schemeClr val="tx1"/>
                </a:solidFill>
                <a:latin typeface="Times New Roman" charset="0"/>
                <a:ea typeface="ＭＳ Ｐゴシック" charset="0"/>
              </a:defRPr>
            </a:lvl3pPr>
            <a:lvl4pPr marL="1600200" indent="-228600" defTabSz="1019175">
              <a:defRPr kumimoji="1" sz="2800">
                <a:solidFill>
                  <a:schemeClr val="tx1"/>
                </a:solidFill>
                <a:latin typeface="Times New Roman" charset="0"/>
                <a:ea typeface="ＭＳ Ｐゴシック" charset="0"/>
              </a:defRPr>
            </a:lvl4pPr>
            <a:lvl5pPr marL="2057400" indent="-228600" defTabSz="1019175">
              <a:defRPr kumimoji="1" sz="2800">
                <a:solidFill>
                  <a:schemeClr val="tx1"/>
                </a:solidFill>
                <a:latin typeface="Times New Roman" charset="0"/>
                <a:ea typeface="ＭＳ Ｐゴシック" charset="0"/>
              </a:defRPr>
            </a:lvl5pPr>
            <a:lvl6pPr marL="25146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6pPr>
            <a:lvl7pPr marL="29718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7pPr>
            <a:lvl8pPr marL="34290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8pPr>
            <a:lvl9pPr marL="38862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9pPr>
          </a:lstStyle>
          <a:p>
            <a:pPr>
              <a:lnSpc>
                <a:spcPct val="100000"/>
              </a:lnSpc>
              <a:spcBef>
                <a:spcPct val="50000"/>
              </a:spcBef>
            </a:pPr>
            <a:r>
              <a:rPr kumimoji="0" lang="en-US" sz="1800" b="1"/>
              <a:t>BIAS</a:t>
            </a:r>
            <a:endParaRPr kumimoji="0" lang="en-US" sz="1800"/>
          </a:p>
        </p:txBody>
      </p:sp>
      <p:sp>
        <p:nvSpPr>
          <p:cNvPr id="14345" name="Rectangle 9"/>
          <p:cNvSpPr>
            <a:spLocks noChangeArrowheads="1"/>
          </p:cNvSpPr>
          <p:nvPr/>
        </p:nvSpPr>
        <p:spPr bwMode="auto">
          <a:xfrm>
            <a:off x="4667250" y="1361515"/>
            <a:ext cx="3170671" cy="941294"/>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marL="343334" indent="-343334" defTabSz="914608">
              <a:spcBef>
                <a:spcPct val="20000"/>
              </a:spcBef>
              <a:buClr>
                <a:schemeClr val="accent1"/>
              </a:buClr>
              <a:buSzPct val="70000"/>
              <a:buFont typeface="Monotype Sorts" charset="0"/>
              <a:buChar char="n"/>
            </a:pPr>
            <a:r>
              <a:rPr lang="en-US" b="1" i="1" dirty="0"/>
              <a:t>Test Validity       </a:t>
            </a:r>
            <a:r>
              <a:rPr lang="en-US" sz="2200" b="1" i="1" dirty="0"/>
              <a:t>   </a:t>
            </a:r>
            <a:r>
              <a:rPr lang="en-US" sz="1400" i="1" dirty="0"/>
              <a:t>      (specificity and validity of measured constructs) </a:t>
            </a:r>
            <a:endParaRPr lang="en-US" sz="2400" i="1" dirty="0"/>
          </a:p>
        </p:txBody>
      </p:sp>
      <p:sp>
        <p:nvSpPr>
          <p:cNvPr id="10" name="Rectangle 9"/>
          <p:cNvSpPr>
            <a:spLocks noChangeArrowheads="1"/>
          </p:cNvSpPr>
          <p:nvPr/>
        </p:nvSpPr>
        <p:spPr bwMode="auto">
          <a:xfrm>
            <a:off x="4648200" y="5486400"/>
            <a:ext cx="3170671" cy="5334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defTabSz="914608">
              <a:spcBef>
                <a:spcPct val="20000"/>
              </a:spcBef>
              <a:buClr>
                <a:schemeClr val="accent1"/>
              </a:buClr>
              <a:buSzPct val="70000"/>
            </a:pPr>
            <a:r>
              <a:rPr lang="en-US" sz="2000" i="1" dirty="0" smtClean="0"/>
              <a:t>Ortiz, XBA website, 2015</a:t>
            </a:r>
            <a:endParaRPr lang="en-US" sz="2000" i="1" dirty="0"/>
          </a:p>
        </p:txBody>
      </p:sp>
    </p:spTree>
    <p:extLst>
      <p:ext uri="{BB962C8B-B14F-4D97-AF65-F5344CB8AC3E}">
        <p14:creationId xmlns:p14="http://schemas.microsoft.com/office/powerpoint/2010/main" val="40484221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bwMode="auto">
          <a:xfrm>
            <a:off x="681182" y="67235"/>
            <a:ext cx="7770091" cy="806824"/>
          </a:xfrm>
          <a:ln cap="flat">
            <a:miter lim="800000"/>
            <a:headEnd/>
            <a:tailEnd/>
          </a:ln>
        </p:spPr>
        <p:txBody>
          <a:bodyPr vert="horz" wrap="square" lIns="82058" tIns="41029" rIns="82058" bIns="41029" numCol="1" anchor="t" anchorCtr="0" compatLnSpc="1">
            <a:prstTxWarp prst="textNoShape">
              <a:avLst/>
            </a:prstTxWarp>
            <a:normAutofit fontScale="90000"/>
          </a:bodyPr>
          <a:lstStyle/>
          <a:p>
            <a:pPr algn="ctr">
              <a:lnSpc>
                <a:spcPct val="85000"/>
              </a:lnSpc>
            </a:pPr>
            <a:r>
              <a:rPr lang="en-US" sz="2500" dirty="0">
                <a:solidFill>
                  <a:schemeClr val="tx1"/>
                </a:solidFill>
                <a:effectLst>
                  <a:outerShdw blurRad="38100" dist="38100" dir="2700000" algn="tl">
                    <a:srgbClr val="DDDDDD"/>
                  </a:outerShdw>
                </a:effectLst>
                <a:latin typeface="Times New Roman" charset="0"/>
              </a:rPr>
              <a:t>Cultural and Linguistic Classification of Tests   </a:t>
            </a:r>
            <a:r>
              <a:rPr lang="en-US" sz="2500" dirty="0">
                <a:effectLst>
                  <a:outerShdw blurRad="38100" dist="38100" dir="2700000" algn="tl">
                    <a:srgbClr val="DDDDDD"/>
                  </a:outerShdw>
                </a:effectLst>
                <a:latin typeface="Times New Roman" charset="0"/>
              </a:rPr>
              <a:t>Addressing Validity in Diagnosis and </a:t>
            </a:r>
            <a:r>
              <a:rPr lang="en-US" sz="2500" dirty="0" smtClean="0">
                <a:effectLst>
                  <a:outerShdw blurRad="38100" dist="38100" dir="2700000" algn="tl">
                    <a:srgbClr val="DDDDDD"/>
                  </a:outerShdw>
                </a:effectLst>
                <a:latin typeface="Times New Roman" charset="0"/>
              </a:rPr>
              <a:t>Interpretation (Flanagan, Ortiz &amp; Alfonso, 2013)</a:t>
            </a:r>
            <a:endParaRPr lang="en-US" sz="2500" dirty="0">
              <a:effectLst>
                <a:outerShdw blurRad="38100" dist="38100" dir="2700000" algn="tl">
                  <a:srgbClr val="DDDDDD"/>
                </a:outerShdw>
              </a:effectLst>
              <a:latin typeface="Times New Roman" charset="0"/>
            </a:endParaRPr>
          </a:p>
        </p:txBody>
      </p:sp>
      <p:graphicFrame>
        <p:nvGraphicFramePr>
          <p:cNvPr id="2050" name="Object 3"/>
          <p:cNvGraphicFramePr>
            <a:graphicFrameLocks noChangeAspect="1"/>
          </p:cNvGraphicFramePr>
          <p:nvPr/>
        </p:nvGraphicFramePr>
        <p:xfrm>
          <a:off x="1027546" y="1979240"/>
          <a:ext cx="7277966" cy="4573400"/>
        </p:xfrm>
        <a:graphic>
          <a:graphicData uri="http://schemas.openxmlformats.org/presentationml/2006/ole">
            <mc:AlternateContent xmlns:mc="http://schemas.openxmlformats.org/markup-compatibility/2006">
              <mc:Choice xmlns:v="urn:schemas-microsoft-com:vml" Requires="v">
                <p:oleObj spid="_x0000_s92216" name="Document" r:id="rId4" imgW="7674120" imgH="4673160" progId="Word.Document.8">
                  <p:embed/>
                </p:oleObj>
              </mc:Choice>
              <mc:Fallback>
                <p:oleObj name="Document" r:id="rId4" imgW="7674120" imgH="46731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546" y="1979240"/>
                        <a:ext cx="7277966" cy="45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4308" name="AutoShape 4"/>
          <p:cNvSpPr>
            <a:spLocks noChangeArrowheads="1"/>
          </p:cNvSpPr>
          <p:nvPr/>
        </p:nvSpPr>
        <p:spPr bwMode="auto">
          <a:xfrm>
            <a:off x="2851727" y="2640387"/>
            <a:ext cx="3967307" cy="3426199"/>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chemeClr val="accent1"/>
              </a:gs>
              <a:gs pos="5000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lIns="82058" tIns="41029" rIns="82058" bIns="41029" anchor="ctr"/>
          <a:lstStyle/>
          <a:p>
            <a:pPr>
              <a:defRPr/>
            </a:pPr>
            <a:endParaRPr lang="en-US">
              <a:latin typeface="Times New Roman" pitchFamily="18" charset="0"/>
              <a:ea typeface="+mn-ea"/>
            </a:endParaRPr>
          </a:p>
        </p:txBody>
      </p:sp>
      <p:sp>
        <p:nvSpPr>
          <p:cNvPr id="354309" name="AutoShape 5"/>
          <p:cNvSpPr>
            <a:spLocks noChangeArrowheads="1"/>
          </p:cNvSpPr>
          <p:nvPr/>
        </p:nvSpPr>
        <p:spPr bwMode="auto">
          <a:xfrm>
            <a:off x="1834284" y="1143000"/>
            <a:ext cx="5911273" cy="836239"/>
          </a:xfrm>
          <a:prstGeom prst="leftRightArrow">
            <a:avLst>
              <a:gd name="adj1" fmla="val 50000"/>
              <a:gd name="adj2" fmla="val 137219"/>
            </a:avLst>
          </a:prstGeom>
          <a:gradFill rotWithShape="0">
            <a:gsLst>
              <a:gs pos="0">
                <a:schemeClr val="accent1"/>
              </a:gs>
              <a:gs pos="50000">
                <a:schemeClr val="accent1">
                  <a:gamma/>
                  <a:shade val="40000"/>
                  <a:invGamma/>
                </a:schemeClr>
              </a:gs>
              <a:gs pos="100000">
                <a:schemeClr val="accent1"/>
              </a:gs>
            </a:gsLst>
            <a:lin ang="2700000" scaled="1"/>
          </a:gradFill>
          <a:ln w="9525">
            <a:solidFill>
              <a:schemeClr val="tx1"/>
            </a:solidFill>
            <a:miter lim="800000"/>
            <a:headEnd/>
            <a:tailEnd/>
          </a:ln>
          <a:effectLst/>
        </p:spPr>
        <p:txBody>
          <a:bodyPr wrap="none" lIns="82058" tIns="41029" rIns="82058" bIns="41029" anchor="ctr"/>
          <a:lstStyle/>
          <a:p>
            <a:pPr>
              <a:defRPr/>
            </a:pPr>
            <a:endParaRPr lang="en-US">
              <a:latin typeface="Times New Roman" pitchFamily="18" charset="0"/>
              <a:ea typeface="+mn-ea"/>
            </a:endParaRPr>
          </a:p>
        </p:txBody>
      </p:sp>
      <p:sp>
        <p:nvSpPr>
          <p:cNvPr id="354310" name="Text Box 6"/>
          <p:cNvSpPr txBox="1">
            <a:spLocks noChangeArrowheads="1"/>
          </p:cNvSpPr>
          <p:nvPr/>
        </p:nvSpPr>
        <p:spPr bwMode="auto">
          <a:xfrm>
            <a:off x="2967182" y="1393732"/>
            <a:ext cx="3724853" cy="29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a:defRPr kumimoji="1" sz="2800">
                <a:solidFill>
                  <a:schemeClr val="tx1"/>
                </a:solidFill>
                <a:latin typeface="Times New Roman" charset="0"/>
                <a:ea typeface="ＭＳ Ｐゴシック" charset="0"/>
              </a:defRPr>
            </a:lvl1pPr>
            <a:lvl2pPr marL="742950" indent="-285750" defTabSz="1019175">
              <a:defRPr kumimoji="1" sz="2800">
                <a:solidFill>
                  <a:schemeClr val="tx1"/>
                </a:solidFill>
                <a:latin typeface="Times New Roman" charset="0"/>
                <a:ea typeface="ＭＳ Ｐゴシック" charset="0"/>
              </a:defRPr>
            </a:lvl2pPr>
            <a:lvl3pPr marL="1143000" indent="-228600" defTabSz="1019175">
              <a:defRPr kumimoji="1" sz="2800">
                <a:solidFill>
                  <a:schemeClr val="tx1"/>
                </a:solidFill>
                <a:latin typeface="Times New Roman" charset="0"/>
                <a:ea typeface="ＭＳ Ｐゴシック" charset="0"/>
              </a:defRPr>
            </a:lvl3pPr>
            <a:lvl4pPr marL="1600200" indent="-228600" defTabSz="1019175">
              <a:defRPr kumimoji="1" sz="2800">
                <a:solidFill>
                  <a:schemeClr val="tx1"/>
                </a:solidFill>
                <a:latin typeface="Times New Roman" charset="0"/>
                <a:ea typeface="ＭＳ Ｐゴシック" charset="0"/>
              </a:defRPr>
            </a:lvl4pPr>
            <a:lvl5pPr marL="2057400" indent="-228600" defTabSz="1019175">
              <a:defRPr kumimoji="1" sz="2800">
                <a:solidFill>
                  <a:schemeClr val="tx1"/>
                </a:solidFill>
                <a:latin typeface="Times New Roman" charset="0"/>
                <a:ea typeface="ＭＳ Ｐゴシック" charset="0"/>
              </a:defRPr>
            </a:lvl5pPr>
            <a:lvl6pPr marL="25146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6pPr>
            <a:lvl7pPr marL="29718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7pPr>
            <a:lvl8pPr marL="34290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8pPr>
            <a:lvl9pPr marL="38862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9pPr>
          </a:lstStyle>
          <a:p>
            <a:pPr>
              <a:lnSpc>
                <a:spcPct val="100000"/>
              </a:lnSpc>
              <a:spcBef>
                <a:spcPct val="50000"/>
              </a:spcBef>
            </a:pPr>
            <a:r>
              <a:rPr kumimoji="0" lang="en-US" sz="1300" b="1">
                <a:solidFill>
                  <a:schemeClr val="bg1"/>
                </a:solidFill>
                <a:latin typeface="Arial" charset="0"/>
              </a:rPr>
              <a:t>DEGREE OF LINGUISTIC DEMAND</a:t>
            </a:r>
            <a:endParaRPr kumimoji="0" lang="en-US" sz="1300" b="1">
              <a:solidFill>
                <a:schemeClr val="bg1"/>
              </a:solidFill>
            </a:endParaRPr>
          </a:p>
        </p:txBody>
      </p:sp>
      <p:sp>
        <p:nvSpPr>
          <p:cNvPr id="354311" name="AutoShape 7"/>
          <p:cNvSpPr>
            <a:spLocks noChangeArrowheads="1"/>
          </p:cNvSpPr>
          <p:nvPr/>
        </p:nvSpPr>
        <p:spPr bwMode="auto">
          <a:xfrm rot="-5400000">
            <a:off x="-1143551" y="3913655"/>
            <a:ext cx="4011706" cy="809625"/>
          </a:xfrm>
          <a:prstGeom prst="leftRightArrow">
            <a:avLst>
              <a:gd name="adj1" fmla="val 50000"/>
              <a:gd name="adj2" fmla="val 102103"/>
            </a:avLst>
          </a:prstGeom>
          <a:gradFill rotWithShape="0">
            <a:gsLst>
              <a:gs pos="0">
                <a:schemeClr val="accent1"/>
              </a:gs>
              <a:gs pos="50000">
                <a:schemeClr val="accent1">
                  <a:gamma/>
                  <a:shade val="40000"/>
                  <a:invGamma/>
                </a:schemeClr>
              </a:gs>
              <a:gs pos="100000">
                <a:schemeClr val="accent1"/>
              </a:gs>
            </a:gsLst>
            <a:lin ang="2700000" scaled="1"/>
          </a:gradFill>
          <a:ln w="9525">
            <a:solidFill>
              <a:schemeClr val="tx1"/>
            </a:solidFill>
            <a:miter lim="800000"/>
            <a:headEnd/>
            <a:tailEnd/>
          </a:ln>
          <a:effectLst/>
        </p:spPr>
        <p:txBody>
          <a:bodyPr wrap="none" lIns="82058" tIns="41029" rIns="82058" bIns="41029" anchor="ctr"/>
          <a:lstStyle/>
          <a:p>
            <a:pPr>
              <a:defRPr/>
            </a:pPr>
            <a:endParaRPr lang="en-US">
              <a:latin typeface="Times New Roman" pitchFamily="18" charset="0"/>
              <a:ea typeface="+mn-ea"/>
            </a:endParaRPr>
          </a:p>
        </p:txBody>
      </p:sp>
      <p:sp>
        <p:nvSpPr>
          <p:cNvPr id="354312" name="Text Box 8"/>
          <p:cNvSpPr txBox="1">
            <a:spLocks noChangeArrowheads="1"/>
          </p:cNvSpPr>
          <p:nvPr/>
        </p:nvSpPr>
        <p:spPr bwMode="auto">
          <a:xfrm rot="-5400000">
            <a:off x="-1079648" y="4170178"/>
            <a:ext cx="3847820" cy="29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a:defRPr kumimoji="1" sz="2800">
                <a:solidFill>
                  <a:schemeClr val="tx1"/>
                </a:solidFill>
                <a:latin typeface="Times New Roman" charset="0"/>
                <a:ea typeface="ＭＳ Ｐゴシック" charset="0"/>
              </a:defRPr>
            </a:lvl1pPr>
            <a:lvl2pPr marL="742950" indent="-285750" defTabSz="1019175">
              <a:defRPr kumimoji="1" sz="2800">
                <a:solidFill>
                  <a:schemeClr val="tx1"/>
                </a:solidFill>
                <a:latin typeface="Times New Roman" charset="0"/>
                <a:ea typeface="ＭＳ Ｐゴシック" charset="0"/>
              </a:defRPr>
            </a:lvl2pPr>
            <a:lvl3pPr marL="1143000" indent="-228600" defTabSz="1019175">
              <a:defRPr kumimoji="1" sz="2800">
                <a:solidFill>
                  <a:schemeClr val="tx1"/>
                </a:solidFill>
                <a:latin typeface="Times New Roman" charset="0"/>
                <a:ea typeface="ＭＳ Ｐゴシック" charset="0"/>
              </a:defRPr>
            </a:lvl3pPr>
            <a:lvl4pPr marL="1600200" indent="-228600" defTabSz="1019175">
              <a:defRPr kumimoji="1" sz="2800">
                <a:solidFill>
                  <a:schemeClr val="tx1"/>
                </a:solidFill>
                <a:latin typeface="Times New Roman" charset="0"/>
                <a:ea typeface="ＭＳ Ｐゴシック" charset="0"/>
              </a:defRPr>
            </a:lvl4pPr>
            <a:lvl5pPr marL="2057400" indent="-228600" defTabSz="1019175">
              <a:defRPr kumimoji="1" sz="2800">
                <a:solidFill>
                  <a:schemeClr val="tx1"/>
                </a:solidFill>
                <a:latin typeface="Times New Roman" charset="0"/>
                <a:ea typeface="ＭＳ Ｐゴシック" charset="0"/>
              </a:defRPr>
            </a:lvl5pPr>
            <a:lvl6pPr marL="25146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6pPr>
            <a:lvl7pPr marL="29718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7pPr>
            <a:lvl8pPr marL="34290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8pPr>
            <a:lvl9pPr marL="38862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9pPr>
          </a:lstStyle>
          <a:p>
            <a:pPr>
              <a:lnSpc>
                <a:spcPct val="100000"/>
              </a:lnSpc>
              <a:spcBef>
                <a:spcPct val="50000"/>
              </a:spcBef>
            </a:pPr>
            <a:r>
              <a:rPr kumimoji="0" lang="en-US" sz="1300" b="1">
                <a:solidFill>
                  <a:schemeClr val="bg1"/>
                </a:solidFill>
                <a:latin typeface="Arial" charset="0"/>
              </a:rPr>
              <a:t>DEGREE OF CULTURAL LOADING</a:t>
            </a:r>
            <a:endParaRPr kumimoji="0" lang="en-US" sz="1300" b="1">
              <a:solidFill>
                <a:schemeClr val="bg1"/>
              </a:solidFill>
            </a:endParaRPr>
          </a:p>
        </p:txBody>
      </p:sp>
      <p:sp>
        <p:nvSpPr>
          <p:cNvPr id="354313" name="Text Box 9"/>
          <p:cNvSpPr txBox="1">
            <a:spLocks noChangeArrowheads="1"/>
          </p:cNvSpPr>
          <p:nvPr/>
        </p:nvSpPr>
        <p:spPr bwMode="auto">
          <a:xfrm>
            <a:off x="3711864" y="3951475"/>
            <a:ext cx="2267239" cy="69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a:defRPr kumimoji="1" sz="2800">
                <a:solidFill>
                  <a:schemeClr val="tx1"/>
                </a:solidFill>
                <a:latin typeface="Times New Roman" charset="0"/>
                <a:ea typeface="ＭＳ Ｐゴシック" charset="0"/>
              </a:defRPr>
            </a:lvl1pPr>
            <a:lvl2pPr marL="742950" indent="-285750" defTabSz="1019175">
              <a:defRPr kumimoji="1" sz="2800">
                <a:solidFill>
                  <a:schemeClr val="tx1"/>
                </a:solidFill>
                <a:latin typeface="Times New Roman" charset="0"/>
                <a:ea typeface="ＭＳ Ｐゴシック" charset="0"/>
              </a:defRPr>
            </a:lvl2pPr>
            <a:lvl3pPr marL="1143000" indent="-228600" defTabSz="1019175">
              <a:defRPr kumimoji="1" sz="2800">
                <a:solidFill>
                  <a:schemeClr val="tx1"/>
                </a:solidFill>
                <a:latin typeface="Times New Roman" charset="0"/>
                <a:ea typeface="ＭＳ Ｐゴシック" charset="0"/>
              </a:defRPr>
            </a:lvl3pPr>
            <a:lvl4pPr marL="1600200" indent="-228600" defTabSz="1019175">
              <a:defRPr kumimoji="1" sz="2800">
                <a:solidFill>
                  <a:schemeClr val="tx1"/>
                </a:solidFill>
                <a:latin typeface="Times New Roman" charset="0"/>
                <a:ea typeface="ＭＳ Ｐゴシック" charset="0"/>
              </a:defRPr>
            </a:lvl4pPr>
            <a:lvl5pPr marL="2057400" indent="-228600" defTabSz="1019175">
              <a:defRPr kumimoji="1" sz="2800">
                <a:solidFill>
                  <a:schemeClr val="tx1"/>
                </a:solidFill>
                <a:latin typeface="Times New Roman" charset="0"/>
                <a:ea typeface="ＭＳ Ｐゴシック" charset="0"/>
              </a:defRPr>
            </a:lvl5pPr>
            <a:lvl6pPr marL="25146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6pPr>
            <a:lvl7pPr marL="29718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7pPr>
            <a:lvl8pPr marL="34290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8pPr>
            <a:lvl9pPr marL="3886200" indent="-228600" algn="ctr" defTabSz="1019175" eaLnBrk="0" fontAlgn="base" hangingPunct="0">
              <a:lnSpc>
                <a:spcPct val="85000"/>
              </a:lnSpc>
              <a:spcBef>
                <a:spcPct val="0"/>
              </a:spcBef>
              <a:spcAft>
                <a:spcPct val="0"/>
              </a:spcAft>
              <a:defRPr kumimoji="1" sz="2800">
                <a:solidFill>
                  <a:schemeClr val="tx1"/>
                </a:solidFill>
                <a:latin typeface="Times New Roman" charset="0"/>
                <a:ea typeface="ＭＳ Ｐゴシック" charset="0"/>
              </a:defRPr>
            </a:lvl9pPr>
          </a:lstStyle>
          <a:p>
            <a:pPr>
              <a:lnSpc>
                <a:spcPct val="100000"/>
              </a:lnSpc>
              <a:spcBef>
                <a:spcPct val="50000"/>
              </a:spcBef>
            </a:pPr>
            <a:r>
              <a:rPr kumimoji="0" lang="en-US" sz="1300" b="1">
                <a:solidFill>
                  <a:schemeClr val="bg1"/>
                </a:solidFill>
                <a:latin typeface="Arial" charset="0"/>
              </a:rPr>
              <a:t>CHC</a:t>
            </a:r>
            <a:r>
              <a:rPr kumimoji="0" lang="en-US" sz="1300" b="1" i="1">
                <a:solidFill>
                  <a:schemeClr val="bg1"/>
                </a:solidFill>
                <a:latin typeface="Arial" charset="0"/>
              </a:rPr>
              <a:t> </a:t>
            </a:r>
            <a:r>
              <a:rPr kumimoji="0" lang="en-US" sz="1300" b="1">
                <a:solidFill>
                  <a:schemeClr val="bg1"/>
                </a:solidFill>
                <a:latin typeface="Arial" charset="0"/>
              </a:rPr>
              <a:t>BROAD/NARROW ABILITY CLASSIFICATIONS</a:t>
            </a:r>
            <a:endParaRPr kumimoji="0" lang="en-US" sz="1300">
              <a:solidFill>
                <a:schemeClr val="bg1"/>
              </a:solidFill>
            </a:endParaRPr>
          </a:p>
        </p:txBody>
      </p:sp>
    </p:spTree>
    <p:extLst>
      <p:ext uri="{BB962C8B-B14F-4D97-AF65-F5344CB8AC3E}">
        <p14:creationId xmlns:p14="http://schemas.microsoft.com/office/powerpoint/2010/main" val="1775732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54313"/>
                                        </p:tgtEl>
                                        <p:attrNameLst>
                                          <p:attrName>style.visibility</p:attrName>
                                        </p:attrNameLst>
                                      </p:cBhvr>
                                      <p:to>
                                        <p:strVal val="visible"/>
                                      </p:to>
                                    </p:set>
                                    <p:anim calcmode="lin" valueType="num">
                                      <p:cBhvr>
                                        <p:cTn id="7" dur="1000" fill="hold"/>
                                        <p:tgtEl>
                                          <p:spTgt spid="354313"/>
                                        </p:tgtEl>
                                        <p:attrNameLst>
                                          <p:attrName>ppt_w</p:attrName>
                                        </p:attrNameLst>
                                      </p:cBhvr>
                                      <p:tavLst>
                                        <p:tav tm="0">
                                          <p:val>
                                            <p:strVal val="#ppt_w*0.70"/>
                                          </p:val>
                                        </p:tav>
                                        <p:tav tm="100000">
                                          <p:val>
                                            <p:strVal val="#ppt_w"/>
                                          </p:val>
                                        </p:tav>
                                      </p:tavLst>
                                    </p:anim>
                                    <p:anim calcmode="lin" valueType="num">
                                      <p:cBhvr>
                                        <p:cTn id="8" dur="1000" fill="hold"/>
                                        <p:tgtEl>
                                          <p:spTgt spid="354313"/>
                                        </p:tgtEl>
                                        <p:attrNameLst>
                                          <p:attrName>ppt_h</p:attrName>
                                        </p:attrNameLst>
                                      </p:cBhvr>
                                      <p:tavLst>
                                        <p:tav tm="0">
                                          <p:val>
                                            <p:strVal val="#ppt_h"/>
                                          </p:val>
                                        </p:tav>
                                        <p:tav tm="100000">
                                          <p:val>
                                            <p:strVal val="#ppt_h"/>
                                          </p:val>
                                        </p:tav>
                                      </p:tavLst>
                                    </p:anim>
                                    <p:animEffect transition="in" filter="fade">
                                      <p:cBhvr>
                                        <p:cTn id="9" dur="1000"/>
                                        <p:tgtEl>
                                          <p:spTgt spid="3543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54308"/>
                                        </p:tgtEl>
                                        <p:attrNameLst>
                                          <p:attrName>style.visibility</p:attrName>
                                        </p:attrNameLst>
                                      </p:cBhvr>
                                      <p:to>
                                        <p:strVal val="visible"/>
                                      </p:to>
                                    </p:set>
                                    <p:anim calcmode="lin" valueType="num">
                                      <p:cBhvr>
                                        <p:cTn id="12" dur="1000" fill="hold"/>
                                        <p:tgtEl>
                                          <p:spTgt spid="354308"/>
                                        </p:tgtEl>
                                        <p:attrNameLst>
                                          <p:attrName>ppt_w</p:attrName>
                                        </p:attrNameLst>
                                      </p:cBhvr>
                                      <p:tavLst>
                                        <p:tav tm="0">
                                          <p:val>
                                            <p:strVal val="#ppt_w*0.70"/>
                                          </p:val>
                                        </p:tav>
                                        <p:tav tm="100000">
                                          <p:val>
                                            <p:strVal val="#ppt_w"/>
                                          </p:val>
                                        </p:tav>
                                      </p:tavLst>
                                    </p:anim>
                                    <p:anim calcmode="lin" valueType="num">
                                      <p:cBhvr>
                                        <p:cTn id="13" dur="1000" fill="hold"/>
                                        <p:tgtEl>
                                          <p:spTgt spid="354308"/>
                                        </p:tgtEl>
                                        <p:attrNameLst>
                                          <p:attrName>ppt_h</p:attrName>
                                        </p:attrNameLst>
                                      </p:cBhvr>
                                      <p:tavLst>
                                        <p:tav tm="0">
                                          <p:val>
                                            <p:strVal val="#ppt_h"/>
                                          </p:val>
                                        </p:tav>
                                        <p:tav tm="100000">
                                          <p:val>
                                            <p:strVal val="#ppt_h"/>
                                          </p:val>
                                        </p:tav>
                                      </p:tavLst>
                                    </p:anim>
                                    <p:animEffect transition="in" filter="fade">
                                      <p:cBhvr>
                                        <p:cTn id="14" dur="1000"/>
                                        <p:tgtEl>
                                          <p:spTgt spid="3543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54310"/>
                                        </p:tgtEl>
                                        <p:attrNameLst>
                                          <p:attrName>style.visibility</p:attrName>
                                        </p:attrNameLst>
                                      </p:cBhvr>
                                      <p:to>
                                        <p:strVal val="visible"/>
                                      </p:to>
                                    </p:set>
                                    <p:anim calcmode="lin" valueType="num">
                                      <p:cBhvr>
                                        <p:cTn id="19" dur="1000" fill="hold"/>
                                        <p:tgtEl>
                                          <p:spTgt spid="354310"/>
                                        </p:tgtEl>
                                        <p:attrNameLst>
                                          <p:attrName>ppt_w</p:attrName>
                                        </p:attrNameLst>
                                      </p:cBhvr>
                                      <p:tavLst>
                                        <p:tav tm="0">
                                          <p:val>
                                            <p:strVal val="#ppt_w*0.70"/>
                                          </p:val>
                                        </p:tav>
                                        <p:tav tm="100000">
                                          <p:val>
                                            <p:strVal val="#ppt_w"/>
                                          </p:val>
                                        </p:tav>
                                      </p:tavLst>
                                    </p:anim>
                                    <p:anim calcmode="lin" valueType="num">
                                      <p:cBhvr>
                                        <p:cTn id="20" dur="1000" fill="hold"/>
                                        <p:tgtEl>
                                          <p:spTgt spid="354310"/>
                                        </p:tgtEl>
                                        <p:attrNameLst>
                                          <p:attrName>ppt_h</p:attrName>
                                        </p:attrNameLst>
                                      </p:cBhvr>
                                      <p:tavLst>
                                        <p:tav tm="0">
                                          <p:val>
                                            <p:strVal val="#ppt_h"/>
                                          </p:val>
                                        </p:tav>
                                        <p:tav tm="100000">
                                          <p:val>
                                            <p:strVal val="#ppt_h"/>
                                          </p:val>
                                        </p:tav>
                                      </p:tavLst>
                                    </p:anim>
                                    <p:animEffect transition="in" filter="fade">
                                      <p:cBhvr>
                                        <p:cTn id="21" dur="1000"/>
                                        <p:tgtEl>
                                          <p:spTgt spid="3543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54309"/>
                                        </p:tgtEl>
                                        <p:attrNameLst>
                                          <p:attrName>style.visibility</p:attrName>
                                        </p:attrNameLst>
                                      </p:cBhvr>
                                      <p:to>
                                        <p:strVal val="visible"/>
                                      </p:to>
                                    </p:set>
                                    <p:anim calcmode="lin" valueType="num">
                                      <p:cBhvr>
                                        <p:cTn id="24" dur="1000" fill="hold"/>
                                        <p:tgtEl>
                                          <p:spTgt spid="354309"/>
                                        </p:tgtEl>
                                        <p:attrNameLst>
                                          <p:attrName>ppt_w</p:attrName>
                                        </p:attrNameLst>
                                      </p:cBhvr>
                                      <p:tavLst>
                                        <p:tav tm="0">
                                          <p:val>
                                            <p:strVal val="#ppt_w*0.70"/>
                                          </p:val>
                                        </p:tav>
                                        <p:tav tm="100000">
                                          <p:val>
                                            <p:strVal val="#ppt_w"/>
                                          </p:val>
                                        </p:tav>
                                      </p:tavLst>
                                    </p:anim>
                                    <p:anim calcmode="lin" valueType="num">
                                      <p:cBhvr>
                                        <p:cTn id="25" dur="1000" fill="hold"/>
                                        <p:tgtEl>
                                          <p:spTgt spid="354309"/>
                                        </p:tgtEl>
                                        <p:attrNameLst>
                                          <p:attrName>ppt_h</p:attrName>
                                        </p:attrNameLst>
                                      </p:cBhvr>
                                      <p:tavLst>
                                        <p:tav tm="0">
                                          <p:val>
                                            <p:strVal val="#ppt_h"/>
                                          </p:val>
                                        </p:tav>
                                        <p:tav tm="100000">
                                          <p:val>
                                            <p:strVal val="#ppt_h"/>
                                          </p:val>
                                        </p:tav>
                                      </p:tavLst>
                                    </p:anim>
                                    <p:animEffect transition="in" filter="fade">
                                      <p:cBhvr>
                                        <p:cTn id="26" dur="1000"/>
                                        <p:tgtEl>
                                          <p:spTgt spid="3543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54312"/>
                                        </p:tgtEl>
                                        <p:attrNameLst>
                                          <p:attrName>style.visibility</p:attrName>
                                        </p:attrNameLst>
                                      </p:cBhvr>
                                      <p:to>
                                        <p:strVal val="visible"/>
                                      </p:to>
                                    </p:set>
                                    <p:anim calcmode="lin" valueType="num">
                                      <p:cBhvr>
                                        <p:cTn id="31" dur="1000" fill="hold"/>
                                        <p:tgtEl>
                                          <p:spTgt spid="354312"/>
                                        </p:tgtEl>
                                        <p:attrNameLst>
                                          <p:attrName>ppt_w</p:attrName>
                                        </p:attrNameLst>
                                      </p:cBhvr>
                                      <p:tavLst>
                                        <p:tav tm="0">
                                          <p:val>
                                            <p:strVal val="#ppt_w*0.70"/>
                                          </p:val>
                                        </p:tav>
                                        <p:tav tm="100000">
                                          <p:val>
                                            <p:strVal val="#ppt_w"/>
                                          </p:val>
                                        </p:tav>
                                      </p:tavLst>
                                    </p:anim>
                                    <p:anim calcmode="lin" valueType="num">
                                      <p:cBhvr>
                                        <p:cTn id="32" dur="1000" fill="hold"/>
                                        <p:tgtEl>
                                          <p:spTgt spid="354312"/>
                                        </p:tgtEl>
                                        <p:attrNameLst>
                                          <p:attrName>ppt_h</p:attrName>
                                        </p:attrNameLst>
                                      </p:cBhvr>
                                      <p:tavLst>
                                        <p:tav tm="0">
                                          <p:val>
                                            <p:strVal val="#ppt_h"/>
                                          </p:val>
                                        </p:tav>
                                        <p:tav tm="100000">
                                          <p:val>
                                            <p:strVal val="#ppt_h"/>
                                          </p:val>
                                        </p:tav>
                                      </p:tavLst>
                                    </p:anim>
                                    <p:animEffect transition="in" filter="fade">
                                      <p:cBhvr>
                                        <p:cTn id="33" dur="1000"/>
                                        <p:tgtEl>
                                          <p:spTgt spid="354312"/>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54311"/>
                                        </p:tgtEl>
                                        <p:attrNameLst>
                                          <p:attrName>style.visibility</p:attrName>
                                        </p:attrNameLst>
                                      </p:cBhvr>
                                      <p:to>
                                        <p:strVal val="visible"/>
                                      </p:to>
                                    </p:set>
                                    <p:anim calcmode="lin" valueType="num">
                                      <p:cBhvr>
                                        <p:cTn id="36" dur="1000" fill="hold"/>
                                        <p:tgtEl>
                                          <p:spTgt spid="354311"/>
                                        </p:tgtEl>
                                        <p:attrNameLst>
                                          <p:attrName>ppt_w</p:attrName>
                                        </p:attrNameLst>
                                      </p:cBhvr>
                                      <p:tavLst>
                                        <p:tav tm="0">
                                          <p:val>
                                            <p:strVal val="#ppt_w*0.70"/>
                                          </p:val>
                                        </p:tav>
                                        <p:tav tm="100000">
                                          <p:val>
                                            <p:strVal val="#ppt_w"/>
                                          </p:val>
                                        </p:tav>
                                      </p:tavLst>
                                    </p:anim>
                                    <p:anim calcmode="lin" valueType="num">
                                      <p:cBhvr>
                                        <p:cTn id="37" dur="1000" fill="hold"/>
                                        <p:tgtEl>
                                          <p:spTgt spid="354311"/>
                                        </p:tgtEl>
                                        <p:attrNameLst>
                                          <p:attrName>ppt_h</p:attrName>
                                        </p:attrNameLst>
                                      </p:cBhvr>
                                      <p:tavLst>
                                        <p:tav tm="0">
                                          <p:val>
                                            <p:strVal val="#ppt_h"/>
                                          </p:val>
                                        </p:tav>
                                        <p:tav tm="100000">
                                          <p:val>
                                            <p:strVal val="#ppt_h"/>
                                          </p:val>
                                        </p:tav>
                                      </p:tavLst>
                                    </p:anim>
                                    <p:animEffect transition="in" filter="fade">
                                      <p:cBhvr>
                                        <p:cTn id="38" dur="10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P spid="354309" grpId="0" animBg="1"/>
      <p:bldP spid="354310" grpId="0"/>
      <p:bldP spid="354311" grpId="0" animBg="1"/>
      <p:bldP spid="354312" grpId="0"/>
      <p:bldP spid="3543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295400" y="838200"/>
            <a:ext cx="6324600" cy="914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Autofit/>
          </a:bodyPr>
          <a:lstStyle/>
          <a:p>
            <a:r>
              <a:rPr lang="en-US" sz="1600" b="1" dirty="0">
                <a:solidFill>
                  <a:srgbClr val="000000"/>
                </a:solidFill>
                <a:latin typeface="Arial" charset="0"/>
              </a:rPr>
              <a:t>PATTERN OF EXPECTED PERFORMANCE OF </a:t>
            </a:r>
            <a:br>
              <a:rPr lang="en-US" sz="1600" b="1" dirty="0">
                <a:solidFill>
                  <a:srgbClr val="000000"/>
                </a:solidFill>
                <a:latin typeface="Arial" charset="0"/>
              </a:rPr>
            </a:br>
            <a:r>
              <a:rPr lang="en-US" sz="1600" b="1" dirty="0">
                <a:solidFill>
                  <a:srgbClr val="000000"/>
                </a:solidFill>
                <a:latin typeface="Arial" charset="0"/>
              </a:rPr>
              <a:t>CULTURALLY AND LINGUISTICALLY DIVERSE </a:t>
            </a:r>
            <a:r>
              <a:rPr lang="en-US" sz="1600" b="1" dirty="0" smtClean="0">
                <a:solidFill>
                  <a:srgbClr val="000000"/>
                </a:solidFill>
                <a:latin typeface="Arial" charset="0"/>
              </a:rPr>
              <a:t>CHILDREN</a:t>
            </a:r>
            <a:br>
              <a:rPr lang="en-US" sz="1600" b="1" dirty="0" smtClean="0">
                <a:solidFill>
                  <a:srgbClr val="000000"/>
                </a:solidFill>
                <a:latin typeface="Arial" charset="0"/>
              </a:rPr>
            </a:br>
            <a:r>
              <a:rPr lang="en-US" sz="1600" dirty="0" smtClean="0">
                <a:effectLst>
                  <a:outerShdw blurRad="38100" dist="38100" dir="2700000" algn="tl">
                    <a:srgbClr val="DDDDDD"/>
                  </a:outerShdw>
                </a:effectLst>
                <a:latin typeface="Times New Roman" charset="0"/>
              </a:rPr>
              <a:t>(</a:t>
            </a:r>
            <a:r>
              <a:rPr lang="en-US" sz="1600" dirty="0">
                <a:effectLst>
                  <a:outerShdw blurRad="38100" dist="38100" dir="2700000" algn="tl">
                    <a:srgbClr val="DDDDDD"/>
                  </a:outerShdw>
                </a:effectLst>
                <a:latin typeface="Times New Roman" charset="0"/>
              </a:rPr>
              <a:t>Flanagan, Ortiz &amp; Alfonso, 2013)</a:t>
            </a:r>
            <a:endParaRPr lang="en-US" sz="1600" b="1" dirty="0">
              <a:solidFill>
                <a:srgbClr val="000000"/>
              </a:solidFill>
              <a:latin typeface="Times New Roman" charset="0"/>
            </a:endParaRPr>
          </a:p>
        </p:txBody>
      </p:sp>
      <p:sp>
        <p:nvSpPr>
          <p:cNvPr id="359428" name="Rectangle 4"/>
          <p:cNvSpPr>
            <a:spLocks noChangeArrowheads="1"/>
          </p:cNvSpPr>
          <p:nvPr/>
        </p:nvSpPr>
        <p:spPr bwMode="auto">
          <a:xfrm>
            <a:off x="2186422" y="2060482"/>
            <a:ext cx="356237" cy="169277"/>
          </a:xfrm>
          <a:prstGeom prst="rect">
            <a:avLst/>
          </a:prstGeom>
          <a:noFill/>
          <a:ln w="9525">
            <a:noFill/>
            <a:miter lim="800000"/>
            <a:headEnd/>
            <a:tailEnd/>
          </a:ln>
        </p:spPr>
        <p:txBody>
          <a:bodyPr wrap="none" lIns="0" tIns="0" rIns="0" bIns="0">
            <a:spAutoFit/>
          </a:bodyPr>
          <a:lstStyle/>
          <a:p>
            <a:pPr defTabSz="914608">
              <a:defRPr/>
            </a:pPr>
            <a:r>
              <a:rPr lang="en-US" sz="1100" b="1">
                <a:solidFill>
                  <a:srgbClr val="000000"/>
                </a:solidFill>
                <a:ea typeface="+mn-ea"/>
              </a:rPr>
              <a:t>LOW</a:t>
            </a:r>
            <a:endParaRPr lang="en-US" sz="2400" i="1">
              <a:effectLst>
                <a:outerShdw blurRad="38100" dist="38100" dir="2700000" algn="tl">
                  <a:srgbClr val="C0C0C0"/>
                </a:outerShdw>
              </a:effectLst>
              <a:ea typeface="+mn-ea"/>
            </a:endParaRPr>
          </a:p>
        </p:txBody>
      </p:sp>
      <p:sp>
        <p:nvSpPr>
          <p:cNvPr id="359429" name="Rectangle 5"/>
          <p:cNvSpPr>
            <a:spLocks noChangeArrowheads="1"/>
          </p:cNvSpPr>
          <p:nvPr/>
        </p:nvSpPr>
        <p:spPr bwMode="auto">
          <a:xfrm>
            <a:off x="4277591" y="2060482"/>
            <a:ext cx="823926" cy="169277"/>
          </a:xfrm>
          <a:prstGeom prst="rect">
            <a:avLst/>
          </a:prstGeom>
          <a:noFill/>
          <a:ln w="9525">
            <a:noFill/>
            <a:miter lim="800000"/>
            <a:headEnd/>
            <a:tailEnd/>
          </a:ln>
        </p:spPr>
        <p:txBody>
          <a:bodyPr wrap="none" lIns="0" tIns="0" rIns="0" bIns="0">
            <a:spAutoFit/>
          </a:bodyPr>
          <a:lstStyle/>
          <a:p>
            <a:pPr defTabSz="914608">
              <a:defRPr/>
            </a:pPr>
            <a:r>
              <a:rPr lang="en-US" sz="1100" b="1">
                <a:solidFill>
                  <a:srgbClr val="000000"/>
                </a:solidFill>
                <a:ea typeface="+mn-ea"/>
              </a:rPr>
              <a:t>MODERATE</a:t>
            </a:r>
            <a:endParaRPr lang="en-US" sz="2400" i="1">
              <a:effectLst>
                <a:outerShdw blurRad="38100" dist="38100" dir="2700000" algn="tl">
                  <a:srgbClr val="C0C0C0"/>
                </a:outerShdw>
              </a:effectLst>
              <a:ea typeface="+mn-ea"/>
            </a:endParaRPr>
          </a:p>
        </p:txBody>
      </p:sp>
      <p:sp>
        <p:nvSpPr>
          <p:cNvPr id="359430" name="Rectangle 6"/>
          <p:cNvSpPr>
            <a:spLocks noChangeArrowheads="1"/>
          </p:cNvSpPr>
          <p:nvPr/>
        </p:nvSpPr>
        <p:spPr bwMode="auto">
          <a:xfrm>
            <a:off x="6777182" y="2060482"/>
            <a:ext cx="379863" cy="169277"/>
          </a:xfrm>
          <a:prstGeom prst="rect">
            <a:avLst/>
          </a:prstGeom>
          <a:noFill/>
          <a:ln w="9525">
            <a:noFill/>
            <a:miter lim="800000"/>
            <a:headEnd/>
            <a:tailEnd/>
          </a:ln>
        </p:spPr>
        <p:txBody>
          <a:bodyPr wrap="none" lIns="0" tIns="0" rIns="0" bIns="0">
            <a:spAutoFit/>
          </a:bodyPr>
          <a:lstStyle/>
          <a:p>
            <a:pPr defTabSz="914608">
              <a:defRPr/>
            </a:pPr>
            <a:r>
              <a:rPr lang="en-US" sz="1100" b="1">
                <a:solidFill>
                  <a:srgbClr val="000000"/>
                </a:solidFill>
                <a:ea typeface="+mn-ea"/>
              </a:rPr>
              <a:t>HIGH</a:t>
            </a:r>
            <a:endParaRPr lang="en-US" sz="2400" i="1">
              <a:effectLst>
                <a:outerShdw blurRad="38100" dist="38100" dir="2700000" algn="tl">
                  <a:srgbClr val="C0C0C0"/>
                </a:outerShdw>
              </a:effectLst>
              <a:ea typeface="+mn-ea"/>
            </a:endParaRPr>
          </a:p>
        </p:txBody>
      </p:sp>
      <p:sp>
        <p:nvSpPr>
          <p:cNvPr id="359431" name="Rectangle 7"/>
          <p:cNvSpPr>
            <a:spLocks noChangeArrowheads="1"/>
          </p:cNvSpPr>
          <p:nvPr/>
        </p:nvSpPr>
        <p:spPr bwMode="auto">
          <a:xfrm rot="16200000">
            <a:off x="832831" y="2793172"/>
            <a:ext cx="356237" cy="169277"/>
          </a:xfrm>
          <a:prstGeom prst="rect">
            <a:avLst/>
          </a:prstGeom>
          <a:noFill/>
          <a:ln w="9525">
            <a:noFill/>
            <a:miter lim="800000"/>
            <a:headEnd/>
            <a:tailEnd/>
          </a:ln>
        </p:spPr>
        <p:txBody>
          <a:bodyPr wrap="none" lIns="0" tIns="0" rIns="0" bIns="0">
            <a:spAutoFit/>
          </a:bodyPr>
          <a:lstStyle/>
          <a:p>
            <a:pPr defTabSz="914608">
              <a:defRPr/>
            </a:pPr>
            <a:r>
              <a:rPr lang="en-US" sz="1100" b="1">
                <a:solidFill>
                  <a:srgbClr val="000000"/>
                </a:solidFill>
                <a:ea typeface="+mn-ea"/>
              </a:rPr>
              <a:t>LOW</a:t>
            </a:r>
            <a:endParaRPr lang="en-US" sz="2400" i="1">
              <a:effectLst>
                <a:outerShdw blurRad="38100" dist="38100" dir="2700000" algn="tl">
                  <a:srgbClr val="C0C0C0"/>
                </a:outerShdw>
              </a:effectLst>
              <a:ea typeface="+mn-ea"/>
            </a:endParaRPr>
          </a:p>
        </p:txBody>
      </p:sp>
      <p:sp>
        <p:nvSpPr>
          <p:cNvPr id="359432" name="Rectangle 8"/>
          <p:cNvSpPr>
            <a:spLocks noChangeArrowheads="1"/>
          </p:cNvSpPr>
          <p:nvPr/>
        </p:nvSpPr>
        <p:spPr bwMode="auto">
          <a:xfrm>
            <a:off x="1705841" y="2723030"/>
            <a:ext cx="1443182" cy="215713"/>
          </a:xfrm>
          <a:prstGeom prst="rect">
            <a:avLst/>
          </a:prstGeom>
          <a:noFill/>
          <a:ln w="9525">
            <a:noFill/>
            <a:miter lim="800000"/>
            <a:headEnd/>
            <a:tailEnd/>
          </a:ln>
        </p:spPr>
        <p:txBody>
          <a:bodyPr wrap="none" lIns="0" tIns="0" rIns="0" bIns="0">
            <a:spAutoFit/>
          </a:bodyPr>
          <a:lstStyle/>
          <a:p>
            <a:pPr defTabSz="914608">
              <a:defRPr/>
            </a:pPr>
            <a:r>
              <a:rPr lang="en-US" sz="1400" b="1">
                <a:solidFill>
                  <a:srgbClr val="000000"/>
                </a:solidFill>
                <a:ea typeface="+mn-ea"/>
              </a:rPr>
              <a:t>PERFORMANCE</a:t>
            </a:r>
            <a:endParaRPr lang="en-US" sz="2400" i="1">
              <a:effectLst>
                <a:outerShdw blurRad="38100" dist="38100" dir="2700000" algn="tl">
                  <a:srgbClr val="C0C0C0"/>
                </a:outerShdw>
              </a:effectLst>
              <a:ea typeface="+mn-ea"/>
            </a:endParaRPr>
          </a:p>
        </p:txBody>
      </p:sp>
      <p:sp>
        <p:nvSpPr>
          <p:cNvPr id="359433" name="Rectangle 9"/>
          <p:cNvSpPr>
            <a:spLocks noChangeArrowheads="1"/>
          </p:cNvSpPr>
          <p:nvPr/>
        </p:nvSpPr>
        <p:spPr bwMode="auto">
          <a:xfrm>
            <a:off x="1625023" y="2892519"/>
            <a:ext cx="1636568" cy="215713"/>
          </a:xfrm>
          <a:prstGeom prst="rect">
            <a:avLst/>
          </a:prstGeom>
          <a:noFill/>
          <a:ln w="9525">
            <a:noFill/>
            <a:miter lim="800000"/>
            <a:headEnd/>
            <a:tailEnd/>
          </a:ln>
        </p:spPr>
        <p:txBody>
          <a:bodyPr wrap="none" lIns="0" tIns="0" rIns="0" bIns="0">
            <a:spAutoFit/>
          </a:bodyPr>
          <a:lstStyle/>
          <a:p>
            <a:pPr defTabSz="914608">
              <a:defRPr/>
            </a:pPr>
            <a:r>
              <a:rPr lang="en-US" sz="1400" b="1">
                <a:solidFill>
                  <a:srgbClr val="000000"/>
                </a:solidFill>
                <a:ea typeface="+mn-ea"/>
              </a:rPr>
              <a:t>LEAST AFFECTED</a:t>
            </a:r>
            <a:endParaRPr lang="en-US" sz="2400" i="1">
              <a:effectLst>
                <a:outerShdw blurRad="38100" dist="38100" dir="2700000" algn="tl">
                  <a:srgbClr val="C0C0C0"/>
                </a:outerShdw>
              </a:effectLst>
              <a:ea typeface="+mn-ea"/>
            </a:endParaRPr>
          </a:p>
        </p:txBody>
      </p:sp>
      <p:sp>
        <p:nvSpPr>
          <p:cNvPr id="359434" name="Rectangle 10"/>
          <p:cNvSpPr>
            <a:spLocks noChangeArrowheads="1"/>
          </p:cNvSpPr>
          <p:nvPr/>
        </p:nvSpPr>
        <p:spPr bwMode="auto">
          <a:xfrm>
            <a:off x="6108989" y="2770655"/>
            <a:ext cx="1882443" cy="184666"/>
          </a:xfrm>
          <a:prstGeom prst="rect">
            <a:avLst/>
          </a:prstGeom>
          <a:noFill/>
          <a:ln w="9525">
            <a:noFill/>
            <a:miter lim="800000"/>
            <a:headEnd/>
            <a:tailEnd/>
          </a:ln>
        </p:spPr>
        <p:txBody>
          <a:bodyPr wrap="none" lIns="0" tIns="0" rIns="0" bIns="0">
            <a:spAutoFit/>
          </a:bodyPr>
          <a:lstStyle/>
          <a:p>
            <a:pPr defTabSz="914608">
              <a:defRPr/>
            </a:pPr>
            <a:r>
              <a:rPr lang="en-US" sz="1200">
                <a:solidFill>
                  <a:srgbClr val="000000"/>
                </a:solidFill>
                <a:ea typeface="+mn-ea"/>
              </a:rPr>
              <a:t>INCREASING EFFECT OF</a:t>
            </a:r>
            <a:endParaRPr lang="en-US" sz="2400" i="1">
              <a:effectLst>
                <a:outerShdw blurRad="38100" dist="38100" dir="2700000" algn="tl">
                  <a:srgbClr val="C0C0C0"/>
                </a:outerShdw>
              </a:effectLst>
              <a:ea typeface="+mn-ea"/>
            </a:endParaRPr>
          </a:p>
        </p:txBody>
      </p:sp>
      <p:sp>
        <p:nvSpPr>
          <p:cNvPr id="359435" name="Rectangle 11"/>
          <p:cNvSpPr>
            <a:spLocks noChangeArrowheads="1"/>
          </p:cNvSpPr>
          <p:nvPr/>
        </p:nvSpPr>
        <p:spPr bwMode="auto">
          <a:xfrm>
            <a:off x="6100330" y="2916331"/>
            <a:ext cx="1911072" cy="184666"/>
          </a:xfrm>
          <a:prstGeom prst="rect">
            <a:avLst/>
          </a:prstGeom>
          <a:noFill/>
          <a:ln w="9525">
            <a:noFill/>
            <a:miter lim="800000"/>
            <a:headEnd/>
            <a:tailEnd/>
          </a:ln>
        </p:spPr>
        <p:txBody>
          <a:bodyPr wrap="none" lIns="0" tIns="0" rIns="0" bIns="0">
            <a:spAutoFit/>
          </a:bodyPr>
          <a:lstStyle/>
          <a:p>
            <a:pPr defTabSz="914608">
              <a:defRPr/>
            </a:pPr>
            <a:r>
              <a:rPr lang="en-US" sz="1200">
                <a:solidFill>
                  <a:srgbClr val="000000"/>
                </a:solidFill>
                <a:ea typeface="+mn-ea"/>
              </a:rPr>
              <a:t>LANGUAGE DIFFERENCE</a:t>
            </a:r>
            <a:endParaRPr lang="en-US" sz="2400" i="1">
              <a:effectLst>
                <a:outerShdw blurRad="38100" dist="38100" dir="2700000" algn="tl">
                  <a:srgbClr val="C0C0C0"/>
                </a:outerShdw>
              </a:effectLst>
              <a:ea typeface="+mn-ea"/>
            </a:endParaRPr>
          </a:p>
        </p:txBody>
      </p:sp>
      <p:sp>
        <p:nvSpPr>
          <p:cNvPr id="20492" name="Line 12"/>
          <p:cNvSpPr>
            <a:spLocks noChangeShapeType="1"/>
          </p:cNvSpPr>
          <p:nvPr/>
        </p:nvSpPr>
        <p:spPr bwMode="auto">
          <a:xfrm>
            <a:off x="1168977" y="2259386"/>
            <a:ext cx="1444"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493" name="Rectangle 13"/>
          <p:cNvSpPr>
            <a:spLocks noChangeArrowheads="1"/>
          </p:cNvSpPr>
          <p:nvPr/>
        </p:nvSpPr>
        <p:spPr bwMode="auto">
          <a:xfrm>
            <a:off x="1321954" y="2335026"/>
            <a:ext cx="5773" cy="4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494" name="Line 14"/>
          <p:cNvSpPr>
            <a:spLocks noChangeShapeType="1"/>
          </p:cNvSpPr>
          <p:nvPr/>
        </p:nvSpPr>
        <p:spPr bwMode="auto">
          <a:xfrm>
            <a:off x="1170421" y="2259387"/>
            <a:ext cx="4329"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495" name="Line 15"/>
          <p:cNvSpPr>
            <a:spLocks noChangeShapeType="1"/>
          </p:cNvSpPr>
          <p:nvPr/>
        </p:nvSpPr>
        <p:spPr bwMode="auto">
          <a:xfrm>
            <a:off x="1170422" y="2259386"/>
            <a:ext cx="2886"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496" name="Line 16"/>
          <p:cNvSpPr>
            <a:spLocks noChangeShapeType="1"/>
          </p:cNvSpPr>
          <p:nvPr/>
        </p:nvSpPr>
        <p:spPr bwMode="auto">
          <a:xfrm>
            <a:off x="1174750" y="2259387"/>
            <a:ext cx="2291773"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497" name="Line 17"/>
          <p:cNvSpPr>
            <a:spLocks noChangeShapeType="1"/>
          </p:cNvSpPr>
          <p:nvPr/>
        </p:nvSpPr>
        <p:spPr bwMode="auto">
          <a:xfrm>
            <a:off x="3466523" y="2259387"/>
            <a:ext cx="5773"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498" name="Line 18"/>
          <p:cNvSpPr>
            <a:spLocks noChangeShapeType="1"/>
          </p:cNvSpPr>
          <p:nvPr/>
        </p:nvSpPr>
        <p:spPr bwMode="auto">
          <a:xfrm>
            <a:off x="3466523" y="2259386"/>
            <a:ext cx="1444"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499" name="Line 19"/>
          <p:cNvSpPr>
            <a:spLocks noChangeShapeType="1"/>
          </p:cNvSpPr>
          <p:nvPr/>
        </p:nvSpPr>
        <p:spPr bwMode="auto">
          <a:xfrm>
            <a:off x="3472295" y="2259387"/>
            <a:ext cx="1444"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0" name="Line 20"/>
          <p:cNvSpPr>
            <a:spLocks noChangeShapeType="1"/>
          </p:cNvSpPr>
          <p:nvPr/>
        </p:nvSpPr>
        <p:spPr bwMode="auto">
          <a:xfrm>
            <a:off x="3472295" y="2259386"/>
            <a:ext cx="0"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1" name="Line 21"/>
          <p:cNvSpPr>
            <a:spLocks noChangeShapeType="1"/>
          </p:cNvSpPr>
          <p:nvPr/>
        </p:nvSpPr>
        <p:spPr bwMode="auto">
          <a:xfrm>
            <a:off x="3473739" y="2259387"/>
            <a:ext cx="2296102"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2" name="Line 22"/>
          <p:cNvSpPr>
            <a:spLocks noChangeShapeType="1"/>
          </p:cNvSpPr>
          <p:nvPr/>
        </p:nvSpPr>
        <p:spPr bwMode="auto">
          <a:xfrm>
            <a:off x="5769841" y="2259387"/>
            <a:ext cx="7216"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3" name="Line 23"/>
          <p:cNvSpPr>
            <a:spLocks noChangeShapeType="1"/>
          </p:cNvSpPr>
          <p:nvPr/>
        </p:nvSpPr>
        <p:spPr bwMode="auto">
          <a:xfrm>
            <a:off x="5769841" y="2259386"/>
            <a:ext cx="0"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4" name="Line 24"/>
          <p:cNvSpPr>
            <a:spLocks noChangeShapeType="1"/>
          </p:cNvSpPr>
          <p:nvPr/>
        </p:nvSpPr>
        <p:spPr bwMode="auto">
          <a:xfrm>
            <a:off x="5771284" y="2259387"/>
            <a:ext cx="5773"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5" name="Line 25"/>
          <p:cNvSpPr>
            <a:spLocks noChangeShapeType="1"/>
          </p:cNvSpPr>
          <p:nvPr/>
        </p:nvSpPr>
        <p:spPr bwMode="auto">
          <a:xfrm>
            <a:off x="5771285" y="2259386"/>
            <a:ext cx="1443"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6" name="Line 26"/>
          <p:cNvSpPr>
            <a:spLocks noChangeShapeType="1"/>
          </p:cNvSpPr>
          <p:nvPr/>
        </p:nvSpPr>
        <p:spPr bwMode="auto">
          <a:xfrm>
            <a:off x="5777057" y="2259387"/>
            <a:ext cx="2291773"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7" name="Rectangle 27"/>
          <p:cNvSpPr>
            <a:spLocks noChangeArrowheads="1"/>
          </p:cNvSpPr>
          <p:nvPr/>
        </p:nvSpPr>
        <p:spPr bwMode="auto">
          <a:xfrm>
            <a:off x="8224694" y="2335026"/>
            <a:ext cx="4329" cy="4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08" name="Line 28"/>
          <p:cNvSpPr>
            <a:spLocks noChangeShapeType="1"/>
          </p:cNvSpPr>
          <p:nvPr/>
        </p:nvSpPr>
        <p:spPr bwMode="auto">
          <a:xfrm>
            <a:off x="8071716" y="2259387"/>
            <a:ext cx="4329"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09" name="Line 29"/>
          <p:cNvSpPr>
            <a:spLocks noChangeShapeType="1"/>
          </p:cNvSpPr>
          <p:nvPr/>
        </p:nvSpPr>
        <p:spPr bwMode="auto">
          <a:xfrm>
            <a:off x="8071717" y="2259386"/>
            <a:ext cx="2886"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10" name="Rectangle 30"/>
          <p:cNvSpPr>
            <a:spLocks noChangeArrowheads="1"/>
          </p:cNvSpPr>
          <p:nvPr/>
        </p:nvSpPr>
        <p:spPr bwMode="auto">
          <a:xfrm>
            <a:off x="1170421" y="2263588"/>
            <a:ext cx="4329" cy="13180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11" name="Line 31"/>
          <p:cNvSpPr>
            <a:spLocks noChangeShapeType="1"/>
          </p:cNvSpPr>
          <p:nvPr/>
        </p:nvSpPr>
        <p:spPr bwMode="auto">
          <a:xfrm>
            <a:off x="1170422" y="2263588"/>
            <a:ext cx="2886" cy="13180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12" name="Line 32"/>
          <p:cNvSpPr>
            <a:spLocks noChangeShapeType="1"/>
          </p:cNvSpPr>
          <p:nvPr/>
        </p:nvSpPr>
        <p:spPr bwMode="auto">
          <a:xfrm>
            <a:off x="3472295" y="2263588"/>
            <a:ext cx="0" cy="13180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13" name="Line 33"/>
          <p:cNvSpPr>
            <a:spLocks noChangeShapeType="1"/>
          </p:cNvSpPr>
          <p:nvPr/>
        </p:nvSpPr>
        <p:spPr bwMode="auto">
          <a:xfrm>
            <a:off x="5771285" y="2263588"/>
            <a:ext cx="1443" cy="13180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14" name="Rectangle 34"/>
          <p:cNvSpPr>
            <a:spLocks noChangeArrowheads="1"/>
          </p:cNvSpPr>
          <p:nvPr/>
        </p:nvSpPr>
        <p:spPr bwMode="auto">
          <a:xfrm>
            <a:off x="8071716" y="2263588"/>
            <a:ext cx="4329" cy="13180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15" name="Line 35"/>
          <p:cNvSpPr>
            <a:spLocks noChangeShapeType="1"/>
          </p:cNvSpPr>
          <p:nvPr/>
        </p:nvSpPr>
        <p:spPr bwMode="auto">
          <a:xfrm>
            <a:off x="8071717" y="2263588"/>
            <a:ext cx="2886" cy="13180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359460" name="Rectangle 36"/>
          <p:cNvSpPr>
            <a:spLocks noChangeArrowheads="1"/>
          </p:cNvSpPr>
          <p:nvPr/>
        </p:nvSpPr>
        <p:spPr bwMode="auto">
          <a:xfrm rot="16200000">
            <a:off x="598987" y="4088853"/>
            <a:ext cx="823926" cy="169277"/>
          </a:xfrm>
          <a:prstGeom prst="rect">
            <a:avLst/>
          </a:prstGeom>
          <a:noFill/>
          <a:ln w="9525">
            <a:noFill/>
            <a:miter lim="800000"/>
            <a:headEnd/>
            <a:tailEnd/>
          </a:ln>
        </p:spPr>
        <p:txBody>
          <a:bodyPr wrap="none" lIns="0" tIns="0" rIns="0" bIns="0">
            <a:spAutoFit/>
          </a:bodyPr>
          <a:lstStyle/>
          <a:p>
            <a:pPr defTabSz="914608">
              <a:defRPr/>
            </a:pPr>
            <a:r>
              <a:rPr lang="en-US" sz="1100" b="1">
                <a:solidFill>
                  <a:srgbClr val="000000"/>
                </a:solidFill>
                <a:ea typeface="+mn-ea"/>
              </a:rPr>
              <a:t>MODERATE</a:t>
            </a:r>
            <a:endParaRPr lang="en-US" sz="2400" i="1">
              <a:effectLst>
                <a:outerShdw blurRad="38100" dist="38100" dir="2700000" algn="tl">
                  <a:srgbClr val="C0C0C0"/>
                </a:outerShdw>
              </a:effectLst>
              <a:ea typeface="+mn-ea"/>
            </a:endParaRPr>
          </a:p>
        </p:txBody>
      </p:sp>
      <p:sp>
        <p:nvSpPr>
          <p:cNvPr id="20517" name="Rectangle 37"/>
          <p:cNvSpPr>
            <a:spLocks noChangeArrowheads="1"/>
          </p:cNvSpPr>
          <p:nvPr/>
        </p:nvSpPr>
        <p:spPr bwMode="auto">
          <a:xfrm>
            <a:off x="1321954" y="3657320"/>
            <a:ext cx="5773" cy="56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18" name="Line 38"/>
          <p:cNvSpPr>
            <a:spLocks noChangeShapeType="1"/>
          </p:cNvSpPr>
          <p:nvPr/>
        </p:nvSpPr>
        <p:spPr bwMode="auto">
          <a:xfrm>
            <a:off x="1170421" y="3581681"/>
            <a:ext cx="4329"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19" name="Line 39"/>
          <p:cNvSpPr>
            <a:spLocks noChangeShapeType="1"/>
          </p:cNvSpPr>
          <p:nvPr/>
        </p:nvSpPr>
        <p:spPr bwMode="auto">
          <a:xfrm>
            <a:off x="1170422" y="3581680"/>
            <a:ext cx="2886"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0" name="Line 40"/>
          <p:cNvSpPr>
            <a:spLocks noChangeShapeType="1"/>
          </p:cNvSpPr>
          <p:nvPr/>
        </p:nvSpPr>
        <p:spPr bwMode="auto">
          <a:xfrm>
            <a:off x="1174750" y="3581681"/>
            <a:ext cx="2297545"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1" name="Line 41"/>
          <p:cNvSpPr>
            <a:spLocks noChangeShapeType="1"/>
          </p:cNvSpPr>
          <p:nvPr/>
        </p:nvSpPr>
        <p:spPr bwMode="auto">
          <a:xfrm>
            <a:off x="3472295" y="3581681"/>
            <a:ext cx="1444"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2" name="Line 42"/>
          <p:cNvSpPr>
            <a:spLocks noChangeShapeType="1"/>
          </p:cNvSpPr>
          <p:nvPr/>
        </p:nvSpPr>
        <p:spPr bwMode="auto">
          <a:xfrm>
            <a:off x="3472295" y="3581680"/>
            <a:ext cx="0"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3" name="Line 43"/>
          <p:cNvSpPr>
            <a:spLocks noChangeShapeType="1"/>
          </p:cNvSpPr>
          <p:nvPr/>
        </p:nvSpPr>
        <p:spPr bwMode="auto">
          <a:xfrm>
            <a:off x="3473739" y="3581681"/>
            <a:ext cx="2297545"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4" name="Line 44"/>
          <p:cNvSpPr>
            <a:spLocks noChangeShapeType="1"/>
          </p:cNvSpPr>
          <p:nvPr/>
        </p:nvSpPr>
        <p:spPr bwMode="auto">
          <a:xfrm>
            <a:off x="5771284" y="3581681"/>
            <a:ext cx="5773"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5" name="Line 45"/>
          <p:cNvSpPr>
            <a:spLocks noChangeShapeType="1"/>
          </p:cNvSpPr>
          <p:nvPr/>
        </p:nvSpPr>
        <p:spPr bwMode="auto">
          <a:xfrm>
            <a:off x="5771285" y="3581680"/>
            <a:ext cx="1443"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6" name="Line 46"/>
          <p:cNvSpPr>
            <a:spLocks noChangeShapeType="1"/>
          </p:cNvSpPr>
          <p:nvPr/>
        </p:nvSpPr>
        <p:spPr bwMode="auto">
          <a:xfrm>
            <a:off x="5777058" y="3581681"/>
            <a:ext cx="2294659"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7" name="Rectangle 47"/>
          <p:cNvSpPr>
            <a:spLocks noChangeArrowheads="1"/>
          </p:cNvSpPr>
          <p:nvPr/>
        </p:nvSpPr>
        <p:spPr bwMode="auto">
          <a:xfrm>
            <a:off x="8224694" y="3657320"/>
            <a:ext cx="4329" cy="56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28" name="Line 48"/>
          <p:cNvSpPr>
            <a:spLocks noChangeShapeType="1"/>
          </p:cNvSpPr>
          <p:nvPr/>
        </p:nvSpPr>
        <p:spPr bwMode="auto">
          <a:xfrm>
            <a:off x="8071716" y="3581681"/>
            <a:ext cx="4329" cy="1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29" name="Line 49"/>
          <p:cNvSpPr>
            <a:spLocks noChangeShapeType="1"/>
          </p:cNvSpPr>
          <p:nvPr/>
        </p:nvSpPr>
        <p:spPr bwMode="auto">
          <a:xfrm>
            <a:off x="8071717" y="3581680"/>
            <a:ext cx="2886" cy="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30" name="Rectangle 50"/>
          <p:cNvSpPr>
            <a:spLocks noChangeArrowheads="1"/>
          </p:cNvSpPr>
          <p:nvPr/>
        </p:nvSpPr>
        <p:spPr bwMode="auto">
          <a:xfrm>
            <a:off x="1170421" y="3585883"/>
            <a:ext cx="4329" cy="13194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31" name="Line 51"/>
          <p:cNvSpPr>
            <a:spLocks noChangeShapeType="1"/>
          </p:cNvSpPr>
          <p:nvPr/>
        </p:nvSpPr>
        <p:spPr bwMode="auto">
          <a:xfrm>
            <a:off x="1170422" y="3585883"/>
            <a:ext cx="2886"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32" name="Line 52"/>
          <p:cNvSpPr>
            <a:spLocks noChangeShapeType="1"/>
          </p:cNvSpPr>
          <p:nvPr/>
        </p:nvSpPr>
        <p:spPr bwMode="auto">
          <a:xfrm>
            <a:off x="3472295" y="3585883"/>
            <a:ext cx="0"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33" name="Line 53"/>
          <p:cNvSpPr>
            <a:spLocks noChangeShapeType="1"/>
          </p:cNvSpPr>
          <p:nvPr/>
        </p:nvSpPr>
        <p:spPr bwMode="auto">
          <a:xfrm>
            <a:off x="5771285" y="3585883"/>
            <a:ext cx="1443"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34" name="Rectangle 54"/>
          <p:cNvSpPr>
            <a:spLocks noChangeArrowheads="1"/>
          </p:cNvSpPr>
          <p:nvPr/>
        </p:nvSpPr>
        <p:spPr bwMode="auto">
          <a:xfrm>
            <a:off x="8071716" y="3585883"/>
            <a:ext cx="4329" cy="13194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35" name="Line 55"/>
          <p:cNvSpPr>
            <a:spLocks noChangeShapeType="1"/>
          </p:cNvSpPr>
          <p:nvPr/>
        </p:nvSpPr>
        <p:spPr bwMode="auto">
          <a:xfrm>
            <a:off x="8071717" y="3585883"/>
            <a:ext cx="2886"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359480" name="Rectangle 56"/>
          <p:cNvSpPr>
            <a:spLocks noChangeArrowheads="1"/>
          </p:cNvSpPr>
          <p:nvPr/>
        </p:nvSpPr>
        <p:spPr bwMode="auto">
          <a:xfrm rot="16200000">
            <a:off x="821018" y="5441263"/>
            <a:ext cx="379863" cy="169277"/>
          </a:xfrm>
          <a:prstGeom prst="rect">
            <a:avLst/>
          </a:prstGeom>
          <a:noFill/>
          <a:ln w="9525">
            <a:noFill/>
            <a:miter lim="800000"/>
            <a:headEnd/>
            <a:tailEnd/>
          </a:ln>
        </p:spPr>
        <p:txBody>
          <a:bodyPr wrap="none" lIns="0" tIns="0" rIns="0" bIns="0">
            <a:spAutoFit/>
          </a:bodyPr>
          <a:lstStyle/>
          <a:p>
            <a:pPr defTabSz="914608">
              <a:defRPr/>
            </a:pPr>
            <a:r>
              <a:rPr lang="en-US" sz="1100" b="1">
                <a:solidFill>
                  <a:srgbClr val="000000"/>
                </a:solidFill>
                <a:ea typeface="+mn-ea"/>
              </a:rPr>
              <a:t>HIGH</a:t>
            </a:r>
            <a:endParaRPr lang="en-US" sz="2400" i="1">
              <a:effectLst>
                <a:outerShdw blurRad="38100" dist="38100" dir="2700000" algn="tl">
                  <a:srgbClr val="C0C0C0"/>
                </a:outerShdw>
              </a:effectLst>
              <a:ea typeface="+mn-ea"/>
            </a:endParaRPr>
          </a:p>
        </p:txBody>
      </p:sp>
      <p:sp>
        <p:nvSpPr>
          <p:cNvPr id="359481" name="Rectangle 57"/>
          <p:cNvSpPr>
            <a:spLocks noChangeArrowheads="1"/>
          </p:cNvSpPr>
          <p:nvPr/>
        </p:nvSpPr>
        <p:spPr bwMode="auto">
          <a:xfrm>
            <a:off x="1506682" y="5272368"/>
            <a:ext cx="1882443" cy="184666"/>
          </a:xfrm>
          <a:prstGeom prst="rect">
            <a:avLst/>
          </a:prstGeom>
          <a:noFill/>
          <a:ln w="9525">
            <a:noFill/>
            <a:miter lim="800000"/>
            <a:headEnd/>
            <a:tailEnd/>
          </a:ln>
        </p:spPr>
        <p:txBody>
          <a:bodyPr wrap="none" lIns="0" tIns="0" rIns="0" bIns="0">
            <a:spAutoFit/>
          </a:bodyPr>
          <a:lstStyle/>
          <a:p>
            <a:pPr defTabSz="914608">
              <a:defRPr/>
            </a:pPr>
            <a:r>
              <a:rPr lang="en-US" sz="1200">
                <a:solidFill>
                  <a:srgbClr val="000000"/>
                </a:solidFill>
                <a:ea typeface="+mn-ea"/>
              </a:rPr>
              <a:t>INCREASING EFFECT OF</a:t>
            </a:r>
            <a:endParaRPr lang="en-US" sz="2400" i="1">
              <a:effectLst>
                <a:outerShdw blurRad="38100" dist="38100" dir="2700000" algn="tl">
                  <a:srgbClr val="C0C0C0"/>
                </a:outerShdw>
              </a:effectLst>
              <a:ea typeface="+mn-ea"/>
            </a:endParaRPr>
          </a:p>
        </p:txBody>
      </p:sp>
      <p:sp>
        <p:nvSpPr>
          <p:cNvPr id="359482" name="Rectangle 58"/>
          <p:cNvSpPr>
            <a:spLocks noChangeArrowheads="1"/>
          </p:cNvSpPr>
          <p:nvPr/>
        </p:nvSpPr>
        <p:spPr bwMode="auto">
          <a:xfrm>
            <a:off x="1515341" y="5415243"/>
            <a:ext cx="1851109" cy="184666"/>
          </a:xfrm>
          <a:prstGeom prst="rect">
            <a:avLst/>
          </a:prstGeom>
          <a:noFill/>
          <a:ln w="9525">
            <a:noFill/>
            <a:miter lim="800000"/>
            <a:headEnd/>
            <a:tailEnd/>
          </a:ln>
        </p:spPr>
        <p:txBody>
          <a:bodyPr wrap="none" lIns="0" tIns="0" rIns="0" bIns="0">
            <a:spAutoFit/>
          </a:bodyPr>
          <a:lstStyle/>
          <a:p>
            <a:pPr defTabSz="914608">
              <a:defRPr/>
            </a:pPr>
            <a:r>
              <a:rPr lang="en-US" sz="1200">
                <a:solidFill>
                  <a:srgbClr val="000000"/>
                </a:solidFill>
                <a:ea typeface="+mn-ea"/>
              </a:rPr>
              <a:t>CULTURAL DIFFERENCE</a:t>
            </a:r>
            <a:endParaRPr lang="en-US" sz="2400" i="1">
              <a:effectLst>
                <a:outerShdw blurRad="38100" dist="38100" dir="2700000" algn="tl">
                  <a:srgbClr val="C0C0C0"/>
                </a:outerShdw>
              </a:effectLst>
              <a:ea typeface="+mn-ea"/>
            </a:endParaRPr>
          </a:p>
        </p:txBody>
      </p:sp>
      <p:sp>
        <p:nvSpPr>
          <p:cNvPr id="359483" name="Rectangle 59"/>
          <p:cNvSpPr>
            <a:spLocks noChangeArrowheads="1"/>
          </p:cNvSpPr>
          <p:nvPr/>
        </p:nvSpPr>
        <p:spPr bwMode="auto">
          <a:xfrm>
            <a:off x="6309591" y="5248556"/>
            <a:ext cx="1443182" cy="215713"/>
          </a:xfrm>
          <a:prstGeom prst="rect">
            <a:avLst/>
          </a:prstGeom>
          <a:noFill/>
          <a:ln w="9525">
            <a:noFill/>
            <a:miter lim="800000"/>
            <a:headEnd/>
            <a:tailEnd/>
          </a:ln>
        </p:spPr>
        <p:txBody>
          <a:bodyPr wrap="none" lIns="0" tIns="0" rIns="0" bIns="0">
            <a:spAutoFit/>
          </a:bodyPr>
          <a:lstStyle/>
          <a:p>
            <a:pPr defTabSz="914608">
              <a:defRPr/>
            </a:pPr>
            <a:r>
              <a:rPr lang="en-US" sz="1400" b="1">
                <a:solidFill>
                  <a:srgbClr val="000000"/>
                </a:solidFill>
                <a:ea typeface="+mn-ea"/>
              </a:rPr>
              <a:t>PERFORMANCE</a:t>
            </a:r>
            <a:endParaRPr lang="en-US" sz="2400" i="1">
              <a:effectLst>
                <a:outerShdw blurRad="38100" dist="38100" dir="2700000" algn="tl">
                  <a:srgbClr val="C0C0C0"/>
                </a:outerShdw>
              </a:effectLst>
              <a:ea typeface="+mn-ea"/>
            </a:endParaRPr>
          </a:p>
        </p:txBody>
      </p:sp>
      <p:sp>
        <p:nvSpPr>
          <p:cNvPr id="359484" name="Rectangle 60"/>
          <p:cNvSpPr>
            <a:spLocks noChangeArrowheads="1"/>
          </p:cNvSpPr>
          <p:nvPr/>
        </p:nvSpPr>
        <p:spPr bwMode="auto">
          <a:xfrm>
            <a:off x="6254751" y="5415243"/>
            <a:ext cx="1567295" cy="215713"/>
          </a:xfrm>
          <a:prstGeom prst="rect">
            <a:avLst/>
          </a:prstGeom>
          <a:noFill/>
          <a:ln w="9525">
            <a:noFill/>
            <a:miter lim="800000"/>
            <a:headEnd/>
            <a:tailEnd/>
          </a:ln>
        </p:spPr>
        <p:txBody>
          <a:bodyPr wrap="none" lIns="0" tIns="0" rIns="0" bIns="0">
            <a:spAutoFit/>
          </a:bodyPr>
          <a:lstStyle/>
          <a:p>
            <a:pPr defTabSz="914608">
              <a:defRPr/>
            </a:pPr>
            <a:r>
              <a:rPr lang="en-US" sz="1400" b="1">
                <a:solidFill>
                  <a:srgbClr val="000000"/>
                </a:solidFill>
                <a:ea typeface="+mn-ea"/>
              </a:rPr>
              <a:t>MOST AFFECTED</a:t>
            </a:r>
            <a:endParaRPr lang="en-US" sz="2400" i="1">
              <a:effectLst>
                <a:outerShdw blurRad="38100" dist="38100" dir="2700000" algn="tl">
                  <a:srgbClr val="C0C0C0"/>
                </a:outerShdw>
              </a:effectLst>
              <a:ea typeface="+mn-ea"/>
            </a:endParaRPr>
          </a:p>
        </p:txBody>
      </p:sp>
      <p:sp>
        <p:nvSpPr>
          <p:cNvPr id="359485" name="Rectangle 61"/>
          <p:cNvSpPr>
            <a:spLocks noChangeArrowheads="1"/>
          </p:cNvSpPr>
          <p:nvPr/>
        </p:nvSpPr>
        <p:spPr bwMode="auto">
          <a:xfrm>
            <a:off x="6145069" y="5730409"/>
            <a:ext cx="1805349" cy="184666"/>
          </a:xfrm>
          <a:prstGeom prst="rect">
            <a:avLst/>
          </a:prstGeom>
          <a:noFill/>
          <a:ln w="9525">
            <a:noFill/>
            <a:miter lim="800000"/>
            <a:headEnd/>
            <a:tailEnd/>
          </a:ln>
        </p:spPr>
        <p:txBody>
          <a:bodyPr wrap="none" lIns="0" tIns="0" rIns="0" bIns="0">
            <a:spAutoFit/>
          </a:bodyPr>
          <a:lstStyle/>
          <a:p>
            <a:pPr defTabSz="914608">
              <a:defRPr/>
            </a:pPr>
            <a:r>
              <a:rPr lang="en-US" sz="1200">
                <a:solidFill>
                  <a:srgbClr val="000000"/>
                </a:solidFill>
                <a:ea typeface="+mn-ea"/>
              </a:rPr>
              <a:t>(COMBINED EFFECT OF</a:t>
            </a:r>
            <a:endParaRPr lang="en-US" sz="2400" i="1">
              <a:effectLst>
                <a:outerShdw blurRad="38100" dist="38100" dir="2700000" algn="tl">
                  <a:srgbClr val="C0C0C0"/>
                </a:outerShdw>
              </a:effectLst>
              <a:ea typeface="+mn-ea"/>
            </a:endParaRPr>
          </a:p>
        </p:txBody>
      </p:sp>
      <p:sp>
        <p:nvSpPr>
          <p:cNvPr id="359486" name="Rectangle 62"/>
          <p:cNvSpPr>
            <a:spLocks noChangeArrowheads="1"/>
          </p:cNvSpPr>
          <p:nvPr/>
        </p:nvSpPr>
        <p:spPr bwMode="auto">
          <a:xfrm>
            <a:off x="6150841" y="5873284"/>
            <a:ext cx="1788592" cy="184666"/>
          </a:xfrm>
          <a:prstGeom prst="rect">
            <a:avLst/>
          </a:prstGeom>
          <a:noFill/>
          <a:ln w="9525">
            <a:noFill/>
            <a:miter lim="800000"/>
            <a:headEnd/>
            <a:tailEnd/>
          </a:ln>
        </p:spPr>
        <p:txBody>
          <a:bodyPr wrap="none" lIns="0" tIns="0" rIns="0" bIns="0">
            <a:spAutoFit/>
          </a:bodyPr>
          <a:lstStyle/>
          <a:p>
            <a:pPr defTabSz="914608">
              <a:defRPr/>
            </a:pPr>
            <a:r>
              <a:rPr lang="en-US" sz="1200">
                <a:solidFill>
                  <a:srgbClr val="000000"/>
                </a:solidFill>
                <a:ea typeface="+mn-ea"/>
              </a:rPr>
              <a:t>CULTURE &amp; LANGUAGE</a:t>
            </a:r>
            <a:endParaRPr lang="en-US" sz="2400" i="1">
              <a:effectLst>
                <a:outerShdw blurRad="38100" dist="38100" dir="2700000" algn="tl">
                  <a:srgbClr val="C0C0C0"/>
                </a:outerShdw>
              </a:effectLst>
              <a:ea typeface="+mn-ea"/>
            </a:endParaRPr>
          </a:p>
        </p:txBody>
      </p:sp>
      <p:sp>
        <p:nvSpPr>
          <p:cNvPr id="359487" name="Rectangle 63"/>
          <p:cNvSpPr>
            <a:spLocks noChangeArrowheads="1"/>
          </p:cNvSpPr>
          <p:nvPr/>
        </p:nvSpPr>
        <p:spPr bwMode="auto">
          <a:xfrm>
            <a:off x="6423603" y="6020361"/>
            <a:ext cx="1167028" cy="184666"/>
          </a:xfrm>
          <a:prstGeom prst="rect">
            <a:avLst/>
          </a:prstGeom>
          <a:noFill/>
          <a:ln w="9525">
            <a:noFill/>
            <a:miter lim="800000"/>
            <a:headEnd/>
            <a:tailEnd/>
          </a:ln>
        </p:spPr>
        <p:txBody>
          <a:bodyPr wrap="none" lIns="0" tIns="0" rIns="0" bIns="0">
            <a:spAutoFit/>
          </a:bodyPr>
          <a:lstStyle/>
          <a:p>
            <a:pPr defTabSz="914608">
              <a:defRPr/>
            </a:pPr>
            <a:r>
              <a:rPr lang="en-US" sz="1200">
                <a:solidFill>
                  <a:srgbClr val="000000"/>
                </a:solidFill>
                <a:ea typeface="+mn-ea"/>
              </a:rPr>
              <a:t>DIFFERENCES)</a:t>
            </a:r>
            <a:endParaRPr lang="en-US" sz="2400" i="1">
              <a:effectLst>
                <a:outerShdw blurRad="38100" dist="38100" dir="2700000" algn="tl">
                  <a:srgbClr val="C0C0C0"/>
                </a:outerShdw>
              </a:effectLst>
              <a:ea typeface="+mn-ea"/>
            </a:endParaRPr>
          </a:p>
        </p:txBody>
      </p:sp>
      <p:sp>
        <p:nvSpPr>
          <p:cNvPr id="20544" name="Rectangle 64"/>
          <p:cNvSpPr>
            <a:spLocks noChangeArrowheads="1"/>
          </p:cNvSpPr>
          <p:nvPr/>
        </p:nvSpPr>
        <p:spPr bwMode="auto">
          <a:xfrm>
            <a:off x="1170421" y="4905376"/>
            <a:ext cx="4329" cy="28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45" name="Line 65"/>
          <p:cNvSpPr>
            <a:spLocks noChangeShapeType="1"/>
          </p:cNvSpPr>
          <p:nvPr/>
        </p:nvSpPr>
        <p:spPr bwMode="auto">
          <a:xfrm>
            <a:off x="1170421" y="4905375"/>
            <a:ext cx="432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46" name="Line 66"/>
          <p:cNvSpPr>
            <a:spLocks noChangeShapeType="1"/>
          </p:cNvSpPr>
          <p:nvPr/>
        </p:nvSpPr>
        <p:spPr bwMode="auto">
          <a:xfrm>
            <a:off x="1170422" y="4905376"/>
            <a:ext cx="2886" cy="28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47" name="Rectangle 67"/>
          <p:cNvSpPr>
            <a:spLocks noChangeArrowheads="1"/>
          </p:cNvSpPr>
          <p:nvPr/>
        </p:nvSpPr>
        <p:spPr bwMode="auto">
          <a:xfrm>
            <a:off x="1174750" y="4905376"/>
            <a:ext cx="2297545" cy="28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48" name="Line 68"/>
          <p:cNvSpPr>
            <a:spLocks noChangeShapeType="1"/>
          </p:cNvSpPr>
          <p:nvPr/>
        </p:nvSpPr>
        <p:spPr bwMode="auto">
          <a:xfrm>
            <a:off x="1174750" y="4905375"/>
            <a:ext cx="2297545"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49" name="Line 69"/>
          <p:cNvSpPr>
            <a:spLocks noChangeShapeType="1"/>
          </p:cNvSpPr>
          <p:nvPr/>
        </p:nvSpPr>
        <p:spPr bwMode="auto">
          <a:xfrm>
            <a:off x="3472295" y="4905375"/>
            <a:ext cx="1444"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50" name="Line 70"/>
          <p:cNvSpPr>
            <a:spLocks noChangeShapeType="1"/>
          </p:cNvSpPr>
          <p:nvPr/>
        </p:nvSpPr>
        <p:spPr bwMode="auto">
          <a:xfrm>
            <a:off x="3472295" y="4905376"/>
            <a:ext cx="0" cy="28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51" name="Rectangle 71"/>
          <p:cNvSpPr>
            <a:spLocks noChangeArrowheads="1"/>
          </p:cNvSpPr>
          <p:nvPr/>
        </p:nvSpPr>
        <p:spPr bwMode="auto">
          <a:xfrm>
            <a:off x="3473739" y="4905376"/>
            <a:ext cx="2297545" cy="28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52" name="Line 72"/>
          <p:cNvSpPr>
            <a:spLocks noChangeShapeType="1"/>
          </p:cNvSpPr>
          <p:nvPr/>
        </p:nvSpPr>
        <p:spPr bwMode="auto">
          <a:xfrm>
            <a:off x="3473739" y="4905375"/>
            <a:ext cx="2297545"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53" name="Line 73"/>
          <p:cNvSpPr>
            <a:spLocks noChangeShapeType="1"/>
          </p:cNvSpPr>
          <p:nvPr/>
        </p:nvSpPr>
        <p:spPr bwMode="auto">
          <a:xfrm>
            <a:off x="5771284" y="4905375"/>
            <a:ext cx="5773"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54" name="Line 74"/>
          <p:cNvSpPr>
            <a:spLocks noChangeShapeType="1"/>
          </p:cNvSpPr>
          <p:nvPr/>
        </p:nvSpPr>
        <p:spPr bwMode="auto">
          <a:xfrm>
            <a:off x="5771285" y="4905376"/>
            <a:ext cx="1443" cy="28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55" name="Rectangle 75"/>
          <p:cNvSpPr>
            <a:spLocks noChangeArrowheads="1"/>
          </p:cNvSpPr>
          <p:nvPr/>
        </p:nvSpPr>
        <p:spPr bwMode="auto">
          <a:xfrm>
            <a:off x="5777058" y="4905376"/>
            <a:ext cx="2294659" cy="28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56" name="Line 76"/>
          <p:cNvSpPr>
            <a:spLocks noChangeShapeType="1"/>
          </p:cNvSpPr>
          <p:nvPr/>
        </p:nvSpPr>
        <p:spPr bwMode="auto">
          <a:xfrm>
            <a:off x="5777058" y="4905375"/>
            <a:ext cx="229465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57" name="Rectangle 77"/>
          <p:cNvSpPr>
            <a:spLocks noChangeArrowheads="1"/>
          </p:cNvSpPr>
          <p:nvPr/>
        </p:nvSpPr>
        <p:spPr bwMode="auto">
          <a:xfrm>
            <a:off x="8071716" y="4905376"/>
            <a:ext cx="4329" cy="28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58" name="Line 78"/>
          <p:cNvSpPr>
            <a:spLocks noChangeShapeType="1"/>
          </p:cNvSpPr>
          <p:nvPr/>
        </p:nvSpPr>
        <p:spPr bwMode="auto">
          <a:xfrm>
            <a:off x="8071716" y="4905375"/>
            <a:ext cx="432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59" name="Line 79"/>
          <p:cNvSpPr>
            <a:spLocks noChangeShapeType="1"/>
          </p:cNvSpPr>
          <p:nvPr/>
        </p:nvSpPr>
        <p:spPr bwMode="auto">
          <a:xfrm>
            <a:off x="8071717" y="4905376"/>
            <a:ext cx="2886" cy="28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60" name="Rectangle 80"/>
          <p:cNvSpPr>
            <a:spLocks noChangeArrowheads="1"/>
          </p:cNvSpPr>
          <p:nvPr/>
        </p:nvSpPr>
        <p:spPr bwMode="auto">
          <a:xfrm>
            <a:off x="1170421" y="4908177"/>
            <a:ext cx="4329" cy="13194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61" name="Line 81"/>
          <p:cNvSpPr>
            <a:spLocks noChangeShapeType="1"/>
          </p:cNvSpPr>
          <p:nvPr/>
        </p:nvSpPr>
        <p:spPr bwMode="auto">
          <a:xfrm>
            <a:off x="1170422" y="4908177"/>
            <a:ext cx="2886"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62" name="Rectangle 82"/>
          <p:cNvSpPr>
            <a:spLocks noChangeArrowheads="1"/>
          </p:cNvSpPr>
          <p:nvPr/>
        </p:nvSpPr>
        <p:spPr bwMode="auto">
          <a:xfrm>
            <a:off x="1321954" y="6304710"/>
            <a:ext cx="5773" cy="4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63" name="Line 83"/>
          <p:cNvSpPr>
            <a:spLocks noChangeShapeType="1"/>
          </p:cNvSpPr>
          <p:nvPr/>
        </p:nvSpPr>
        <p:spPr bwMode="auto">
          <a:xfrm>
            <a:off x="1170421" y="6227669"/>
            <a:ext cx="432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64" name="Line 84"/>
          <p:cNvSpPr>
            <a:spLocks noChangeShapeType="1"/>
          </p:cNvSpPr>
          <p:nvPr/>
        </p:nvSpPr>
        <p:spPr bwMode="auto">
          <a:xfrm>
            <a:off x="1170422" y="6227669"/>
            <a:ext cx="2886" cy="560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65" name="Rectangle 85"/>
          <p:cNvSpPr>
            <a:spLocks noChangeArrowheads="1"/>
          </p:cNvSpPr>
          <p:nvPr/>
        </p:nvSpPr>
        <p:spPr bwMode="auto">
          <a:xfrm>
            <a:off x="1321954" y="6304710"/>
            <a:ext cx="5773" cy="4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66" name="Line 86"/>
          <p:cNvSpPr>
            <a:spLocks noChangeShapeType="1"/>
          </p:cNvSpPr>
          <p:nvPr/>
        </p:nvSpPr>
        <p:spPr bwMode="auto">
          <a:xfrm>
            <a:off x="1170421" y="6227669"/>
            <a:ext cx="432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67" name="Line 87"/>
          <p:cNvSpPr>
            <a:spLocks noChangeShapeType="1"/>
          </p:cNvSpPr>
          <p:nvPr/>
        </p:nvSpPr>
        <p:spPr bwMode="auto">
          <a:xfrm>
            <a:off x="1170422" y="6227669"/>
            <a:ext cx="2886" cy="560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68" name="Line 88"/>
          <p:cNvSpPr>
            <a:spLocks noChangeShapeType="1"/>
          </p:cNvSpPr>
          <p:nvPr/>
        </p:nvSpPr>
        <p:spPr bwMode="auto">
          <a:xfrm>
            <a:off x="1174750" y="6227669"/>
            <a:ext cx="2297545"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69" name="Line 89"/>
          <p:cNvSpPr>
            <a:spLocks noChangeShapeType="1"/>
          </p:cNvSpPr>
          <p:nvPr/>
        </p:nvSpPr>
        <p:spPr bwMode="auto">
          <a:xfrm>
            <a:off x="3472295" y="4908177"/>
            <a:ext cx="0"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0" name="Line 90"/>
          <p:cNvSpPr>
            <a:spLocks noChangeShapeType="1"/>
          </p:cNvSpPr>
          <p:nvPr/>
        </p:nvSpPr>
        <p:spPr bwMode="auto">
          <a:xfrm>
            <a:off x="3472295" y="6227669"/>
            <a:ext cx="1444"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1" name="Line 91"/>
          <p:cNvSpPr>
            <a:spLocks noChangeShapeType="1"/>
          </p:cNvSpPr>
          <p:nvPr/>
        </p:nvSpPr>
        <p:spPr bwMode="auto">
          <a:xfrm>
            <a:off x="3472295" y="6227669"/>
            <a:ext cx="0" cy="560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2" name="Line 92"/>
          <p:cNvSpPr>
            <a:spLocks noChangeShapeType="1"/>
          </p:cNvSpPr>
          <p:nvPr/>
        </p:nvSpPr>
        <p:spPr bwMode="auto">
          <a:xfrm>
            <a:off x="3473739" y="6227669"/>
            <a:ext cx="2297545"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3" name="Line 93"/>
          <p:cNvSpPr>
            <a:spLocks noChangeShapeType="1"/>
          </p:cNvSpPr>
          <p:nvPr/>
        </p:nvSpPr>
        <p:spPr bwMode="auto">
          <a:xfrm>
            <a:off x="5771285" y="4908177"/>
            <a:ext cx="1443"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4" name="Line 94"/>
          <p:cNvSpPr>
            <a:spLocks noChangeShapeType="1"/>
          </p:cNvSpPr>
          <p:nvPr/>
        </p:nvSpPr>
        <p:spPr bwMode="auto">
          <a:xfrm>
            <a:off x="5771284" y="6227669"/>
            <a:ext cx="5773"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5" name="Line 95"/>
          <p:cNvSpPr>
            <a:spLocks noChangeShapeType="1"/>
          </p:cNvSpPr>
          <p:nvPr/>
        </p:nvSpPr>
        <p:spPr bwMode="auto">
          <a:xfrm>
            <a:off x="5771285" y="6227669"/>
            <a:ext cx="1443" cy="560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6" name="Line 96"/>
          <p:cNvSpPr>
            <a:spLocks noChangeShapeType="1"/>
          </p:cNvSpPr>
          <p:nvPr/>
        </p:nvSpPr>
        <p:spPr bwMode="auto">
          <a:xfrm>
            <a:off x="5777058" y="6227669"/>
            <a:ext cx="229465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7" name="Rectangle 97"/>
          <p:cNvSpPr>
            <a:spLocks noChangeArrowheads="1"/>
          </p:cNvSpPr>
          <p:nvPr/>
        </p:nvSpPr>
        <p:spPr bwMode="auto">
          <a:xfrm>
            <a:off x="8071716" y="4908177"/>
            <a:ext cx="4329" cy="13194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78" name="Line 98"/>
          <p:cNvSpPr>
            <a:spLocks noChangeShapeType="1"/>
          </p:cNvSpPr>
          <p:nvPr/>
        </p:nvSpPr>
        <p:spPr bwMode="auto">
          <a:xfrm>
            <a:off x="8071717" y="4908177"/>
            <a:ext cx="2886" cy="13194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79" name="Rectangle 99"/>
          <p:cNvSpPr>
            <a:spLocks noChangeArrowheads="1"/>
          </p:cNvSpPr>
          <p:nvPr/>
        </p:nvSpPr>
        <p:spPr bwMode="auto">
          <a:xfrm>
            <a:off x="8224694" y="6304710"/>
            <a:ext cx="4329" cy="4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80" name="Line 100"/>
          <p:cNvSpPr>
            <a:spLocks noChangeShapeType="1"/>
          </p:cNvSpPr>
          <p:nvPr/>
        </p:nvSpPr>
        <p:spPr bwMode="auto">
          <a:xfrm>
            <a:off x="8071716" y="6227669"/>
            <a:ext cx="432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81" name="Line 101"/>
          <p:cNvSpPr>
            <a:spLocks noChangeShapeType="1"/>
          </p:cNvSpPr>
          <p:nvPr/>
        </p:nvSpPr>
        <p:spPr bwMode="auto">
          <a:xfrm>
            <a:off x="8071717" y="6227669"/>
            <a:ext cx="2886" cy="560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82" name="Rectangle 102"/>
          <p:cNvSpPr>
            <a:spLocks noChangeArrowheads="1"/>
          </p:cNvSpPr>
          <p:nvPr/>
        </p:nvSpPr>
        <p:spPr bwMode="auto">
          <a:xfrm>
            <a:off x="8224694" y="6304710"/>
            <a:ext cx="4329" cy="4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sp>
        <p:nvSpPr>
          <p:cNvPr id="20583" name="Line 103"/>
          <p:cNvSpPr>
            <a:spLocks noChangeShapeType="1"/>
          </p:cNvSpPr>
          <p:nvPr/>
        </p:nvSpPr>
        <p:spPr bwMode="auto">
          <a:xfrm>
            <a:off x="8071716" y="6227669"/>
            <a:ext cx="4329" cy="14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84" name="Line 104"/>
          <p:cNvSpPr>
            <a:spLocks noChangeShapeType="1"/>
          </p:cNvSpPr>
          <p:nvPr/>
        </p:nvSpPr>
        <p:spPr bwMode="auto">
          <a:xfrm>
            <a:off x="8071717" y="6227669"/>
            <a:ext cx="2886" cy="560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20585" name="Rectangle 105"/>
          <p:cNvSpPr>
            <a:spLocks noChangeArrowheads="1"/>
          </p:cNvSpPr>
          <p:nvPr/>
        </p:nvSpPr>
        <p:spPr bwMode="auto">
          <a:xfrm>
            <a:off x="381000" y="3176868"/>
            <a:ext cx="318944" cy="22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endParaRPr lang="en-US"/>
          </a:p>
        </p:txBody>
      </p:sp>
      <p:grpSp>
        <p:nvGrpSpPr>
          <p:cNvPr id="20586" name="Group 106"/>
          <p:cNvGrpSpPr>
            <a:grpSpLocks/>
          </p:cNvGrpSpPr>
          <p:nvPr/>
        </p:nvGrpSpPr>
        <p:grpSpPr bwMode="auto">
          <a:xfrm>
            <a:off x="500640" y="1752321"/>
            <a:ext cx="5494749" cy="3667506"/>
            <a:chOff x="603" y="1200"/>
            <a:chExt cx="3462" cy="2310"/>
          </a:xfrm>
        </p:grpSpPr>
        <p:sp>
          <p:nvSpPr>
            <p:cNvPr id="359531" name="Rectangle 107"/>
            <p:cNvSpPr>
              <a:spLocks noChangeArrowheads="1"/>
            </p:cNvSpPr>
            <p:nvPr/>
          </p:nvSpPr>
          <p:spPr bwMode="auto">
            <a:xfrm>
              <a:off x="2231" y="1200"/>
              <a:ext cx="1834" cy="116"/>
            </a:xfrm>
            <a:prstGeom prst="rect">
              <a:avLst/>
            </a:prstGeom>
            <a:noFill/>
            <a:ln w="9525">
              <a:noFill/>
              <a:miter lim="800000"/>
              <a:headEnd/>
              <a:tailEnd/>
            </a:ln>
          </p:spPr>
          <p:txBody>
            <a:bodyPr wrap="none" lIns="0" tIns="0" rIns="0" bIns="0">
              <a:spAutoFit/>
            </a:bodyPr>
            <a:lstStyle/>
            <a:p>
              <a:pPr defTabSz="914608">
                <a:defRPr/>
              </a:pPr>
              <a:r>
                <a:rPr lang="en-US" sz="1200" b="1">
                  <a:solidFill>
                    <a:srgbClr val="000000"/>
                  </a:solidFill>
                  <a:ea typeface="+mn-ea"/>
                </a:rPr>
                <a:t>        DEGREE OF LINGUISTIC DEMAND</a:t>
              </a:r>
              <a:endParaRPr lang="en-US" sz="2400" i="1">
                <a:effectLst>
                  <a:outerShdw blurRad="38100" dist="38100" dir="2700000" algn="tl">
                    <a:srgbClr val="C0C0C0"/>
                  </a:outerShdw>
                </a:effectLst>
                <a:ea typeface="+mn-ea"/>
              </a:endParaRPr>
            </a:p>
          </p:txBody>
        </p:sp>
        <p:sp>
          <p:nvSpPr>
            <p:cNvPr id="359532" name="Rectangle 108"/>
            <p:cNvSpPr>
              <a:spLocks noChangeArrowheads="1"/>
            </p:cNvSpPr>
            <p:nvPr/>
          </p:nvSpPr>
          <p:spPr bwMode="auto">
            <a:xfrm rot="16200000">
              <a:off x="-144" y="2648"/>
              <a:ext cx="1609" cy="116"/>
            </a:xfrm>
            <a:prstGeom prst="rect">
              <a:avLst/>
            </a:prstGeom>
            <a:noFill/>
            <a:ln w="9525">
              <a:noFill/>
              <a:miter lim="800000"/>
              <a:headEnd/>
              <a:tailEnd/>
            </a:ln>
          </p:spPr>
          <p:txBody>
            <a:bodyPr wrap="none" lIns="0" tIns="0" rIns="0" bIns="0">
              <a:spAutoFit/>
            </a:bodyPr>
            <a:lstStyle/>
            <a:p>
              <a:pPr defTabSz="914608">
                <a:defRPr/>
              </a:pPr>
              <a:r>
                <a:rPr lang="en-US" sz="1200" b="1">
                  <a:solidFill>
                    <a:srgbClr val="000000"/>
                  </a:solidFill>
                  <a:ea typeface="+mn-ea"/>
                </a:rPr>
                <a:t>DEGREE OF CULTURAL LOADING</a:t>
              </a:r>
              <a:endParaRPr lang="en-US" sz="2400" i="1">
                <a:effectLst>
                  <a:outerShdw blurRad="38100" dist="38100" dir="2700000" algn="tl">
                    <a:srgbClr val="C0C0C0"/>
                  </a:outerShdw>
                </a:effectLst>
                <a:ea typeface="+mn-ea"/>
              </a:endParaRPr>
            </a:p>
          </p:txBody>
        </p:sp>
      </p:grpSp>
      <p:sp>
        <p:nvSpPr>
          <p:cNvPr id="359533" name="AutoShape 109"/>
          <p:cNvSpPr>
            <a:spLocks noChangeArrowheads="1"/>
          </p:cNvSpPr>
          <p:nvPr/>
        </p:nvSpPr>
        <p:spPr bwMode="auto">
          <a:xfrm>
            <a:off x="2052205" y="3400986"/>
            <a:ext cx="406977" cy="1707497"/>
          </a:xfrm>
          <a:prstGeom prst="downArrow">
            <a:avLst>
              <a:gd name="adj1" fmla="val 50000"/>
              <a:gd name="adj2" fmla="val 108067"/>
            </a:avLst>
          </a:prstGeom>
          <a:gradFill rotWithShape="0">
            <a:gsLst>
              <a:gs pos="0">
                <a:schemeClr val="accent1">
                  <a:gamma/>
                  <a:shade val="46275"/>
                  <a:invGamma/>
                </a:schemeClr>
              </a:gs>
              <a:gs pos="100000">
                <a:schemeClr val="accent1"/>
              </a:gs>
            </a:gsLst>
            <a:lin ang="2700000" scaled="1"/>
          </a:gradFill>
          <a:ln w="12700">
            <a:solidFill>
              <a:schemeClr val="tx1"/>
            </a:solidFill>
            <a:miter lim="800000"/>
            <a:headEnd type="none" w="sm" len="sm"/>
            <a:tailEnd type="none" w="sm" len="sm"/>
          </a:ln>
          <a:effectLst/>
        </p:spPr>
        <p:txBody>
          <a:bodyPr wrap="none" lIns="82058" tIns="41029" rIns="82058" bIns="41029" anchor="ctr"/>
          <a:lstStyle/>
          <a:p>
            <a:pPr>
              <a:defRPr/>
            </a:pPr>
            <a:endParaRPr lang="en-US">
              <a:latin typeface="Times New Roman" pitchFamily="18" charset="0"/>
              <a:ea typeface="+mn-ea"/>
            </a:endParaRPr>
          </a:p>
        </p:txBody>
      </p:sp>
      <p:sp>
        <p:nvSpPr>
          <p:cNvPr id="359534" name="AutoShape 110"/>
          <p:cNvSpPr>
            <a:spLocks noChangeArrowheads="1"/>
          </p:cNvSpPr>
          <p:nvPr/>
        </p:nvSpPr>
        <p:spPr bwMode="auto">
          <a:xfrm rot="-5400000">
            <a:off x="4436321" y="1608023"/>
            <a:ext cx="379599" cy="2573194"/>
          </a:xfrm>
          <a:prstGeom prst="downArrow">
            <a:avLst>
              <a:gd name="adj1" fmla="val 50000"/>
              <a:gd name="adj2" fmla="val 164484"/>
            </a:avLst>
          </a:prstGeom>
          <a:gradFill rotWithShape="0">
            <a:gsLst>
              <a:gs pos="0">
                <a:schemeClr val="accent1">
                  <a:gamma/>
                  <a:shade val="46275"/>
                  <a:invGamma/>
                </a:schemeClr>
              </a:gs>
              <a:gs pos="100000">
                <a:schemeClr val="accent1"/>
              </a:gs>
            </a:gsLst>
            <a:lin ang="2700000" scaled="1"/>
          </a:gradFill>
          <a:ln w="12700">
            <a:solidFill>
              <a:schemeClr val="tx1"/>
            </a:solidFill>
            <a:miter lim="800000"/>
            <a:headEnd type="none" w="sm" len="sm"/>
            <a:tailEnd type="none" w="sm" len="sm"/>
          </a:ln>
          <a:effectLst/>
        </p:spPr>
        <p:txBody>
          <a:bodyPr wrap="none" lIns="82058" tIns="41029" rIns="82058" bIns="41029" anchor="ctr"/>
          <a:lstStyle/>
          <a:p>
            <a:pPr>
              <a:defRPr/>
            </a:pPr>
            <a:endParaRPr lang="en-US">
              <a:latin typeface="Times New Roman" pitchFamily="18" charset="0"/>
              <a:ea typeface="+mn-ea"/>
            </a:endParaRPr>
          </a:p>
        </p:txBody>
      </p:sp>
      <p:sp>
        <p:nvSpPr>
          <p:cNvPr id="359535" name="AutoShape 111"/>
          <p:cNvSpPr>
            <a:spLocks noChangeArrowheads="1"/>
          </p:cNvSpPr>
          <p:nvPr/>
        </p:nvSpPr>
        <p:spPr bwMode="auto">
          <a:xfrm rot="2005032">
            <a:off x="2895023" y="3885640"/>
            <a:ext cx="3581977" cy="686360"/>
          </a:xfrm>
          <a:prstGeom prst="rightArrow">
            <a:avLst>
              <a:gd name="adj1" fmla="val 50000"/>
              <a:gd name="adj2" fmla="val 126633"/>
            </a:avLst>
          </a:prstGeom>
          <a:gradFill rotWithShape="0">
            <a:gsLst>
              <a:gs pos="0">
                <a:srgbClr val="0099CC"/>
              </a:gs>
              <a:gs pos="100000">
                <a:srgbClr val="00475E"/>
              </a:gs>
            </a:gsLst>
            <a:lin ang="2700000" scaled="1"/>
          </a:gradFill>
          <a:ln w="12700">
            <a:solidFill>
              <a:schemeClr val="tx1"/>
            </a:solidFill>
            <a:miter lim="800000"/>
            <a:headEnd/>
            <a:tailEnd/>
          </a:ln>
        </p:spPr>
        <p:txBody>
          <a:bodyPr wrap="none" lIns="82058" tIns="41029" rIns="82058" bIns="41029" anchor="ctr"/>
          <a:lstStyle/>
          <a:p>
            <a:endParaRPr lang="en-US"/>
          </a:p>
        </p:txBody>
      </p:sp>
    </p:spTree>
    <p:extLst>
      <p:ext uri="{BB962C8B-B14F-4D97-AF65-F5344CB8AC3E}">
        <p14:creationId xmlns:p14="http://schemas.microsoft.com/office/powerpoint/2010/main" val="2446696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9534"/>
                                        </p:tgtEl>
                                        <p:attrNameLst>
                                          <p:attrName>style.visibility</p:attrName>
                                        </p:attrNameLst>
                                      </p:cBhvr>
                                      <p:to>
                                        <p:strVal val="visible"/>
                                      </p:to>
                                    </p:set>
                                    <p:anim calcmode="lin" valueType="num">
                                      <p:cBhvr additive="base">
                                        <p:cTn id="7" dur="500" fill="hold"/>
                                        <p:tgtEl>
                                          <p:spTgt spid="359534"/>
                                        </p:tgtEl>
                                        <p:attrNameLst>
                                          <p:attrName>ppt_x</p:attrName>
                                        </p:attrNameLst>
                                      </p:cBhvr>
                                      <p:tavLst>
                                        <p:tav tm="0">
                                          <p:val>
                                            <p:strVal val="0-#ppt_w/2"/>
                                          </p:val>
                                        </p:tav>
                                        <p:tav tm="100000">
                                          <p:val>
                                            <p:strVal val="#ppt_x"/>
                                          </p:val>
                                        </p:tav>
                                      </p:tavLst>
                                    </p:anim>
                                    <p:anim calcmode="lin" valueType="num">
                                      <p:cBhvr additive="base">
                                        <p:cTn id="8" dur="500" fill="hold"/>
                                        <p:tgtEl>
                                          <p:spTgt spid="3595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9533"/>
                                        </p:tgtEl>
                                        <p:attrNameLst>
                                          <p:attrName>style.visibility</p:attrName>
                                        </p:attrNameLst>
                                      </p:cBhvr>
                                      <p:to>
                                        <p:strVal val="visible"/>
                                      </p:to>
                                    </p:set>
                                    <p:anim calcmode="lin" valueType="num">
                                      <p:cBhvr additive="base">
                                        <p:cTn id="13" dur="500" fill="hold"/>
                                        <p:tgtEl>
                                          <p:spTgt spid="359533"/>
                                        </p:tgtEl>
                                        <p:attrNameLst>
                                          <p:attrName>ppt_x</p:attrName>
                                        </p:attrNameLst>
                                      </p:cBhvr>
                                      <p:tavLst>
                                        <p:tav tm="0">
                                          <p:val>
                                            <p:strVal val="#ppt_x"/>
                                          </p:val>
                                        </p:tav>
                                        <p:tav tm="100000">
                                          <p:val>
                                            <p:strVal val="#ppt_x"/>
                                          </p:val>
                                        </p:tav>
                                      </p:tavLst>
                                    </p:anim>
                                    <p:anim calcmode="lin" valueType="num">
                                      <p:cBhvr additive="base">
                                        <p:cTn id="14" dur="500" fill="hold"/>
                                        <p:tgtEl>
                                          <p:spTgt spid="35953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359535"/>
                                        </p:tgtEl>
                                        <p:attrNameLst>
                                          <p:attrName>style.visibility</p:attrName>
                                        </p:attrNameLst>
                                      </p:cBhvr>
                                      <p:to>
                                        <p:strVal val="visible"/>
                                      </p:to>
                                    </p:set>
                                    <p:anim calcmode="lin" valueType="num">
                                      <p:cBhvr>
                                        <p:cTn id="19" dur="1000" fill="hold"/>
                                        <p:tgtEl>
                                          <p:spTgt spid="359535"/>
                                        </p:tgtEl>
                                        <p:attrNameLst>
                                          <p:attrName>ppt_w</p:attrName>
                                        </p:attrNameLst>
                                      </p:cBhvr>
                                      <p:tavLst>
                                        <p:tav tm="0">
                                          <p:val>
                                            <p:fltVal val="0"/>
                                          </p:val>
                                        </p:tav>
                                        <p:tav tm="100000">
                                          <p:val>
                                            <p:strVal val="#ppt_w"/>
                                          </p:val>
                                        </p:tav>
                                      </p:tavLst>
                                    </p:anim>
                                    <p:anim calcmode="lin" valueType="num">
                                      <p:cBhvr>
                                        <p:cTn id="20" dur="1000" fill="hold"/>
                                        <p:tgtEl>
                                          <p:spTgt spid="359535"/>
                                        </p:tgtEl>
                                        <p:attrNameLst>
                                          <p:attrName>ppt_h</p:attrName>
                                        </p:attrNameLst>
                                      </p:cBhvr>
                                      <p:tavLst>
                                        <p:tav tm="0">
                                          <p:val>
                                            <p:fltVal val="0"/>
                                          </p:val>
                                        </p:tav>
                                        <p:tav tm="100000">
                                          <p:val>
                                            <p:strVal val="#ppt_h"/>
                                          </p:val>
                                        </p:tav>
                                      </p:tavLst>
                                    </p:anim>
                                    <p:anim calcmode="lin" valueType="num">
                                      <p:cBhvr>
                                        <p:cTn id="21" dur="1000" fill="hold"/>
                                        <p:tgtEl>
                                          <p:spTgt spid="359535"/>
                                        </p:tgtEl>
                                        <p:attrNameLst>
                                          <p:attrName>style.rotation</p:attrName>
                                        </p:attrNameLst>
                                      </p:cBhvr>
                                      <p:tavLst>
                                        <p:tav tm="0">
                                          <p:val>
                                            <p:fltVal val="90"/>
                                          </p:val>
                                        </p:tav>
                                        <p:tav tm="100000">
                                          <p:val>
                                            <p:fltVal val="0"/>
                                          </p:val>
                                        </p:tav>
                                      </p:tavLst>
                                    </p:anim>
                                    <p:animEffect transition="in" filter="fade">
                                      <p:cBhvr>
                                        <p:cTn id="22" dur="1000"/>
                                        <p:tgtEl>
                                          <p:spTgt spid="359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533" grpId="0" animBg="1"/>
      <p:bldP spid="359534" grpId="0" animBg="1"/>
      <p:bldP spid="35953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the C-LIM</a:t>
            </a:r>
            <a:endParaRPr lang="en-US" dirty="0"/>
          </a:p>
        </p:txBody>
      </p:sp>
      <p:sp>
        <p:nvSpPr>
          <p:cNvPr id="3" name="Content Placeholder 2"/>
          <p:cNvSpPr>
            <a:spLocks noGrp="1"/>
          </p:cNvSpPr>
          <p:nvPr>
            <p:ph idx="1"/>
          </p:nvPr>
        </p:nvSpPr>
        <p:spPr/>
        <p:txBody>
          <a:bodyPr>
            <a:normAutofit fontScale="92500"/>
          </a:bodyPr>
          <a:lstStyle/>
          <a:p>
            <a:r>
              <a:rPr lang="en-US" dirty="0" smtClean="0"/>
              <a:t>Limited research to support its use</a:t>
            </a:r>
          </a:p>
          <a:p>
            <a:r>
              <a:rPr lang="en-US" dirty="0" smtClean="0"/>
              <a:t>Possibly use it to determine if past evaluations should be interpreted with caution</a:t>
            </a:r>
          </a:p>
          <a:p>
            <a:r>
              <a:rPr lang="en-US" dirty="0" smtClean="0"/>
              <a:t>Why give an assessment that is highly verbally loaded to an ELL?</a:t>
            </a:r>
          </a:p>
          <a:p>
            <a:endParaRPr lang="en-US" dirty="0" smtClean="0"/>
          </a:p>
          <a:p>
            <a:r>
              <a:rPr lang="en-US" dirty="0" smtClean="0"/>
              <a:t>I see this as a conceptual framework and something that could aide in discussion within your IEP teams</a:t>
            </a:r>
            <a:endParaRPr lang="en-US" dirty="0"/>
          </a:p>
        </p:txBody>
      </p:sp>
    </p:spTree>
    <p:extLst>
      <p:ext uri="{BB962C8B-B14F-4D97-AF65-F5344CB8AC3E}">
        <p14:creationId xmlns:p14="http://schemas.microsoft.com/office/powerpoint/2010/main" val="2117549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Standardization of Cognitive Assessments</a:t>
            </a:r>
            <a:endParaRPr lang="en-US" dirty="0"/>
          </a:p>
        </p:txBody>
      </p:sp>
      <p:sp>
        <p:nvSpPr>
          <p:cNvPr id="3" name="Content Placeholder 2"/>
          <p:cNvSpPr>
            <a:spLocks noGrp="1"/>
          </p:cNvSpPr>
          <p:nvPr>
            <p:ph idx="1"/>
          </p:nvPr>
        </p:nvSpPr>
        <p:spPr>
          <a:xfrm>
            <a:off x="1463040" y="2119256"/>
            <a:ext cx="6196405" cy="3900543"/>
          </a:xfrm>
        </p:spPr>
        <p:txBody>
          <a:bodyPr>
            <a:normAutofit/>
          </a:bodyPr>
          <a:lstStyle/>
          <a:p>
            <a:r>
              <a:rPr lang="en-US" dirty="0" smtClean="0"/>
              <a:t>Typically does not include ELLs</a:t>
            </a:r>
          </a:p>
          <a:p>
            <a:pPr lvl="1"/>
            <a:r>
              <a:rPr lang="en-US" dirty="0" smtClean="0"/>
              <a:t>This is somewhat understandable, it is highly complex!</a:t>
            </a:r>
          </a:p>
          <a:p>
            <a:r>
              <a:rPr lang="en-US" dirty="0" smtClean="0"/>
              <a:t>Some assessments include small subsamples of ELLs, but they are often grouped together (language proficiency levels will impact these data)</a:t>
            </a:r>
          </a:p>
          <a:p>
            <a:r>
              <a:rPr lang="en-US" dirty="0" smtClean="0"/>
              <a:t>Ask publishers for this data!</a:t>
            </a:r>
            <a:endParaRPr lang="en-US" dirty="0"/>
          </a:p>
        </p:txBody>
      </p:sp>
    </p:spTree>
    <p:extLst>
      <p:ext uri="{BB962C8B-B14F-4D97-AF65-F5344CB8AC3E}">
        <p14:creationId xmlns:p14="http://schemas.microsoft.com/office/powerpoint/2010/main" val="1913055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Assessments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Highly verbally loaded assessments are still often used with ELLs</a:t>
            </a:r>
          </a:p>
          <a:p>
            <a:pPr lvl="1"/>
            <a:r>
              <a:rPr lang="en-US" dirty="0" smtClean="0"/>
              <a:t>WISC-V, SB5, WJ-IV</a:t>
            </a:r>
          </a:p>
          <a:p>
            <a:r>
              <a:rPr lang="en-US" dirty="0" smtClean="0"/>
              <a:t>These assessments are the poorest choices for ELLs</a:t>
            </a:r>
          </a:p>
          <a:p>
            <a:r>
              <a:rPr lang="en-US" dirty="0" smtClean="0"/>
              <a:t>WISC-V also has a significant discrepancy between ethnic groups (other assessments as well)</a:t>
            </a:r>
          </a:p>
          <a:p>
            <a:r>
              <a:rPr lang="en-US" dirty="0" smtClean="0"/>
              <a:t>Children who have attended formal schooling are more likely to perform well on cognitive assessments that are more verbally loaded</a:t>
            </a:r>
          </a:p>
        </p:txBody>
      </p:sp>
    </p:spTree>
    <p:extLst>
      <p:ext uri="{BB962C8B-B14F-4D97-AF65-F5344CB8AC3E}">
        <p14:creationId xmlns:p14="http://schemas.microsoft.com/office/powerpoint/2010/main" val="3611986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Assessment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There is a big difference here…nonverbal assessment vs. the assessment of nonverbal abilities</a:t>
            </a:r>
          </a:p>
          <a:p>
            <a:r>
              <a:rPr lang="en-US" dirty="0" smtClean="0"/>
              <a:t>Nonverbal assessment is assessment that is done completely void of verbal language</a:t>
            </a:r>
          </a:p>
          <a:p>
            <a:r>
              <a:rPr lang="en-US" dirty="0" smtClean="0"/>
              <a:t>Nonverbal assessment can be highly correlated with verbally loaded assessments</a:t>
            </a:r>
            <a:endParaRPr lang="en-US" dirty="0"/>
          </a:p>
        </p:txBody>
      </p:sp>
    </p:spTree>
    <p:extLst>
      <p:ext uri="{BB962C8B-B14F-4D97-AF65-F5344CB8AC3E}">
        <p14:creationId xmlns:p14="http://schemas.microsoft.com/office/powerpoint/2010/main" val="28570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own data</a:t>
            </a:r>
            <a:endParaRPr lang="en-US" dirty="0"/>
          </a:p>
        </p:txBody>
      </p:sp>
      <p:sp>
        <p:nvSpPr>
          <p:cNvPr id="3" name="Content Placeholder 2"/>
          <p:cNvSpPr>
            <a:spLocks noGrp="1"/>
          </p:cNvSpPr>
          <p:nvPr>
            <p:ph idx="1"/>
          </p:nvPr>
        </p:nvSpPr>
        <p:spPr/>
        <p:txBody>
          <a:bodyPr/>
          <a:lstStyle/>
          <a:p>
            <a:r>
              <a:rPr lang="en-US" dirty="0" smtClean="0"/>
              <a:t>What does the ELL data look like in your own contexts?</a:t>
            </a:r>
          </a:p>
          <a:p>
            <a:pPr lvl="1"/>
            <a:r>
              <a:rPr lang="en-US" dirty="0" smtClean="0"/>
              <a:t>Growth of ELLs?</a:t>
            </a:r>
          </a:p>
          <a:p>
            <a:pPr lvl="1"/>
            <a:r>
              <a:rPr lang="en-US" dirty="0" smtClean="0"/>
              <a:t>Type of languages spoken?</a:t>
            </a:r>
          </a:p>
          <a:p>
            <a:pPr lvl="1"/>
            <a:r>
              <a:rPr lang="en-US" dirty="0" smtClean="0"/>
              <a:t>Economically vulnerable populations?</a:t>
            </a:r>
          </a:p>
          <a:p>
            <a:pPr lvl="1"/>
            <a:r>
              <a:rPr lang="en-US" dirty="0" smtClean="0"/>
              <a:t>Academic outcomes of ELLs (i.e. state achievement testing, graduation rates)?</a:t>
            </a:r>
          </a:p>
          <a:p>
            <a:pPr lvl="1"/>
            <a:r>
              <a:rPr lang="en-US" dirty="0" smtClean="0"/>
              <a:t>School climate?</a:t>
            </a:r>
            <a:endParaRPr lang="en-US" dirty="0"/>
          </a:p>
        </p:txBody>
      </p:sp>
    </p:spTree>
    <p:extLst>
      <p:ext uri="{BB962C8B-B14F-4D97-AF65-F5344CB8AC3E}">
        <p14:creationId xmlns:p14="http://schemas.microsoft.com/office/powerpoint/2010/main" val="109426708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r>
              <a:rPr lang="en-US">
                <a:latin typeface="Times New Roman" charset="0"/>
              </a:rPr>
              <a:t>Nonverbal Assessment</a:t>
            </a:r>
          </a:p>
        </p:txBody>
      </p:sp>
      <p:sp>
        <p:nvSpPr>
          <p:cNvPr id="18435" name="Content Placeholder 2"/>
          <p:cNvSpPr>
            <a:spLocks noGrp="1"/>
          </p:cNvSpPr>
          <p:nvPr>
            <p:ph idx="1"/>
          </p:nvPr>
        </p:nvSpPr>
        <p:spPr bwMode="auto">
          <a:xfrm>
            <a:off x="1463040" y="2119256"/>
            <a:ext cx="6196405" cy="3976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rmAutofit fontScale="92500" lnSpcReduction="20000"/>
          </a:bodyPr>
          <a:lstStyle/>
          <a:p>
            <a:r>
              <a:rPr lang="en-US" sz="2500" dirty="0">
                <a:latin typeface="Arial" charset="0"/>
              </a:rPr>
              <a:t>Examples: </a:t>
            </a:r>
            <a:r>
              <a:rPr lang="en-US" sz="2500" dirty="0" smtClean="0">
                <a:latin typeface="Arial" charset="0"/>
              </a:rPr>
              <a:t>UNIT - 2, WNV, </a:t>
            </a:r>
            <a:r>
              <a:rPr lang="en-US" sz="2500" dirty="0" err="1" smtClean="0">
                <a:latin typeface="Arial" charset="0"/>
              </a:rPr>
              <a:t>Leiter</a:t>
            </a:r>
            <a:r>
              <a:rPr lang="en-US" sz="2500" dirty="0">
                <a:latin typeface="Arial" charset="0"/>
              </a:rPr>
              <a:t> </a:t>
            </a:r>
            <a:r>
              <a:rPr lang="en-US" sz="2500" dirty="0" smtClean="0">
                <a:latin typeface="Arial" charset="0"/>
              </a:rPr>
              <a:t>– 3</a:t>
            </a:r>
          </a:p>
          <a:p>
            <a:pPr lvl="1"/>
            <a:r>
              <a:rPr lang="en-US" sz="2300" dirty="0" err="1" smtClean="0">
                <a:latin typeface="Arial" charset="0"/>
              </a:rPr>
              <a:t>Leiter</a:t>
            </a:r>
            <a:r>
              <a:rPr lang="en-US" sz="2300" dirty="0" smtClean="0">
                <a:latin typeface="Arial" charset="0"/>
              </a:rPr>
              <a:t> is primarily completed in hospital settings, it is much longer and more clinically oriented</a:t>
            </a:r>
            <a:endParaRPr lang="en-US" sz="2300" dirty="0">
              <a:latin typeface="Arial" charset="0"/>
            </a:endParaRPr>
          </a:p>
          <a:p>
            <a:r>
              <a:rPr lang="en-US" sz="2500" dirty="0">
                <a:latin typeface="Arial" charset="0"/>
              </a:rPr>
              <a:t>These assessments </a:t>
            </a:r>
            <a:r>
              <a:rPr lang="en-US" sz="2500" dirty="0" smtClean="0">
                <a:latin typeface="Arial" charset="0"/>
              </a:rPr>
              <a:t>are completely nonverbal</a:t>
            </a:r>
          </a:p>
          <a:p>
            <a:r>
              <a:rPr lang="en-US" sz="2500" dirty="0" smtClean="0">
                <a:latin typeface="Arial" charset="0"/>
              </a:rPr>
              <a:t>Pantomime </a:t>
            </a:r>
            <a:r>
              <a:rPr lang="en-US" sz="2500" dirty="0">
                <a:latin typeface="Arial" charset="0"/>
              </a:rPr>
              <a:t>i</a:t>
            </a:r>
            <a:r>
              <a:rPr lang="en-US" sz="2500" dirty="0" smtClean="0">
                <a:latin typeface="Arial" charset="0"/>
              </a:rPr>
              <a:t>nstructions </a:t>
            </a:r>
          </a:p>
          <a:p>
            <a:r>
              <a:rPr lang="en-US" sz="2500" dirty="0" smtClean="0">
                <a:latin typeface="Arial" charset="0"/>
              </a:rPr>
              <a:t>When a child has limited English language abilities and limited native language abilities, this may be the most appropriate method</a:t>
            </a:r>
          </a:p>
          <a:p>
            <a:r>
              <a:rPr lang="en-US" sz="2500" dirty="0" smtClean="0">
                <a:latin typeface="Arial" charset="0"/>
              </a:rPr>
              <a:t>Highly correlative with verbally loaded assessments such as the WISC-IV, SB5 etc.</a:t>
            </a:r>
            <a:endParaRPr lang="en-US" sz="2500" dirty="0">
              <a:latin typeface="Arial" charset="0"/>
            </a:endParaRPr>
          </a:p>
        </p:txBody>
      </p:sp>
    </p:spTree>
    <p:extLst>
      <p:ext uri="{BB962C8B-B14F-4D97-AF65-F5344CB8AC3E}">
        <p14:creationId xmlns:p14="http://schemas.microsoft.com/office/powerpoint/2010/main" val="3302835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- 2</a:t>
            </a:r>
            <a:endParaRPr lang="en-US" dirty="0"/>
          </a:p>
        </p:txBody>
      </p:sp>
      <p:sp>
        <p:nvSpPr>
          <p:cNvPr id="3" name="Content Placeholder 2"/>
          <p:cNvSpPr>
            <a:spLocks noGrp="1"/>
          </p:cNvSpPr>
          <p:nvPr>
            <p:ph idx="1"/>
          </p:nvPr>
        </p:nvSpPr>
        <p:spPr>
          <a:xfrm>
            <a:off x="1463040" y="2362199"/>
            <a:ext cx="6196405" cy="3360869"/>
          </a:xfrm>
        </p:spPr>
        <p:txBody>
          <a:bodyPr>
            <a:normAutofit lnSpcReduction="10000"/>
          </a:bodyPr>
          <a:lstStyle/>
          <a:p>
            <a:r>
              <a:rPr lang="en-US" dirty="0" smtClean="0"/>
              <a:t>New standardization in 2015</a:t>
            </a:r>
          </a:p>
          <a:p>
            <a:r>
              <a:rPr lang="en-US" dirty="0" smtClean="0"/>
              <a:t>Six subtests </a:t>
            </a:r>
            <a:r>
              <a:rPr lang="en-US" dirty="0"/>
              <a:t>(Symbolic Memory, </a:t>
            </a:r>
            <a:r>
              <a:rPr lang="en-US" dirty="0" err="1"/>
              <a:t>Nonsymbolic</a:t>
            </a:r>
            <a:r>
              <a:rPr lang="en-US" dirty="0"/>
              <a:t> Quantity, Analogic Reasoning, Spatial Memory, Numerical Series, and Cube Design) </a:t>
            </a:r>
            <a:endParaRPr lang="en-US" dirty="0" smtClean="0"/>
          </a:p>
          <a:p>
            <a:r>
              <a:rPr lang="en-US" dirty="0" smtClean="0"/>
              <a:t>Ages 5:0 – 21:11</a:t>
            </a:r>
          </a:p>
          <a:p>
            <a:r>
              <a:rPr lang="en-US" dirty="0" smtClean="0"/>
              <a:t>Small subsample of </a:t>
            </a:r>
            <a:r>
              <a:rPr lang="en-US" dirty="0"/>
              <a:t>English as a </a:t>
            </a:r>
            <a:r>
              <a:rPr lang="en-US" dirty="0" smtClean="0"/>
              <a:t>“Second </a:t>
            </a:r>
            <a:r>
              <a:rPr lang="en-US" dirty="0"/>
              <a:t>Language (ESL) </a:t>
            </a:r>
            <a:r>
              <a:rPr lang="en-US" dirty="0" smtClean="0"/>
              <a:t>examinees”</a:t>
            </a:r>
          </a:p>
          <a:p>
            <a:r>
              <a:rPr lang="en-US" dirty="0" smtClean="0"/>
              <a:t>Strong psychometrics</a:t>
            </a:r>
            <a:endParaRPr lang="en-US" dirty="0"/>
          </a:p>
        </p:txBody>
      </p:sp>
      <p:pic>
        <p:nvPicPr>
          <p:cNvPr id="4" name="Picture 3"/>
          <p:cNvPicPr>
            <a:picLocks noChangeAspect="1"/>
          </p:cNvPicPr>
          <p:nvPr/>
        </p:nvPicPr>
        <p:blipFill>
          <a:blip r:embed="rId2"/>
          <a:stretch>
            <a:fillRect/>
          </a:stretch>
        </p:blipFill>
        <p:spPr>
          <a:xfrm>
            <a:off x="3048000" y="685800"/>
            <a:ext cx="2971800" cy="1468918"/>
          </a:xfrm>
          <a:prstGeom prst="rect">
            <a:avLst/>
          </a:prstGeom>
        </p:spPr>
      </p:pic>
    </p:spTree>
    <p:extLst>
      <p:ext uri="{BB962C8B-B14F-4D97-AF65-F5344CB8AC3E}">
        <p14:creationId xmlns:p14="http://schemas.microsoft.com/office/powerpoint/2010/main" val="3113239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Wechsler Nonverbal</a:t>
            </a:r>
            <a:endParaRPr lang="en-US" dirty="0"/>
          </a:p>
        </p:txBody>
      </p:sp>
      <p:sp>
        <p:nvSpPr>
          <p:cNvPr id="3" name="Content Placeholder 2"/>
          <p:cNvSpPr>
            <a:spLocks noGrp="1"/>
          </p:cNvSpPr>
          <p:nvPr>
            <p:ph idx="1"/>
          </p:nvPr>
        </p:nvSpPr>
        <p:spPr/>
        <p:txBody>
          <a:bodyPr/>
          <a:lstStyle/>
          <a:p>
            <a:r>
              <a:rPr lang="en-US" dirty="0" smtClean="0"/>
              <a:t>Ages 4:0-21:11</a:t>
            </a:r>
          </a:p>
          <a:p>
            <a:r>
              <a:rPr lang="en-US" dirty="0" smtClean="0"/>
              <a:t>Strong psychometrics (last standardized in 2006)</a:t>
            </a:r>
          </a:p>
          <a:p>
            <a:r>
              <a:rPr lang="en-US" dirty="0" smtClean="0"/>
              <a:t>Instructions translated into multiple languages (not normed this way) or you can administer completely nonverbally via pictorial directions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3429000" y="5257800"/>
            <a:ext cx="2489200" cy="746760"/>
          </a:xfrm>
          <a:prstGeom prst="rect">
            <a:avLst/>
          </a:prstGeom>
        </p:spPr>
      </p:pic>
    </p:spTree>
    <p:extLst>
      <p:ext uri="{BB962C8B-B14F-4D97-AF65-F5344CB8AC3E}">
        <p14:creationId xmlns:p14="http://schemas.microsoft.com/office/powerpoint/2010/main" val="4094181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creen Shot 2016-02-06 at 3.02.41 PM.p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95400" y="1143000"/>
            <a:ext cx="6604895" cy="4944957"/>
          </a:xfrm>
        </p:spPr>
      </p:pic>
    </p:spTree>
    <p:extLst>
      <p:ext uri="{BB962C8B-B14F-4D97-AF65-F5344CB8AC3E}">
        <p14:creationId xmlns:p14="http://schemas.microsoft.com/office/powerpoint/2010/main" val="303048759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Assessments of Nonverbal Abilities</a:t>
            </a:r>
            <a:endParaRPr lang="en-US" dirty="0"/>
          </a:p>
        </p:txBody>
      </p:sp>
      <p:sp>
        <p:nvSpPr>
          <p:cNvPr id="3" name="Content Placeholder 2"/>
          <p:cNvSpPr>
            <a:spLocks noGrp="1"/>
          </p:cNvSpPr>
          <p:nvPr>
            <p:ph idx="1"/>
          </p:nvPr>
        </p:nvSpPr>
        <p:spPr>
          <a:xfrm>
            <a:off x="1463040" y="2285999"/>
            <a:ext cx="6196405" cy="3437069"/>
          </a:xfrm>
        </p:spPr>
        <p:txBody>
          <a:bodyPr>
            <a:normAutofit fontScale="92500" lnSpcReduction="10000"/>
          </a:bodyPr>
          <a:lstStyle/>
          <a:p>
            <a:r>
              <a:rPr lang="en-US" dirty="0" smtClean="0"/>
              <a:t>KABC-2, DAS – II, SB5 (sections) etc.</a:t>
            </a:r>
          </a:p>
          <a:p>
            <a:r>
              <a:rPr lang="en-US" dirty="0" smtClean="0"/>
              <a:t>Depending on language proficiency, children with intermediate English language proficiency may be able to be assessed on the KABC-2 or DAS – II due to limited verbal loading on these assessments</a:t>
            </a:r>
          </a:p>
          <a:p>
            <a:endParaRPr lang="en-US" dirty="0"/>
          </a:p>
          <a:p>
            <a:r>
              <a:rPr lang="en-US" dirty="0" smtClean="0"/>
              <a:t>There are limitations to giving sections of assessments</a:t>
            </a:r>
          </a:p>
          <a:p>
            <a:pPr lvl="1"/>
            <a:r>
              <a:rPr lang="en-US" dirty="0" smtClean="0"/>
              <a:t>Such as the nonverbal sections of the SB5 only</a:t>
            </a:r>
          </a:p>
          <a:p>
            <a:pPr marL="0" indent="0">
              <a:buNone/>
            </a:pPr>
            <a:endParaRPr lang="en-US" dirty="0" smtClean="0"/>
          </a:p>
          <a:p>
            <a:endParaRPr lang="en-US" dirty="0"/>
          </a:p>
        </p:txBody>
      </p:sp>
    </p:spTree>
    <p:extLst>
      <p:ext uri="{BB962C8B-B14F-4D97-AF65-F5344CB8AC3E}">
        <p14:creationId xmlns:p14="http://schemas.microsoft.com/office/powerpoint/2010/main" val="11835824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63040" y="2119256"/>
            <a:ext cx="6196405" cy="3900544"/>
          </a:xfrm>
        </p:spPr>
        <p:txBody>
          <a:bodyPr>
            <a:normAutofit fontScale="92500" lnSpcReduction="10000"/>
          </a:bodyPr>
          <a:lstStyle/>
          <a:p>
            <a:r>
              <a:rPr lang="en-US" dirty="0" smtClean="0"/>
              <a:t>Ages 3-18</a:t>
            </a:r>
          </a:p>
          <a:p>
            <a:r>
              <a:rPr lang="en-US" dirty="0" smtClean="0"/>
              <a:t>Strong Psychometrics</a:t>
            </a:r>
          </a:p>
          <a:p>
            <a:r>
              <a:rPr lang="en-US" dirty="0" smtClean="0"/>
              <a:t>Strong research base when working with children from low SES groups and diverse racial groups</a:t>
            </a:r>
          </a:p>
          <a:p>
            <a:pPr lvl="1"/>
            <a:r>
              <a:rPr lang="en-US" dirty="0" smtClean="0"/>
              <a:t>Significant amounts of novel tasks</a:t>
            </a:r>
          </a:p>
          <a:p>
            <a:r>
              <a:rPr lang="en-US" dirty="0" smtClean="0"/>
              <a:t>Spanish translation of instruction (not normed this way)</a:t>
            </a:r>
          </a:p>
          <a:p>
            <a:r>
              <a:rPr lang="en-US" dirty="0" smtClean="0"/>
              <a:t>Less language loaded in general</a:t>
            </a:r>
          </a:p>
          <a:p>
            <a:r>
              <a:rPr lang="en-US" dirty="0" smtClean="0"/>
              <a:t>ELL subsample</a:t>
            </a:r>
          </a:p>
          <a:p>
            <a:r>
              <a:rPr lang="en-US" dirty="0" smtClean="0"/>
              <a:t>Differences by ethnicity are not as large as the WISC-IV</a:t>
            </a:r>
            <a:endParaRPr lang="en-US" dirty="0"/>
          </a:p>
        </p:txBody>
      </p:sp>
      <p:pic>
        <p:nvPicPr>
          <p:cNvPr id="4" name="Picture 3"/>
          <p:cNvPicPr>
            <a:picLocks noChangeAspect="1"/>
          </p:cNvPicPr>
          <p:nvPr/>
        </p:nvPicPr>
        <p:blipFill>
          <a:blip r:embed="rId2"/>
          <a:stretch>
            <a:fillRect/>
          </a:stretch>
        </p:blipFill>
        <p:spPr>
          <a:xfrm>
            <a:off x="2895600" y="1066800"/>
            <a:ext cx="2946400" cy="914400"/>
          </a:xfrm>
          <a:prstGeom prst="rect">
            <a:avLst/>
          </a:prstGeom>
        </p:spPr>
      </p:pic>
    </p:spTree>
    <p:extLst>
      <p:ext uri="{BB962C8B-B14F-4D97-AF65-F5344CB8AC3E}">
        <p14:creationId xmlns:p14="http://schemas.microsoft.com/office/powerpoint/2010/main" val="337600610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latin typeface="Calibri" charset="0"/>
              </a:rPr>
              <a:t>KABC: CHC </a:t>
            </a:r>
            <a:r>
              <a:rPr lang="en-US" dirty="0">
                <a:latin typeface="Calibri" charset="0"/>
              </a:rPr>
              <a:t>and Luria</a:t>
            </a:r>
          </a:p>
        </p:txBody>
      </p:sp>
      <p:sp>
        <p:nvSpPr>
          <p:cNvPr id="3" name="Content Placeholder 2"/>
          <p:cNvSpPr>
            <a:spLocks noGrp="1"/>
          </p:cNvSpPr>
          <p:nvPr>
            <p:ph idx="1"/>
          </p:nvPr>
        </p:nvSpPr>
        <p:spPr/>
        <p:txBody>
          <a:bodyPr>
            <a:normAutofit fontScale="85000" lnSpcReduction="20000"/>
          </a:bodyPr>
          <a:lstStyle/>
          <a:p>
            <a:pPr marL="0" indent="0" eaLnBrk="1" fontAlgn="auto" hangingPunct="1">
              <a:spcAft>
                <a:spcPts val="0"/>
              </a:spcAft>
              <a:buClr>
                <a:schemeClr val="accent3"/>
              </a:buClr>
              <a:buNone/>
              <a:defRPr/>
            </a:pPr>
            <a:endParaRPr lang="en-US" dirty="0" smtClean="0">
              <a:ea typeface="+mn-ea"/>
            </a:endParaRPr>
          </a:p>
          <a:p>
            <a:pPr marL="274320" indent="-274320" eaLnBrk="1" fontAlgn="auto" hangingPunct="1">
              <a:spcAft>
                <a:spcPts val="0"/>
              </a:spcAft>
              <a:buClr>
                <a:schemeClr val="accent3"/>
              </a:buClr>
              <a:buFont typeface="Wingdings 2"/>
              <a:buChar char=""/>
              <a:defRPr/>
            </a:pPr>
            <a:r>
              <a:rPr lang="en-US" dirty="0" smtClean="0">
                <a:ea typeface="+mn-ea"/>
              </a:rPr>
              <a:t>Choosing a Model:</a:t>
            </a:r>
          </a:p>
          <a:p>
            <a:pPr marL="274320" indent="-274320" eaLnBrk="1" fontAlgn="auto" hangingPunct="1">
              <a:spcAft>
                <a:spcPts val="0"/>
              </a:spcAft>
              <a:buClr>
                <a:schemeClr val="accent3"/>
              </a:buClr>
              <a:buFont typeface="Wingdings 2"/>
              <a:buChar char=""/>
              <a:defRPr/>
            </a:pPr>
            <a:r>
              <a:rPr lang="en-US" dirty="0" smtClean="0">
                <a:ea typeface="+mn-ea"/>
              </a:rPr>
              <a:t>Cases where the Luria model (MPI) would be preferred include, but are not limited to, the following: </a:t>
            </a:r>
          </a:p>
          <a:p>
            <a:pPr marL="640080" lvl="1" indent="-246888" eaLnBrk="1" fontAlgn="auto" hangingPunct="1">
              <a:spcAft>
                <a:spcPts val="0"/>
              </a:spcAft>
              <a:buFont typeface="Wingdings 2"/>
              <a:buChar char=""/>
              <a:defRPr/>
            </a:pPr>
            <a:r>
              <a:rPr lang="en-US" dirty="0" smtClean="0">
                <a:ea typeface="+mn-ea"/>
              </a:rPr>
              <a:t>a child from a bilingual background </a:t>
            </a:r>
          </a:p>
          <a:p>
            <a:pPr marL="640080" lvl="1" indent="-246888" eaLnBrk="1" fontAlgn="auto" hangingPunct="1">
              <a:spcAft>
                <a:spcPts val="0"/>
              </a:spcAft>
              <a:buFont typeface="Wingdings 2"/>
              <a:buChar char=""/>
              <a:defRPr/>
            </a:pPr>
            <a:r>
              <a:rPr lang="en-US" dirty="0" smtClean="0">
                <a:ea typeface="+mn-ea"/>
              </a:rPr>
              <a:t>a child whose non-mainstream cultural background may have affected knowledge acquisition and verbal development </a:t>
            </a:r>
          </a:p>
          <a:p>
            <a:pPr marL="640080" lvl="1" indent="-246888" eaLnBrk="1" fontAlgn="auto" hangingPunct="1">
              <a:spcAft>
                <a:spcPts val="0"/>
              </a:spcAft>
              <a:buFont typeface="Wingdings 2"/>
              <a:buChar char=""/>
              <a:defRPr/>
            </a:pPr>
            <a:r>
              <a:rPr lang="en-US" dirty="0" smtClean="0">
                <a:ea typeface="+mn-ea"/>
              </a:rPr>
              <a:t>a child with known or suspected language disorders, whether expressive, receptive, or mixed receptive-expressive </a:t>
            </a:r>
          </a:p>
          <a:p>
            <a:pPr marL="640080" lvl="1" indent="-246888" eaLnBrk="1" fontAlgn="auto" hangingPunct="1">
              <a:spcAft>
                <a:spcPts val="0"/>
              </a:spcAft>
              <a:buFont typeface="Wingdings 2"/>
              <a:buChar char=""/>
              <a:defRPr/>
            </a:pPr>
            <a:r>
              <a:rPr lang="en-US" dirty="0" smtClean="0">
                <a:ea typeface="+mn-ea"/>
              </a:rPr>
              <a:t>a child with known or suspected autism </a:t>
            </a:r>
          </a:p>
          <a:p>
            <a:pPr marL="640080" lvl="1" indent="-246888" eaLnBrk="1" fontAlgn="auto" hangingPunct="1">
              <a:spcAft>
                <a:spcPts val="0"/>
              </a:spcAft>
              <a:buFont typeface="Wingdings 2"/>
              <a:buChar char=""/>
              <a:defRPr/>
            </a:pPr>
            <a:r>
              <a:rPr lang="en-US" dirty="0" smtClean="0">
                <a:ea typeface="+mn-ea"/>
              </a:rPr>
              <a:t>a child who is dear of hard of hearing </a:t>
            </a:r>
          </a:p>
          <a:p>
            <a:pPr marL="274320" indent="-274320" eaLnBrk="1" fontAlgn="auto" hangingPunct="1">
              <a:spcAft>
                <a:spcPts val="0"/>
              </a:spcAft>
              <a:buClr>
                <a:schemeClr val="accent3"/>
              </a:buClr>
              <a:buFont typeface="Wingdings 2"/>
              <a:buChar char=""/>
              <a:defRPr/>
            </a:pPr>
            <a:endParaRPr lang="en-US" dirty="0" smtClean="0">
              <a:ea typeface="+mn-ea"/>
            </a:endParaRPr>
          </a:p>
        </p:txBody>
      </p:sp>
    </p:spTree>
    <p:extLst>
      <p:ext uri="{BB962C8B-B14F-4D97-AF65-F5344CB8AC3E}">
        <p14:creationId xmlns:p14="http://schemas.microsoft.com/office/powerpoint/2010/main" val="346999925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63040" y="2133600"/>
            <a:ext cx="6196405" cy="3962400"/>
          </a:xfrm>
        </p:spPr>
        <p:txBody>
          <a:bodyPr>
            <a:normAutofit fontScale="70000" lnSpcReduction="20000"/>
          </a:bodyPr>
          <a:lstStyle/>
          <a:p>
            <a:r>
              <a:rPr lang="en-US" dirty="0" smtClean="0"/>
              <a:t>Ages 2:6-17:11</a:t>
            </a:r>
          </a:p>
          <a:p>
            <a:r>
              <a:rPr lang="en-US" dirty="0" smtClean="0"/>
              <a:t>Special nonverbal composite</a:t>
            </a:r>
          </a:p>
          <a:p>
            <a:r>
              <a:rPr lang="en-US" dirty="0" smtClean="0"/>
              <a:t>Spanish language translation of instructions</a:t>
            </a:r>
          </a:p>
          <a:p>
            <a:pPr lvl="1"/>
            <a:r>
              <a:rPr lang="en-US" dirty="0" smtClean="0"/>
              <a:t>Standardized </a:t>
            </a:r>
            <a:r>
              <a:rPr lang="en-US" dirty="0"/>
              <a:t>using Spanish directions for the administration of the nonverbal subtests—Copying, Matching Letter-Like Forms, Matrices, Pattern Construction, Picture Similarities, Recall of Designs, Recognition of Pictures, Sequential and Quantitative Reasoning, and Speed of Information </a:t>
            </a:r>
            <a:r>
              <a:rPr lang="en-US" dirty="0" smtClean="0"/>
              <a:t>Processing</a:t>
            </a:r>
          </a:p>
          <a:p>
            <a:r>
              <a:rPr lang="en-US" dirty="0"/>
              <a:t>Gives you the means for a number of other subtractive methods that allow for specific hypothesis testing (e.g., Is limited English proficiency diminishing Word Definitions Scores for this 7-year-old?) Administer Naming Vocabulary, which has a reduced expressive language component, but still taps word knowledge</a:t>
            </a:r>
            <a:endParaRPr lang="en-US" dirty="0" smtClean="0"/>
          </a:p>
          <a:p>
            <a:r>
              <a:rPr lang="en-US" dirty="0" smtClean="0"/>
              <a:t>Strong psychometrics</a:t>
            </a:r>
          </a:p>
          <a:p>
            <a:r>
              <a:rPr lang="en-US" dirty="0" smtClean="0"/>
              <a:t>Similar to the KABC-2, less discrepancy between racial groups</a:t>
            </a:r>
            <a:endParaRPr lang="en-US" dirty="0"/>
          </a:p>
        </p:txBody>
      </p:sp>
      <p:pic>
        <p:nvPicPr>
          <p:cNvPr id="5" name="Picture 4"/>
          <p:cNvPicPr>
            <a:picLocks noChangeAspect="1"/>
          </p:cNvPicPr>
          <p:nvPr/>
        </p:nvPicPr>
        <p:blipFill>
          <a:blip r:embed="rId2"/>
          <a:stretch>
            <a:fillRect/>
          </a:stretch>
        </p:blipFill>
        <p:spPr>
          <a:xfrm>
            <a:off x="3962400" y="990600"/>
            <a:ext cx="1270000" cy="850900"/>
          </a:xfrm>
          <a:prstGeom prst="rect">
            <a:avLst/>
          </a:prstGeom>
        </p:spPr>
      </p:pic>
      <p:sp>
        <p:nvSpPr>
          <p:cNvPr id="6" name="TextBox 5"/>
          <p:cNvSpPr txBox="1"/>
          <p:nvPr/>
        </p:nvSpPr>
        <p:spPr>
          <a:xfrm>
            <a:off x="375212" y="401162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1984110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DAS-II Early Years Spanish Supplement </a:t>
            </a:r>
            <a:endParaRPr lang="en-US" dirty="0"/>
          </a:p>
        </p:txBody>
      </p:sp>
      <p:sp>
        <p:nvSpPr>
          <p:cNvPr id="5" name="Content Placeholder 4"/>
          <p:cNvSpPr>
            <a:spLocks noGrp="1"/>
          </p:cNvSpPr>
          <p:nvPr>
            <p:ph idx="1"/>
          </p:nvPr>
        </p:nvSpPr>
        <p:spPr>
          <a:xfrm>
            <a:off x="1463040" y="2119256"/>
            <a:ext cx="6196405" cy="3976743"/>
          </a:xfrm>
        </p:spPr>
        <p:txBody>
          <a:bodyPr>
            <a:normAutofit fontScale="70000" lnSpcReduction="20000"/>
          </a:bodyPr>
          <a:lstStyle/>
          <a:p>
            <a:r>
              <a:rPr lang="en-US" dirty="0"/>
              <a:t>2:6–6:11</a:t>
            </a:r>
            <a:endParaRPr lang="en-US" dirty="0" smtClean="0"/>
          </a:p>
          <a:p>
            <a:r>
              <a:rPr lang="en-US" dirty="0" smtClean="0"/>
              <a:t>Published in 2012</a:t>
            </a:r>
          </a:p>
          <a:p>
            <a:r>
              <a:rPr lang="en-US" dirty="0" smtClean="0"/>
              <a:t>Normed with Spanish speaking populations</a:t>
            </a:r>
          </a:p>
          <a:p>
            <a:r>
              <a:rPr lang="en-US" dirty="0" smtClean="0"/>
              <a:t>“During </a:t>
            </a:r>
            <a:r>
              <a:rPr lang="en-US" dirty="0"/>
              <a:t>the translation and adaptation of the DAS-II Early Years Spanish Supplement, professionals representing each of the following countries (as well as specific geographic areas of the United States) were involved to ensure that any cultural or language issues that might affect the assessment of a child from that specific culture were addressed: Argentina, Chile, Colombia, Costa Rica, Cuba, El Salvador, Mexico, Nicaragua, Panama, Peru, Puerto Rico, Spain, and Venezuela</a:t>
            </a:r>
            <a:r>
              <a:rPr lang="en-US" dirty="0" smtClean="0"/>
              <a:t>.”</a:t>
            </a:r>
          </a:p>
          <a:p>
            <a:r>
              <a:rPr lang="en-US" dirty="0" smtClean="0"/>
              <a:t>“In </a:t>
            </a:r>
            <a:r>
              <a:rPr lang="en-US" dirty="0"/>
              <a:t>addition to training suggestions, the manual includes a full version of the manual with Spanish instructions for use by an interpreter so that the examiner can follow along during the administration</a:t>
            </a:r>
            <a:r>
              <a:rPr lang="en-US" dirty="0" smtClean="0"/>
              <a:t>.”</a:t>
            </a:r>
            <a:endParaRPr lang="en-US" dirty="0"/>
          </a:p>
        </p:txBody>
      </p:sp>
    </p:spTree>
    <p:extLst>
      <p:ext uri="{BB962C8B-B14F-4D97-AF65-F5344CB8AC3E}">
        <p14:creationId xmlns:p14="http://schemas.microsoft.com/office/powerpoint/2010/main" val="552637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TONI-4</a:t>
            </a:r>
            <a:endParaRPr lang="en-US" dirty="0"/>
          </a:p>
        </p:txBody>
      </p:sp>
      <p:sp>
        <p:nvSpPr>
          <p:cNvPr id="3" name="Content Placeholder 2"/>
          <p:cNvSpPr>
            <a:spLocks noGrp="1"/>
          </p:cNvSpPr>
          <p:nvPr>
            <p:ph idx="1"/>
          </p:nvPr>
        </p:nvSpPr>
        <p:spPr>
          <a:xfrm>
            <a:off x="1463040" y="2119256"/>
            <a:ext cx="6196405" cy="3900543"/>
          </a:xfrm>
        </p:spPr>
        <p:txBody>
          <a:bodyPr>
            <a:normAutofit fontScale="70000" lnSpcReduction="20000"/>
          </a:bodyPr>
          <a:lstStyle/>
          <a:p>
            <a:r>
              <a:rPr lang="en-US" dirty="0" smtClean="0"/>
              <a:t>Published in 2010</a:t>
            </a:r>
          </a:p>
          <a:p>
            <a:r>
              <a:rPr lang="en-US" dirty="0" smtClean="0"/>
              <a:t>Examinee can respond with “meaningful </a:t>
            </a:r>
            <a:r>
              <a:rPr lang="en-US" dirty="0"/>
              <a:t>gestures such as pointing, nodding, or </a:t>
            </a:r>
            <a:r>
              <a:rPr lang="en-US" dirty="0" smtClean="0"/>
              <a:t>blinking”</a:t>
            </a:r>
          </a:p>
          <a:p>
            <a:r>
              <a:rPr lang="en-US" dirty="0" smtClean="0"/>
              <a:t>Examiner uses “simple oral instructions,” thus this is not a nonverbal assessment</a:t>
            </a:r>
          </a:p>
          <a:p>
            <a:r>
              <a:rPr lang="en-US" dirty="0" smtClean="0"/>
              <a:t>Short assessment of cognitive functioning (15-20 minutes)</a:t>
            </a:r>
          </a:p>
          <a:p>
            <a:r>
              <a:rPr lang="en-US" dirty="0" smtClean="0"/>
              <a:t>Is not a </a:t>
            </a:r>
            <a:r>
              <a:rPr lang="en-US" u="sng" dirty="0" smtClean="0"/>
              <a:t>comprehensive</a:t>
            </a:r>
            <a:r>
              <a:rPr lang="en-US" dirty="0" smtClean="0"/>
              <a:t> cognitive assessment</a:t>
            </a:r>
          </a:p>
          <a:p>
            <a:r>
              <a:rPr lang="en-US" dirty="0" smtClean="0"/>
              <a:t>30 people in standardization sample that were characterized as “English as a Second Language”</a:t>
            </a:r>
          </a:p>
          <a:p>
            <a:r>
              <a:rPr lang="en-US" dirty="0" smtClean="0"/>
              <a:t>Test </a:t>
            </a:r>
            <a:r>
              <a:rPr lang="en-US" dirty="0"/>
              <a:t>directions in Spanish, French, German, Chinese, Vietnamese, Korean and </a:t>
            </a:r>
            <a:r>
              <a:rPr lang="en-US" dirty="0" smtClean="0"/>
              <a:t>Tagalog (not normed this way)</a:t>
            </a:r>
          </a:p>
          <a:p>
            <a:endParaRPr lang="en-US" dirty="0" smtClean="0"/>
          </a:p>
          <a:p>
            <a:r>
              <a:rPr lang="en-US" dirty="0" smtClean="0"/>
              <a:t>Has adequate psychometrics but not as strong for more recent assessments such as WISC-IV, Stanford </a:t>
            </a:r>
            <a:r>
              <a:rPr lang="en-US" dirty="0" err="1" smtClean="0"/>
              <a:t>Binet</a:t>
            </a:r>
            <a:r>
              <a:rPr lang="en-US" dirty="0" smtClean="0"/>
              <a:t> 5 etc.</a:t>
            </a:r>
            <a:endParaRPr lang="en-US" dirty="0"/>
          </a:p>
        </p:txBody>
      </p:sp>
      <p:pic>
        <p:nvPicPr>
          <p:cNvPr id="4" name="Picture 3"/>
          <p:cNvPicPr>
            <a:picLocks noChangeAspect="1"/>
          </p:cNvPicPr>
          <p:nvPr/>
        </p:nvPicPr>
        <p:blipFill>
          <a:blip r:embed="rId3"/>
          <a:stretch>
            <a:fillRect/>
          </a:stretch>
        </p:blipFill>
        <p:spPr>
          <a:xfrm>
            <a:off x="1447800" y="838200"/>
            <a:ext cx="1270000" cy="1016000"/>
          </a:xfrm>
          <a:prstGeom prst="rect">
            <a:avLst/>
          </a:prstGeom>
        </p:spPr>
      </p:pic>
    </p:spTree>
    <p:extLst>
      <p:ext uri="{BB962C8B-B14F-4D97-AF65-F5344CB8AC3E}">
        <p14:creationId xmlns:p14="http://schemas.microsoft.com/office/powerpoint/2010/main" val="79060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marL="54864" indent="0" eaLnBrk="1" fontAlgn="auto" hangingPunct="1">
              <a:spcAft>
                <a:spcPts val="0"/>
              </a:spcAft>
              <a:defRPr/>
            </a:pPr>
            <a:r>
              <a:rPr lang="en-US" dirty="0">
                <a:solidFill>
                  <a:srgbClr val="7EA9CA"/>
                </a:solidFill>
                <a:ea typeface="+mj-ea"/>
              </a:rPr>
              <a:t>Assessing Acculturation</a:t>
            </a:r>
          </a:p>
        </p:txBody>
      </p:sp>
      <p:sp>
        <p:nvSpPr>
          <p:cNvPr id="27651" name="Rectangle 3"/>
          <p:cNvSpPr>
            <a:spLocks noGrp="1" noChangeArrowheads="1"/>
          </p:cNvSpPr>
          <p:nvPr>
            <p:ph sz="half" idx="4294967295"/>
          </p:nvPr>
        </p:nvSpPr>
        <p:spPr>
          <a:xfrm>
            <a:off x="1298448" y="2121407"/>
            <a:ext cx="3200400" cy="3602736"/>
          </a:xfrm>
          <a:prstGeom prst="rect">
            <a:avLst/>
          </a:prstGeom>
        </p:spPr>
        <p:txBody>
          <a:bodyPr>
            <a:normAutofit lnSpcReduction="10000"/>
          </a:bodyPr>
          <a:lstStyle/>
          <a:p>
            <a:pPr eaLnBrk="1" hangingPunct="1">
              <a:lnSpc>
                <a:spcPct val="90000"/>
              </a:lnSpc>
            </a:pPr>
            <a:r>
              <a:rPr lang="en-US" dirty="0">
                <a:latin typeface="Rockwell" charset="0"/>
              </a:rPr>
              <a:t>Language</a:t>
            </a:r>
          </a:p>
          <a:p>
            <a:pPr eaLnBrk="1" hangingPunct="1">
              <a:lnSpc>
                <a:spcPct val="90000"/>
              </a:lnSpc>
            </a:pPr>
            <a:endParaRPr lang="en-US" dirty="0">
              <a:latin typeface="Rockwell" charset="0"/>
            </a:endParaRPr>
          </a:p>
          <a:p>
            <a:pPr eaLnBrk="1" hangingPunct="1">
              <a:lnSpc>
                <a:spcPct val="90000"/>
              </a:lnSpc>
            </a:pPr>
            <a:r>
              <a:rPr lang="en-US" dirty="0">
                <a:latin typeface="Rockwell" charset="0"/>
              </a:rPr>
              <a:t>Religious Beliefs</a:t>
            </a:r>
          </a:p>
          <a:p>
            <a:pPr eaLnBrk="1" hangingPunct="1">
              <a:lnSpc>
                <a:spcPct val="90000"/>
              </a:lnSpc>
            </a:pPr>
            <a:endParaRPr lang="en-US" dirty="0">
              <a:latin typeface="Rockwell" charset="0"/>
            </a:endParaRPr>
          </a:p>
          <a:p>
            <a:pPr eaLnBrk="1" hangingPunct="1">
              <a:lnSpc>
                <a:spcPct val="90000"/>
              </a:lnSpc>
            </a:pPr>
            <a:r>
              <a:rPr lang="en-US" dirty="0">
                <a:latin typeface="Rockwell" charset="0"/>
              </a:rPr>
              <a:t>Educational status</a:t>
            </a:r>
          </a:p>
          <a:p>
            <a:pPr eaLnBrk="1" hangingPunct="1">
              <a:lnSpc>
                <a:spcPct val="90000"/>
              </a:lnSpc>
            </a:pPr>
            <a:endParaRPr lang="en-US" dirty="0">
              <a:latin typeface="Rockwell" charset="0"/>
            </a:endParaRPr>
          </a:p>
          <a:p>
            <a:pPr eaLnBrk="1" hangingPunct="1">
              <a:lnSpc>
                <a:spcPct val="90000"/>
              </a:lnSpc>
            </a:pPr>
            <a:r>
              <a:rPr lang="en-US" dirty="0">
                <a:latin typeface="Rockwell" charset="0"/>
              </a:rPr>
              <a:t>Employment</a:t>
            </a:r>
          </a:p>
          <a:p>
            <a:pPr eaLnBrk="1" hangingPunct="1">
              <a:lnSpc>
                <a:spcPct val="90000"/>
              </a:lnSpc>
            </a:pPr>
            <a:endParaRPr lang="en-US" dirty="0">
              <a:latin typeface="Rockwell" charset="0"/>
            </a:endParaRPr>
          </a:p>
          <a:p>
            <a:pPr eaLnBrk="1" hangingPunct="1">
              <a:lnSpc>
                <a:spcPct val="90000"/>
              </a:lnSpc>
            </a:pPr>
            <a:r>
              <a:rPr lang="en-US" dirty="0">
                <a:latin typeface="Rockwell" charset="0"/>
              </a:rPr>
              <a:t>Societal norms</a:t>
            </a:r>
          </a:p>
        </p:txBody>
      </p:sp>
      <p:sp>
        <p:nvSpPr>
          <p:cNvPr id="27652" name="Rectangle 4"/>
          <p:cNvSpPr>
            <a:spLocks noGrp="1" noChangeArrowheads="1"/>
          </p:cNvSpPr>
          <p:nvPr>
            <p:ph sz="half" idx="4294967295"/>
          </p:nvPr>
        </p:nvSpPr>
        <p:spPr>
          <a:xfrm>
            <a:off x="4663440" y="2119313"/>
            <a:ext cx="3200400" cy="3605212"/>
          </a:xfrm>
          <a:prstGeom prst="rect">
            <a:avLst/>
          </a:prstGeom>
        </p:spPr>
        <p:txBody>
          <a:bodyPr>
            <a:normAutofit/>
          </a:bodyPr>
          <a:lstStyle/>
          <a:p>
            <a:pPr eaLnBrk="1" hangingPunct="1">
              <a:lnSpc>
                <a:spcPct val="90000"/>
              </a:lnSpc>
            </a:pPr>
            <a:r>
              <a:rPr lang="en-US" dirty="0">
                <a:latin typeface="Rockwell" charset="0"/>
              </a:rPr>
              <a:t>Social status </a:t>
            </a:r>
          </a:p>
          <a:p>
            <a:pPr eaLnBrk="1" hangingPunct="1">
              <a:lnSpc>
                <a:spcPct val="90000"/>
              </a:lnSpc>
            </a:pPr>
            <a:endParaRPr lang="en-US" dirty="0">
              <a:latin typeface="Rockwell" charset="0"/>
            </a:endParaRPr>
          </a:p>
          <a:p>
            <a:pPr eaLnBrk="1" hangingPunct="1">
              <a:lnSpc>
                <a:spcPct val="90000"/>
              </a:lnSpc>
            </a:pPr>
            <a:r>
              <a:rPr lang="en-US" dirty="0">
                <a:latin typeface="Rockwell" charset="0"/>
              </a:rPr>
              <a:t>Media usage</a:t>
            </a:r>
          </a:p>
          <a:p>
            <a:pPr eaLnBrk="1" hangingPunct="1">
              <a:lnSpc>
                <a:spcPct val="90000"/>
              </a:lnSpc>
            </a:pPr>
            <a:endParaRPr lang="en-US" dirty="0">
              <a:latin typeface="Rockwell" charset="0"/>
            </a:endParaRPr>
          </a:p>
          <a:p>
            <a:pPr eaLnBrk="1" hangingPunct="1">
              <a:lnSpc>
                <a:spcPct val="90000"/>
              </a:lnSpc>
            </a:pPr>
            <a:r>
              <a:rPr lang="en-US" dirty="0">
                <a:latin typeface="Rockwell" charset="0"/>
              </a:rPr>
              <a:t>Social relations</a:t>
            </a:r>
          </a:p>
          <a:p>
            <a:pPr eaLnBrk="1" hangingPunct="1">
              <a:lnSpc>
                <a:spcPct val="90000"/>
              </a:lnSpc>
            </a:pPr>
            <a:endParaRPr lang="en-US" dirty="0">
              <a:latin typeface="Rockwell" charset="0"/>
            </a:endParaRPr>
          </a:p>
          <a:p>
            <a:pPr eaLnBrk="1" hangingPunct="1">
              <a:lnSpc>
                <a:spcPct val="90000"/>
              </a:lnSpc>
            </a:pPr>
            <a:r>
              <a:rPr lang="en-US" dirty="0">
                <a:latin typeface="Rockwell" charset="0"/>
              </a:rPr>
              <a:t>Gender roles </a:t>
            </a:r>
          </a:p>
          <a:p>
            <a:pPr eaLnBrk="1" hangingPunct="1">
              <a:lnSpc>
                <a:spcPct val="90000"/>
              </a:lnSpc>
            </a:pPr>
            <a:endParaRPr lang="en-US" dirty="0">
              <a:latin typeface="Rockwell" charset="0"/>
            </a:endParaRPr>
          </a:p>
        </p:txBody>
      </p:sp>
    </p:spTree>
    <p:extLst>
      <p:ext uri="{BB962C8B-B14F-4D97-AF65-F5344CB8AC3E}">
        <p14:creationId xmlns:p14="http://schemas.microsoft.com/office/powerpoint/2010/main" val="1857923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CTONI-2</a:t>
            </a:r>
            <a:endParaRPr lang="en-US" dirty="0"/>
          </a:p>
        </p:txBody>
      </p:sp>
      <p:sp>
        <p:nvSpPr>
          <p:cNvPr id="3" name="Content Placeholder 2"/>
          <p:cNvSpPr>
            <a:spLocks noGrp="1"/>
          </p:cNvSpPr>
          <p:nvPr>
            <p:ph idx="1"/>
          </p:nvPr>
        </p:nvSpPr>
        <p:spPr>
          <a:xfrm>
            <a:off x="1463040" y="2119256"/>
            <a:ext cx="6196405" cy="4052944"/>
          </a:xfrm>
        </p:spPr>
        <p:txBody>
          <a:bodyPr>
            <a:normAutofit fontScale="77500" lnSpcReduction="20000"/>
          </a:bodyPr>
          <a:lstStyle/>
          <a:p>
            <a:r>
              <a:rPr lang="en-US" dirty="0"/>
              <a:t>CTONI-2 </a:t>
            </a:r>
            <a:r>
              <a:rPr lang="en-US" dirty="0" smtClean="0"/>
              <a:t>is an individually </a:t>
            </a:r>
            <a:r>
              <a:rPr lang="en-US" dirty="0"/>
              <a:t>administered measure of </a:t>
            </a:r>
            <a:r>
              <a:rPr lang="en-US" dirty="0" smtClean="0"/>
              <a:t>“nonverbal reasoning”</a:t>
            </a:r>
          </a:p>
          <a:p>
            <a:r>
              <a:rPr lang="en-US" dirty="0"/>
              <a:t>M</a:t>
            </a:r>
            <a:r>
              <a:rPr lang="en-US" dirty="0" smtClean="0"/>
              <a:t>easures </a:t>
            </a:r>
            <a:r>
              <a:rPr lang="en-US" dirty="0"/>
              <a:t>analogical reasoning, categorical classification, and sequential </a:t>
            </a:r>
            <a:r>
              <a:rPr lang="en-US" dirty="0" smtClean="0"/>
              <a:t>reasoning</a:t>
            </a:r>
          </a:p>
          <a:p>
            <a:r>
              <a:rPr lang="en-US" dirty="0" smtClean="0"/>
              <a:t>Normed in 2009</a:t>
            </a:r>
          </a:p>
          <a:p>
            <a:r>
              <a:rPr lang="en-US" dirty="0" smtClean="0"/>
              <a:t>Instructions provided in “common languages spoken in the United States” (not normed this way)</a:t>
            </a:r>
          </a:p>
          <a:p>
            <a:r>
              <a:rPr lang="en-US" dirty="0" smtClean="0"/>
              <a:t>No ELL subsample </a:t>
            </a:r>
          </a:p>
          <a:p>
            <a:r>
              <a:rPr lang="en-US" dirty="0"/>
              <a:t>Examiner uses “simple oral instructions,” thus this is not a nonverbal </a:t>
            </a:r>
            <a:r>
              <a:rPr lang="en-US" dirty="0" smtClean="0"/>
              <a:t>assessment</a:t>
            </a:r>
          </a:p>
          <a:p>
            <a:r>
              <a:rPr lang="en-US" dirty="0" smtClean="0"/>
              <a:t>Examinee can respond nonverbally, similarly to the TONI-4</a:t>
            </a:r>
          </a:p>
          <a:p>
            <a:r>
              <a:rPr lang="en-US" dirty="0" smtClean="0"/>
              <a:t>Psychometrics are adequate although like many assessments there are significant discrepancies by ethnicity</a:t>
            </a:r>
            <a:endParaRPr lang="en-US" dirty="0"/>
          </a:p>
        </p:txBody>
      </p:sp>
      <p:pic>
        <p:nvPicPr>
          <p:cNvPr id="4" name="Picture 3"/>
          <p:cNvPicPr>
            <a:picLocks noChangeAspect="1"/>
          </p:cNvPicPr>
          <p:nvPr/>
        </p:nvPicPr>
        <p:blipFill>
          <a:blip r:embed="rId3"/>
          <a:stretch>
            <a:fillRect/>
          </a:stretch>
        </p:blipFill>
        <p:spPr>
          <a:xfrm>
            <a:off x="990600" y="762000"/>
            <a:ext cx="2133600" cy="1307397"/>
          </a:xfrm>
          <a:prstGeom prst="rect">
            <a:avLst/>
          </a:prstGeom>
        </p:spPr>
      </p:pic>
    </p:spTree>
    <p:extLst>
      <p:ext uri="{BB962C8B-B14F-4D97-AF65-F5344CB8AC3E}">
        <p14:creationId xmlns:p14="http://schemas.microsoft.com/office/powerpoint/2010/main" val="28818535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Types of “Nonverbal” Assessments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They focus mostly on sequencing and matrices, and thus are more limited in scope than the other assessments discussed before (e.g. Ravens)</a:t>
            </a:r>
            <a:endParaRPr lang="en-US" dirty="0"/>
          </a:p>
        </p:txBody>
      </p:sp>
    </p:spTree>
    <p:extLst>
      <p:ext uri="{BB962C8B-B14F-4D97-AF65-F5344CB8AC3E}">
        <p14:creationId xmlns:p14="http://schemas.microsoft.com/office/powerpoint/2010/main" val="15000784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1"/>
            <a:ext cx="8153400" cy="1295400"/>
          </a:xfrm>
        </p:spPr>
        <p:txBody>
          <a:bodyPr>
            <a:normAutofit/>
          </a:bodyPr>
          <a:lstStyle/>
          <a:p>
            <a:pPr eaLnBrk="1" fontAlgn="auto" hangingPunct="1">
              <a:spcAft>
                <a:spcPts val="0"/>
              </a:spcAft>
              <a:defRPr/>
            </a:pPr>
            <a:r>
              <a:rPr lang="en-US" dirty="0" smtClean="0">
                <a:ea typeface="+mj-ea"/>
              </a:rPr>
              <a:t>Bilingual Assessment</a:t>
            </a:r>
            <a:endParaRPr lang="en-US" dirty="0">
              <a:ea typeface="+mj-ea"/>
            </a:endParaRPr>
          </a:p>
        </p:txBody>
      </p:sp>
    </p:spTree>
    <p:extLst>
      <p:ext uri="{BB962C8B-B14F-4D97-AF65-F5344CB8AC3E}">
        <p14:creationId xmlns:p14="http://schemas.microsoft.com/office/powerpoint/2010/main" val="182892944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NASP 2015 Membership Survey Results</a:t>
            </a:r>
            <a:endParaRPr lang="en-US" dirty="0"/>
          </a:p>
        </p:txBody>
      </p:sp>
      <p:sp>
        <p:nvSpPr>
          <p:cNvPr id="3" name="Content Placeholder 2"/>
          <p:cNvSpPr>
            <a:spLocks noGrp="1"/>
          </p:cNvSpPr>
          <p:nvPr>
            <p:ph idx="1"/>
          </p:nvPr>
        </p:nvSpPr>
        <p:spPr>
          <a:xfrm>
            <a:off x="1463040" y="2119256"/>
            <a:ext cx="6196405" cy="3900543"/>
          </a:xfrm>
        </p:spPr>
        <p:txBody>
          <a:bodyPr>
            <a:normAutofit fontScale="85000" lnSpcReduction="20000"/>
          </a:bodyPr>
          <a:lstStyle/>
          <a:p>
            <a:pPr marL="0" indent="0">
              <a:buNone/>
            </a:pPr>
            <a:r>
              <a:rPr lang="en-US" b="1" dirty="0"/>
              <a:t>Languages spoken fluently other than English:</a:t>
            </a:r>
            <a:endParaRPr lang="en-US" dirty="0"/>
          </a:p>
          <a:p>
            <a:pPr marL="0" indent="0">
              <a:buNone/>
            </a:pPr>
            <a:r>
              <a:rPr lang="en-US" dirty="0"/>
              <a:t>                                       </a:t>
            </a:r>
            <a:r>
              <a:rPr lang="en-US" u="sng" dirty="0" smtClean="0"/>
              <a:t>2015</a:t>
            </a:r>
            <a:r>
              <a:rPr lang="en-US" dirty="0"/>
              <a:t>                   </a:t>
            </a:r>
            <a:r>
              <a:rPr lang="en-US" dirty="0" smtClean="0"/>
              <a:t>    </a:t>
            </a:r>
            <a:r>
              <a:rPr lang="en-US" u="sng" dirty="0" smtClean="0"/>
              <a:t>2010</a:t>
            </a:r>
          </a:p>
          <a:p>
            <a:pPr marL="0" indent="0">
              <a:buNone/>
            </a:pPr>
            <a:r>
              <a:rPr lang="en-US" dirty="0" smtClean="0"/>
              <a:t>None</a:t>
            </a:r>
            <a:r>
              <a:rPr lang="en-US" dirty="0"/>
              <a:t>:                                86%                      88.4</a:t>
            </a:r>
            <a:r>
              <a:rPr lang="en-US" dirty="0" smtClean="0"/>
              <a:t>%</a:t>
            </a:r>
          </a:p>
          <a:p>
            <a:pPr marL="0" indent="0">
              <a:buNone/>
            </a:pPr>
            <a:r>
              <a:rPr lang="en-US" dirty="0" smtClean="0"/>
              <a:t>Spanish</a:t>
            </a:r>
            <a:r>
              <a:rPr lang="en-US" dirty="0"/>
              <a:t>:                           </a:t>
            </a:r>
            <a:r>
              <a:rPr lang="en-US" dirty="0" smtClean="0"/>
              <a:t> </a:t>
            </a:r>
            <a:r>
              <a:rPr lang="en-US" dirty="0"/>
              <a:t> </a:t>
            </a:r>
            <a:r>
              <a:rPr lang="en-US" dirty="0" smtClean="0"/>
              <a:t> 7</a:t>
            </a:r>
            <a:r>
              <a:rPr lang="en-US" dirty="0"/>
              <a:t>%                       </a:t>
            </a:r>
            <a:r>
              <a:rPr lang="en-US" dirty="0" smtClean="0"/>
              <a:t>  5.5%</a:t>
            </a:r>
          </a:p>
          <a:p>
            <a:pPr marL="0" indent="0">
              <a:buNone/>
            </a:pPr>
            <a:r>
              <a:rPr lang="en-US" dirty="0" smtClean="0"/>
              <a:t>ASL: </a:t>
            </a:r>
            <a:r>
              <a:rPr lang="en-US" dirty="0"/>
              <a:t>             </a:t>
            </a:r>
            <a:r>
              <a:rPr lang="en-US" dirty="0" smtClean="0"/>
              <a:t>	</a:t>
            </a:r>
            <a:r>
              <a:rPr lang="en-US" dirty="0"/>
              <a:t>	</a:t>
            </a:r>
            <a:r>
              <a:rPr lang="en-US" dirty="0" smtClean="0"/>
              <a:t>1.3</a:t>
            </a:r>
            <a:r>
              <a:rPr lang="en-US" dirty="0"/>
              <a:t>%                     </a:t>
            </a:r>
            <a:r>
              <a:rPr lang="en-US" dirty="0" smtClean="0"/>
              <a:t>  1.2</a:t>
            </a:r>
            <a:r>
              <a:rPr lang="en-US" dirty="0"/>
              <a:t>%</a:t>
            </a:r>
          </a:p>
          <a:p>
            <a:pPr marL="0" indent="0">
              <a:buNone/>
            </a:pPr>
            <a:r>
              <a:rPr lang="en-US" dirty="0"/>
              <a:t>Other languages:            </a:t>
            </a:r>
            <a:r>
              <a:rPr lang="en-US" dirty="0" smtClean="0"/>
              <a:t>   5.3</a:t>
            </a:r>
            <a:r>
              <a:rPr lang="en-US" dirty="0"/>
              <a:t>%                    </a:t>
            </a:r>
            <a:r>
              <a:rPr lang="en-US" dirty="0" smtClean="0"/>
              <a:t>   4.8</a:t>
            </a:r>
            <a:r>
              <a:rPr lang="en-US" dirty="0"/>
              <a:t>%</a:t>
            </a:r>
          </a:p>
          <a:p>
            <a:pPr marL="0" indent="0">
              <a:buNone/>
            </a:pPr>
            <a:r>
              <a:rPr lang="en-US" dirty="0"/>
              <a:t># of languages endorsed:    27                     </a:t>
            </a:r>
            <a:r>
              <a:rPr lang="en-US" dirty="0" smtClean="0"/>
              <a:t>    24</a:t>
            </a:r>
            <a:endParaRPr lang="en-US" dirty="0"/>
          </a:p>
          <a:p>
            <a:pPr marL="0" indent="0">
              <a:buNone/>
            </a:pPr>
            <a:endParaRPr lang="en-US" dirty="0" smtClean="0"/>
          </a:p>
          <a:p>
            <a:pPr marL="0" indent="0">
              <a:buNone/>
            </a:pPr>
            <a:r>
              <a:rPr lang="en-US" sz="2100" dirty="0" smtClean="0"/>
              <a:t>Walcott</a:t>
            </a:r>
            <a:r>
              <a:rPr lang="en-US" sz="2100" dirty="0"/>
              <a:t>, C. M., </a:t>
            </a:r>
            <a:r>
              <a:rPr lang="en-US" sz="2100" dirty="0" err="1"/>
              <a:t>Charvat</a:t>
            </a:r>
            <a:r>
              <a:rPr lang="en-US" sz="2100" dirty="0"/>
              <a:t>, J. L., McNamara, K. M., &amp; Hyson, D. M. (2016, February). </a:t>
            </a:r>
            <a:r>
              <a:rPr lang="en-US" sz="2100" i="1" dirty="0"/>
              <a:t>School psychology at a glance: 2015 member survey results</a:t>
            </a:r>
            <a:r>
              <a:rPr lang="en-US" sz="2100" dirty="0"/>
              <a:t>. Special session presented at the annual convention of the National Association of School Psychologists, New Orleans, LA </a:t>
            </a:r>
          </a:p>
        </p:txBody>
      </p:sp>
    </p:spTree>
    <p:extLst>
      <p:ext uri="{BB962C8B-B14F-4D97-AF65-F5344CB8AC3E}">
        <p14:creationId xmlns:p14="http://schemas.microsoft.com/office/powerpoint/2010/main" val="2510977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Bilingual Assessment</a:t>
            </a:r>
            <a:endParaRPr lang="en-US" dirty="0"/>
          </a:p>
        </p:txBody>
      </p:sp>
      <p:sp>
        <p:nvSpPr>
          <p:cNvPr id="3" name="Content Placeholder 2"/>
          <p:cNvSpPr>
            <a:spLocks noGrp="1"/>
          </p:cNvSpPr>
          <p:nvPr>
            <p:ph idx="1"/>
          </p:nvPr>
        </p:nvSpPr>
        <p:spPr>
          <a:xfrm>
            <a:off x="1463040" y="2119256"/>
            <a:ext cx="6196405" cy="3900543"/>
          </a:xfrm>
        </p:spPr>
        <p:txBody>
          <a:bodyPr>
            <a:normAutofit fontScale="92500" lnSpcReduction="10000"/>
          </a:bodyPr>
          <a:lstStyle/>
          <a:p>
            <a:r>
              <a:rPr lang="en-US" dirty="0" smtClean="0"/>
              <a:t>Not all ELL children will require a bilingual assessment</a:t>
            </a:r>
          </a:p>
          <a:p>
            <a:r>
              <a:rPr lang="en-US" dirty="0" smtClean="0"/>
              <a:t>Children who have higher language proficiency in their native language than English may benefit…but…</a:t>
            </a:r>
          </a:p>
          <a:p>
            <a:pPr lvl="1"/>
            <a:r>
              <a:rPr lang="en-US" dirty="0" smtClean="0"/>
              <a:t>Have they received academic instruction in their native language?</a:t>
            </a:r>
          </a:p>
          <a:p>
            <a:r>
              <a:rPr lang="en-US" u="sng" dirty="0" smtClean="0"/>
              <a:t>You cant know this information unless you get a thorough language and educational history and know about language proficiency in the native language</a:t>
            </a:r>
            <a:endParaRPr lang="en-US" u="sng" dirty="0"/>
          </a:p>
        </p:txBody>
      </p:sp>
    </p:spTree>
    <p:extLst>
      <p:ext uri="{BB962C8B-B14F-4D97-AF65-F5344CB8AC3E}">
        <p14:creationId xmlns:p14="http://schemas.microsoft.com/office/powerpoint/2010/main" val="8105470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Bilingual Assessment (cont.)</a:t>
            </a:r>
            <a:endParaRPr lang="en-US" dirty="0"/>
          </a:p>
        </p:txBody>
      </p:sp>
      <p:sp>
        <p:nvSpPr>
          <p:cNvPr id="3" name="Content Placeholder 2"/>
          <p:cNvSpPr>
            <a:spLocks noGrp="1"/>
          </p:cNvSpPr>
          <p:nvPr>
            <p:ph idx="1"/>
          </p:nvPr>
        </p:nvSpPr>
        <p:spPr/>
        <p:txBody>
          <a:bodyPr>
            <a:normAutofit fontScale="92500"/>
          </a:bodyPr>
          <a:lstStyle/>
          <a:p>
            <a:r>
              <a:rPr lang="en-US" dirty="0" smtClean="0"/>
              <a:t>Bilingual evaluators must be fluent in English and another language so that they can provide school psychology services proficiently in both languages</a:t>
            </a:r>
          </a:p>
          <a:p>
            <a:pPr lvl="1"/>
            <a:r>
              <a:rPr lang="en-US" dirty="0" smtClean="0"/>
              <a:t>High level of language proficiency in both languages</a:t>
            </a:r>
          </a:p>
          <a:p>
            <a:r>
              <a:rPr lang="en-US" dirty="0" smtClean="0"/>
              <a:t>Typically, bilingual evaluations are recommended for children who are recent immigrants and are new to learning English or have not received much formal instruction in their native language</a:t>
            </a:r>
            <a:endParaRPr lang="en-US" dirty="0"/>
          </a:p>
        </p:txBody>
      </p:sp>
    </p:spTree>
    <p:extLst>
      <p:ext uri="{BB962C8B-B14F-4D97-AF65-F5344CB8AC3E}">
        <p14:creationId xmlns:p14="http://schemas.microsoft.com/office/powerpoint/2010/main" val="4162729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Bilingual Assessment Options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WISC-IV Spanish is psychometrically strong</a:t>
            </a:r>
          </a:p>
          <a:p>
            <a:pPr lvl="1"/>
            <a:r>
              <a:rPr lang="en-US" dirty="0" smtClean="0"/>
              <a:t>Standardized with ELLs</a:t>
            </a:r>
          </a:p>
          <a:p>
            <a:pPr lvl="1"/>
            <a:r>
              <a:rPr lang="en-US" dirty="0" smtClean="0"/>
              <a:t>Norming of WISC-V is occurring right now</a:t>
            </a:r>
          </a:p>
          <a:p>
            <a:r>
              <a:rPr lang="en-US" dirty="0" smtClean="0"/>
              <a:t>Other bilingual assessment measures are often standardized in another country and not with ELLs – this is problematic</a:t>
            </a:r>
          </a:p>
          <a:p>
            <a:r>
              <a:rPr lang="en-US" dirty="0" smtClean="0"/>
              <a:t>Proficiency in the native language is incredibly important for accurate results</a:t>
            </a:r>
          </a:p>
          <a:p>
            <a:endParaRPr lang="en-US" dirty="0" smtClean="0"/>
          </a:p>
          <a:p>
            <a:r>
              <a:rPr lang="en-US" dirty="0" smtClean="0"/>
              <a:t>What about non-Spanish speakers?</a:t>
            </a:r>
          </a:p>
        </p:txBody>
      </p:sp>
    </p:spTree>
    <p:extLst>
      <p:ext uri="{BB962C8B-B14F-4D97-AF65-F5344CB8AC3E}">
        <p14:creationId xmlns:p14="http://schemas.microsoft.com/office/powerpoint/2010/main" val="31319698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Native Language Development Information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Is crucial!</a:t>
            </a:r>
          </a:p>
          <a:p>
            <a:r>
              <a:rPr lang="en-US" dirty="0" smtClean="0"/>
              <a:t>If the student has a true disability, you will see symptoms/delays in both languages</a:t>
            </a:r>
            <a:endParaRPr lang="en-US" dirty="0"/>
          </a:p>
        </p:txBody>
      </p:sp>
    </p:spTree>
    <p:extLst>
      <p:ext uri="{BB962C8B-B14F-4D97-AF65-F5344CB8AC3E}">
        <p14:creationId xmlns:p14="http://schemas.microsoft.com/office/powerpoint/2010/main" val="39022442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Assessment Decision-Making Process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Compiled with colleagues (Harris, </a:t>
            </a:r>
            <a:r>
              <a:rPr lang="en-US" dirty="0" err="1" smtClean="0"/>
              <a:t>Gurzick</a:t>
            </a:r>
            <a:r>
              <a:rPr lang="en-US" dirty="0" smtClean="0"/>
              <a:t> &amp; </a:t>
            </a:r>
            <a:r>
              <a:rPr lang="en-US" dirty="0" err="1" smtClean="0"/>
              <a:t>Soderberg</a:t>
            </a:r>
            <a:r>
              <a:rPr lang="en-US" dirty="0" smtClean="0"/>
              <a:t>)</a:t>
            </a:r>
          </a:p>
          <a:p>
            <a:r>
              <a:rPr lang="en-US" dirty="0" smtClean="0"/>
              <a:t>Based </a:t>
            </a:r>
            <a:r>
              <a:rPr lang="en-US" dirty="0"/>
              <a:t>off of Sanchez-Marble, K. (2004) and Rhodes, Ochoa, &amp; Ortiz (2005</a:t>
            </a:r>
            <a:r>
              <a:rPr lang="en-US" dirty="0" smtClean="0"/>
              <a:t>)</a:t>
            </a:r>
            <a:endParaRPr lang="en-US" dirty="0"/>
          </a:p>
          <a:p>
            <a:r>
              <a:rPr lang="en-US" dirty="0" smtClean="0"/>
              <a:t> </a:t>
            </a:r>
            <a:r>
              <a:rPr lang="en-US" dirty="0" smtClean="0">
                <a:solidFill>
                  <a:schemeClr val="bg2">
                    <a:lumMod val="75000"/>
                  </a:schemeClr>
                </a:solidFill>
              </a:rPr>
              <a:t>Every student needs to be discussed individually! </a:t>
            </a:r>
          </a:p>
          <a:p>
            <a:r>
              <a:rPr lang="en-US" dirty="0" smtClean="0"/>
              <a:t>These are general guidelines</a:t>
            </a:r>
          </a:p>
          <a:p>
            <a:r>
              <a:rPr lang="en-US" dirty="0" smtClean="0"/>
              <a:t>These </a:t>
            </a:r>
            <a:r>
              <a:rPr lang="en-US" dirty="0"/>
              <a:t>guidelines are created assuming that the instructional arrangements are not contributing to the student’s academic </a:t>
            </a:r>
            <a:r>
              <a:rPr lang="en-US" dirty="0" smtClean="0"/>
              <a:t>difficulties</a:t>
            </a:r>
          </a:p>
          <a:p>
            <a:r>
              <a:rPr lang="en-US" dirty="0" smtClean="0"/>
              <a:t>Discussions around language acquisition, prior schooling, acculturation, and other factors should be part of this decision</a:t>
            </a:r>
            <a:endParaRPr lang="en-US" dirty="0"/>
          </a:p>
        </p:txBody>
      </p:sp>
    </p:spTree>
    <p:extLst>
      <p:ext uri="{BB962C8B-B14F-4D97-AF65-F5344CB8AC3E}">
        <p14:creationId xmlns:p14="http://schemas.microsoft.com/office/powerpoint/2010/main" val="1423867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Intermediate-Advanced level of English proficiency</a:t>
            </a:r>
            <a:r>
              <a:rPr lang="en-US" dirty="0"/>
              <a:t> </a:t>
            </a:r>
            <a:r>
              <a:rPr lang="en-US" dirty="0" smtClean="0"/>
              <a:t>or 4 </a:t>
            </a:r>
            <a:r>
              <a:rPr lang="en-US" dirty="0"/>
              <a:t>or 5 on </a:t>
            </a:r>
            <a:r>
              <a:rPr lang="en-US" i="1" dirty="0"/>
              <a:t>LAS</a:t>
            </a:r>
            <a:r>
              <a:rPr lang="en-US" dirty="0"/>
              <a:t> </a:t>
            </a:r>
            <a:r>
              <a:rPr lang="en-US" dirty="0" smtClean="0"/>
              <a:t>or 4 </a:t>
            </a:r>
            <a:r>
              <a:rPr lang="en-US" dirty="0"/>
              <a:t>or 5 on </a:t>
            </a:r>
            <a:r>
              <a:rPr lang="en-US" i="1" dirty="0"/>
              <a:t>Woodcock </a:t>
            </a:r>
            <a:r>
              <a:rPr lang="en-US" i="1" dirty="0" smtClean="0"/>
              <a:t>Munoz Language </a:t>
            </a:r>
            <a:r>
              <a:rPr lang="en-US" i="1" dirty="0"/>
              <a:t>Survey</a:t>
            </a:r>
            <a:r>
              <a:rPr lang="en-US" dirty="0"/>
              <a:t> </a:t>
            </a:r>
            <a:r>
              <a:rPr lang="en-US" dirty="0" smtClean="0"/>
              <a:t>or Fluent</a:t>
            </a:r>
            <a:r>
              <a:rPr lang="en-US" dirty="0"/>
              <a:t>/Competent on </a:t>
            </a:r>
            <a:r>
              <a:rPr lang="en-US" i="1" dirty="0"/>
              <a:t>IPT</a:t>
            </a:r>
          </a:p>
          <a:p>
            <a:r>
              <a:rPr lang="en-US" dirty="0"/>
              <a:t> </a:t>
            </a:r>
            <a:r>
              <a:rPr lang="en-US" dirty="0" smtClean="0"/>
              <a:t>Low levels of native language ability, no formal instruction in native language  </a:t>
            </a:r>
          </a:p>
          <a:p>
            <a:r>
              <a:rPr lang="en-US" dirty="0" smtClean="0"/>
              <a:t> 5 </a:t>
            </a:r>
            <a:r>
              <a:rPr lang="en-US" dirty="0"/>
              <a:t>+ years Eng. Instruction</a:t>
            </a:r>
          </a:p>
          <a:p>
            <a:r>
              <a:rPr lang="en-US" dirty="0"/>
              <a:t>  80%-100% on the </a:t>
            </a:r>
            <a:r>
              <a:rPr lang="en-US" i="1" dirty="0"/>
              <a:t>Student </a:t>
            </a:r>
            <a:r>
              <a:rPr lang="en-US" i="1" dirty="0" smtClean="0"/>
              <a:t>Oral Language </a:t>
            </a:r>
            <a:r>
              <a:rPr lang="en-US" i="1" dirty="0"/>
              <a:t>Observation Matrix</a:t>
            </a:r>
          </a:p>
          <a:p>
            <a:r>
              <a:rPr lang="en-US" dirty="0"/>
              <a:t> </a:t>
            </a:r>
            <a:r>
              <a:rPr lang="en-US" dirty="0" smtClean="0"/>
              <a:t>FEP </a:t>
            </a:r>
            <a:r>
              <a:rPr lang="en-US" dirty="0"/>
              <a:t>on the Home </a:t>
            </a:r>
            <a:r>
              <a:rPr lang="en-US" dirty="0" smtClean="0"/>
              <a:t>Language Questionnaire</a:t>
            </a:r>
            <a:endParaRPr lang="en-US" dirty="0"/>
          </a:p>
        </p:txBody>
      </p:sp>
    </p:spTree>
    <p:extLst>
      <p:ext uri="{BB962C8B-B14F-4D97-AF65-F5344CB8AC3E}">
        <p14:creationId xmlns:p14="http://schemas.microsoft.com/office/powerpoint/2010/main" val="379254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dirty="0" smtClean="0">
                <a:solidFill>
                  <a:srgbClr val="7EA9CA"/>
                </a:solidFill>
                <a:ea typeface="+mj-ea"/>
              </a:rPr>
              <a:t>Common Questions </a:t>
            </a:r>
            <a:r>
              <a:rPr lang="en-US" sz="4000" dirty="0">
                <a:solidFill>
                  <a:srgbClr val="7EA9CA"/>
                </a:solidFill>
                <a:ea typeface="+mj-ea"/>
              </a:rPr>
              <a:t>Used to Assess Acculturation </a:t>
            </a:r>
          </a:p>
        </p:txBody>
      </p:sp>
      <p:sp>
        <p:nvSpPr>
          <p:cNvPr id="28675" name="Rectangle 3"/>
          <p:cNvSpPr>
            <a:spLocks noGrp="1" noChangeArrowheads="1"/>
          </p:cNvSpPr>
          <p:nvPr>
            <p:ph idx="1"/>
          </p:nvPr>
        </p:nvSpPr>
        <p:spPr>
          <a:xfrm>
            <a:off x="1463040" y="2119256"/>
            <a:ext cx="6196405" cy="4230744"/>
          </a:xfrm>
        </p:spPr>
        <p:txBody>
          <a:bodyPr>
            <a:normAutofit fontScale="92500"/>
          </a:bodyPr>
          <a:lstStyle/>
          <a:p>
            <a:pPr marL="381000" indent="-381000" eaLnBrk="1" hangingPunct="1">
              <a:lnSpc>
                <a:spcPct val="80000"/>
              </a:lnSpc>
              <a:buFontTx/>
              <a:buAutoNum type="arabicPeriod"/>
            </a:pPr>
            <a:r>
              <a:rPr lang="en-US" sz="2100" dirty="0">
                <a:latin typeface="Rockwell" charset="0"/>
              </a:rPr>
              <a:t>What language do you speak?</a:t>
            </a:r>
          </a:p>
          <a:p>
            <a:pPr marL="381000" indent="-381000" eaLnBrk="1" hangingPunct="1">
              <a:lnSpc>
                <a:spcPct val="80000"/>
              </a:lnSpc>
              <a:buFontTx/>
              <a:buAutoNum type="arabicPeriod"/>
            </a:pPr>
            <a:r>
              <a:rPr lang="en-US" sz="2100" dirty="0">
                <a:latin typeface="Rockwell" charset="0"/>
              </a:rPr>
              <a:t>What language do you prefer?</a:t>
            </a:r>
          </a:p>
          <a:p>
            <a:pPr marL="381000" indent="-381000" eaLnBrk="1" hangingPunct="1">
              <a:lnSpc>
                <a:spcPct val="80000"/>
              </a:lnSpc>
              <a:buFontTx/>
              <a:buAutoNum type="arabicPeriod"/>
            </a:pPr>
            <a:r>
              <a:rPr lang="en-US" sz="2100" dirty="0">
                <a:latin typeface="Rockwell" charset="0"/>
              </a:rPr>
              <a:t>How do you self identify?</a:t>
            </a:r>
          </a:p>
          <a:p>
            <a:pPr marL="381000" indent="-381000" eaLnBrk="1" hangingPunct="1">
              <a:lnSpc>
                <a:spcPct val="80000"/>
              </a:lnSpc>
              <a:buFontTx/>
              <a:buAutoNum type="arabicPeriod"/>
            </a:pPr>
            <a:r>
              <a:rPr lang="en-US" sz="2100" dirty="0">
                <a:latin typeface="Rockwell" charset="0"/>
              </a:rPr>
              <a:t>Which ethnic identification does (</a:t>
            </a:r>
            <a:r>
              <a:rPr lang="en-US" sz="2100" dirty="0" smtClean="0">
                <a:latin typeface="Rockwell" charset="0"/>
              </a:rPr>
              <a:t>did) </a:t>
            </a:r>
            <a:r>
              <a:rPr lang="en-US" sz="2100" dirty="0">
                <a:latin typeface="Rockwell" charset="0"/>
              </a:rPr>
              <a:t>your mother and father use?</a:t>
            </a:r>
          </a:p>
          <a:p>
            <a:pPr marL="381000" indent="-381000" eaLnBrk="1" hangingPunct="1">
              <a:lnSpc>
                <a:spcPct val="80000"/>
              </a:lnSpc>
              <a:buFontTx/>
              <a:buAutoNum type="arabicPeriod"/>
            </a:pPr>
            <a:r>
              <a:rPr lang="en-US" sz="2100" dirty="0">
                <a:latin typeface="Rockwell" charset="0"/>
              </a:rPr>
              <a:t>What was the ethnic origin of the friends a peers you had as a child? </a:t>
            </a:r>
          </a:p>
          <a:p>
            <a:pPr marL="381000" indent="-381000" eaLnBrk="1" hangingPunct="1">
              <a:lnSpc>
                <a:spcPct val="80000"/>
              </a:lnSpc>
              <a:buFontTx/>
              <a:buAutoNum type="arabicPeriod"/>
            </a:pPr>
            <a:r>
              <a:rPr lang="en-US" sz="2100" dirty="0">
                <a:latin typeface="Rockwell" charset="0"/>
              </a:rPr>
              <a:t>Whom do you now associate with in the outside community? </a:t>
            </a:r>
          </a:p>
          <a:p>
            <a:pPr marL="381000" indent="-381000" eaLnBrk="1" hangingPunct="1">
              <a:lnSpc>
                <a:spcPct val="80000"/>
              </a:lnSpc>
              <a:buFontTx/>
              <a:buAutoNum type="arabicPeriod"/>
            </a:pPr>
            <a:r>
              <a:rPr lang="en-US" sz="2100" dirty="0">
                <a:latin typeface="Rockwell" charset="0"/>
              </a:rPr>
              <a:t>What is your music/television/movie preference?</a:t>
            </a:r>
          </a:p>
          <a:p>
            <a:pPr marL="381000" indent="-381000" eaLnBrk="1" hangingPunct="1">
              <a:lnSpc>
                <a:spcPct val="80000"/>
              </a:lnSpc>
              <a:buFontTx/>
              <a:buAutoNum type="arabicPeriod"/>
            </a:pPr>
            <a:r>
              <a:rPr lang="en-US" sz="2100" dirty="0">
                <a:latin typeface="Rockwell" charset="0"/>
              </a:rPr>
              <a:t>Where were you born?</a:t>
            </a:r>
          </a:p>
          <a:p>
            <a:pPr marL="381000" indent="-381000" eaLnBrk="1" hangingPunct="1">
              <a:lnSpc>
                <a:spcPct val="80000"/>
              </a:lnSpc>
              <a:buFontTx/>
              <a:buAutoNum type="arabicPeriod"/>
            </a:pPr>
            <a:r>
              <a:rPr lang="en-US" sz="2100" dirty="0">
                <a:latin typeface="Rockwell" charset="0"/>
              </a:rPr>
              <a:t>Where were you raised?</a:t>
            </a:r>
          </a:p>
          <a:p>
            <a:pPr marL="381000" indent="-381000" eaLnBrk="1" hangingPunct="1">
              <a:lnSpc>
                <a:spcPct val="80000"/>
              </a:lnSpc>
              <a:buFontTx/>
              <a:buAutoNum type="arabicPeriod"/>
            </a:pPr>
            <a:r>
              <a:rPr lang="en-US" sz="2100" dirty="0">
                <a:latin typeface="Rockwell" charset="0"/>
              </a:rPr>
              <a:t>What is your food preference?</a:t>
            </a:r>
          </a:p>
          <a:p>
            <a:pPr marL="381000" indent="-381000" eaLnBrk="1" hangingPunct="1">
              <a:lnSpc>
                <a:spcPct val="80000"/>
              </a:lnSpc>
              <a:buFontTx/>
              <a:buAutoNum type="arabicPeriod"/>
            </a:pPr>
            <a:r>
              <a:rPr lang="en-US" sz="2100" dirty="0">
                <a:latin typeface="Rockwell" charset="0"/>
              </a:rPr>
              <a:t>What language do you read/write/think it?</a:t>
            </a:r>
          </a:p>
          <a:p>
            <a:pPr marL="381000" indent="-381000" eaLnBrk="1" hangingPunct="1">
              <a:lnSpc>
                <a:spcPct val="80000"/>
              </a:lnSpc>
              <a:buFontTx/>
              <a:buAutoNum type="arabicPeriod"/>
            </a:pPr>
            <a:r>
              <a:rPr lang="en-US" sz="2100" dirty="0">
                <a:latin typeface="Rockwell" charset="0"/>
              </a:rPr>
              <a:t>How much pride do you have in your ethnic group?</a:t>
            </a:r>
          </a:p>
          <a:p>
            <a:pPr marL="381000" indent="-381000" eaLnBrk="1" hangingPunct="1">
              <a:lnSpc>
                <a:spcPct val="80000"/>
              </a:lnSpc>
              <a:buFontTx/>
              <a:buAutoNum type="arabicPeriod"/>
            </a:pPr>
            <a:endParaRPr lang="en-US" sz="2100" dirty="0">
              <a:latin typeface="Rockwell" charset="0"/>
            </a:endParaRPr>
          </a:p>
        </p:txBody>
      </p:sp>
    </p:spTree>
    <p:extLst>
      <p:ext uri="{BB962C8B-B14F-4D97-AF65-F5344CB8AC3E}">
        <p14:creationId xmlns:p14="http://schemas.microsoft.com/office/powerpoint/2010/main" val="26033966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1 Considerations</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Interpret </a:t>
            </a:r>
            <a:r>
              <a:rPr lang="en-US" dirty="0"/>
              <a:t>verbal language scores </a:t>
            </a:r>
            <a:r>
              <a:rPr lang="en-US" dirty="0" smtClean="0"/>
              <a:t>with caution </a:t>
            </a:r>
            <a:r>
              <a:rPr lang="en-US" dirty="0"/>
              <a:t>as they may still be </a:t>
            </a:r>
            <a:r>
              <a:rPr lang="en-US" dirty="0" smtClean="0"/>
              <a:t>an underestimation </a:t>
            </a:r>
            <a:r>
              <a:rPr lang="en-US" dirty="0"/>
              <a:t>of the student’s </a:t>
            </a:r>
            <a:r>
              <a:rPr lang="en-US" dirty="0" smtClean="0"/>
              <a:t>true language </a:t>
            </a:r>
            <a:r>
              <a:rPr lang="en-US" dirty="0"/>
              <a:t>ability (English </a:t>
            </a:r>
            <a:r>
              <a:rPr lang="en-US" dirty="0" smtClean="0"/>
              <a:t>language acquisition </a:t>
            </a:r>
            <a:r>
              <a:rPr lang="en-US" dirty="0"/>
              <a:t>vs. Academics in English)</a:t>
            </a:r>
          </a:p>
          <a:p>
            <a:r>
              <a:rPr lang="en-US" dirty="0" smtClean="0"/>
              <a:t> </a:t>
            </a:r>
            <a:r>
              <a:rPr lang="en-US" dirty="0"/>
              <a:t>Consider cultural factors that may </a:t>
            </a:r>
            <a:r>
              <a:rPr lang="en-US" dirty="0" smtClean="0"/>
              <a:t>be contributing </a:t>
            </a:r>
            <a:r>
              <a:rPr lang="en-US" dirty="0"/>
              <a:t>(i.e. conduct assessment </a:t>
            </a:r>
            <a:r>
              <a:rPr lang="en-US" dirty="0" smtClean="0"/>
              <a:t>of acculturation</a:t>
            </a:r>
            <a:r>
              <a:rPr lang="en-US" dirty="0"/>
              <a:t>)</a:t>
            </a:r>
          </a:p>
          <a:p>
            <a:r>
              <a:rPr lang="en-US" dirty="0" smtClean="0"/>
              <a:t> </a:t>
            </a:r>
            <a:r>
              <a:rPr lang="en-US" dirty="0"/>
              <a:t>May need an interpreter, especially </a:t>
            </a:r>
            <a:r>
              <a:rPr lang="en-US" dirty="0" smtClean="0"/>
              <a:t>when communicating </a:t>
            </a:r>
            <a:r>
              <a:rPr lang="en-US" dirty="0"/>
              <a:t>with the family</a:t>
            </a:r>
          </a:p>
        </p:txBody>
      </p:sp>
    </p:spTree>
    <p:extLst>
      <p:ext uri="{BB962C8B-B14F-4D97-AF65-F5344CB8AC3E}">
        <p14:creationId xmlns:p14="http://schemas.microsoft.com/office/powerpoint/2010/main" val="31137815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1 Decision</a:t>
            </a:r>
            <a:endParaRPr lang="en-US" dirty="0"/>
          </a:p>
        </p:txBody>
      </p:sp>
      <p:sp>
        <p:nvSpPr>
          <p:cNvPr id="3" name="Content Placeholder 2"/>
          <p:cNvSpPr>
            <a:spLocks noGrp="1"/>
          </p:cNvSpPr>
          <p:nvPr>
            <p:ph idx="1"/>
          </p:nvPr>
        </p:nvSpPr>
        <p:spPr/>
        <p:txBody>
          <a:bodyPr/>
          <a:lstStyle/>
          <a:p>
            <a:r>
              <a:rPr lang="en-US" dirty="0"/>
              <a:t> Due to high English language ability</a:t>
            </a:r>
            <a:r>
              <a:rPr lang="en-US" dirty="0" smtClean="0"/>
              <a:t>, perform culturally and linguistically responsive </a:t>
            </a:r>
            <a:r>
              <a:rPr lang="en-US" u="sng" dirty="0" smtClean="0"/>
              <a:t>assessment </a:t>
            </a:r>
            <a:r>
              <a:rPr lang="en-US" u="sng" dirty="0"/>
              <a:t>in the </a:t>
            </a:r>
            <a:r>
              <a:rPr lang="en-US" u="sng" dirty="0" smtClean="0"/>
              <a:t>English language</a:t>
            </a:r>
            <a:endParaRPr lang="en-US" u="sng" dirty="0"/>
          </a:p>
          <a:p>
            <a:r>
              <a:rPr lang="en-US" dirty="0" smtClean="0"/>
              <a:t>Give </a:t>
            </a:r>
            <a:r>
              <a:rPr lang="en-US" dirty="0"/>
              <a:t>the standard administration of </a:t>
            </a:r>
            <a:r>
              <a:rPr lang="en-US" dirty="0" smtClean="0"/>
              <a:t>the best </a:t>
            </a:r>
            <a:r>
              <a:rPr lang="en-US" dirty="0"/>
              <a:t>assessment tools based on the </a:t>
            </a:r>
            <a:r>
              <a:rPr lang="en-US" dirty="0" smtClean="0"/>
              <a:t>student and </a:t>
            </a:r>
            <a:r>
              <a:rPr lang="en-US" dirty="0"/>
              <a:t>the referral question that are </a:t>
            </a:r>
            <a:r>
              <a:rPr lang="en-US" dirty="0" smtClean="0"/>
              <a:t>culturally appropriate </a:t>
            </a:r>
            <a:r>
              <a:rPr lang="en-US" dirty="0"/>
              <a:t>(consider the KABC-2 </a:t>
            </a:r>
            <a:r>
              <a:rPr lang="en-US" dirty="0" smtClean="0"/>
              <a:t>or DAS-II)</a:t>
            </a:r>
            <a:endParaRPr lang="en-US" dirty="0"/>
          </a:p>
        </p:txBody>
      </p:sp>
    </p:spTree>
    <p:extLst>
      <p:ext uri="{BB962C8B-B14F-4D97-AF65-F5344CB8AC3E}">
        <p14:creationId xmlns:p14="http://schemas.microsoft.com/office/powerpoint/2010/main" val="2290745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2</a:t>
            </a:r>
            <a:endParaRPr lang="en-US" dirty="0"/>
          </a:p>
        </p:txBody>
      </p:sp>
      <p:sp>
        <p:nvSpPr>
          <p:cNvPr id="3" name="Content Placeholder 2"/>
          <p:cNvSpPr>
            <a:spLocks noGrp="1"/>
          </p:cNvSpPr>
          <p:nvPr>
            <p:ph idx="1"/>
          </p:nvPr>
        </p:nvSpPr>
        <p:spPr>
          <a:xfrm>
            <a:off x="1463040" y="2119256"/>
            <a:ext cx="6196405" cy="3824343"/>
          </a:xfrm>
        </p:spPr>
        <p:txBody>
          <a:bodyPr>
            <a:normAutofit fontScale="92500"/>
          </a:bodyPr>
          <a:lstStyle/>
          <a:p>
            <a:r>
              <a:rPr lang="en-US" dirty="0" smtClean="0"/>
              <a:t> 2 </a:t>
            </a:r>
            <a:r>
              <a:rPr lang="en-US" dirty="0"/>
              <a:t>or 3 on </a:t>
            </a:r>
            <a:r>
              <a:rPr lang="en-US" i="1" dirty="0" smtClean="0"/>
              <a:t>ACCESS </a:t>
            </a:r>
            <a:r>
              <a:rPr lang="en-US" dirty="0" smtClean="0"/>
              <a:t>or 2 </a:t>
            </a:r>
            <a:r>
              <a:rPr lang="en-US" dirty="0"/>
              <a:t>or 3 on </a:t>
            </a:r>
            <a:r>
              <a:rPr lang="en-US" i="1" dirty="0"/>
              <a:t>LAS</a:t>
            </a:r>
            <a:r>
              <a:rPr lang="en-US" dirty="0"/>
              <a:t> </a:t>
            </a:r>
            <a:r>
              <a:rPr lang="en-US" dirty="0" smtClean="0"/>
              <a:t>or 2 </a:t>
            </a:r>
            <a:r>
              <a:rPr lang="en-US" dirty="0"/>
              <a:t>or 3 on </a:t>
            </a:r>
            <a:r>
              <a:rPr lang="en-US" i="1" dirty="0"/>
              <a:t>Woodcock Munoz </a:t>
            </a:r>
            <a:r>
              <a:rPr lang="en-US" i="1" dirty="0" smtClean="0"/>
              <a:t>Language Survey </a:t>
            </a:r>
            <a:r>
              <a:rPr lang="en-US" dirty="0" smtClean="0"/>
              <a:t>or </a:t>
            </a:r>
            <a:r>
              <a:rPr lang="en-US" dirty="0"/>
              <a:t>Limited  on </a:t>
            </a:r>
            <a:r>
              <a:rPr lang="en-US" i="1" dirty="0" smtClean="0"/>
              <a:t>IPT</a:t>
            </a:r>
            <a:r>
              <a:rPr lang="en-US" dirty="0" smtClean="0"/>
              <a:t> (Low-Intermediate English proficiency) </a:t>
            </a:r>
            <a:endParaRPr lang="en-US" dirty="0"/>
          </a:p>
          <a:p>
            <a:r>
              <a:rPr lang="en-US" dirty="0"/>
              <a:t>  2-</a:t>
            </a:r>
            <a:r>
              <a:rPr lang="en-US" dirty="0" smtClean="0"/>
              <a:t>4 years </a:t>
            </a:r>
            <a:r>
              <a:rPr lang="en-US" dirty="0"/>
              <a:t>English Instruction </a:t>
            </a:r>
            <a:r>
              <a:rPr lang="en-US" dirty="0" smtClean="0"/>
              <a:t>with </a:t>
            </a:r>
            <a:r>
              <a:rPr lang="en-US" dirty="0"/>
              <a:t>English</a:t>
            </a:r>
          </a:p>
          <a:p>
            <a:pPr marL="0" indent="0">
              <a:buNone/>
            </a:pPr>
            <a:r>
              <a:rPr lang="en-US" dirty="0"/>
              <a:t>language acquisition </a:t>
            </a:r>
            <a:r>
              <a:rPr lang="en-US" dirty="0" smtClean="0"/>
              <a:t>support</a:t>
            </a:r>
            <a:endParaRPr lang="en-US" dirty="0"/>
          </a:p>
          <a:p>
            <a:r>
              <a:rPr lang="en-US" dirty="0"/>
              <a:t> </a:t>
            </a:r>
            <a:r>
              <a:rPr lang="en-US" dirty="0" smtClean="0"/>
              <a:t>60</a:t>
            </a:r>
            <a:r>
              <a:rPr lang="en-US" dirty="0"/>
              <a:t>%-80% on the </a:t>
            </a:r>
            <a:r>
              <a:rPr lang="en-US" i="1" dirty="0"/>
              <a:t>Student Oral </a:t>
            </a:r>
            <a:r>
              <a:rPr lang="en-US" i="1" dirty="0" smtClean="0"/>
              <a:t>Language Observation </a:t>
            </a:r>
            <a:r>
              <a:rPr lang="en-US" i="1" dirty="0"/>
              <a:t>Matrix</a:t>
            </a:r>
          </a:p>
          <a:p>
            <a:r>
              <a:rPr lang="en-US" dirty="0"/>
              <a:t>  LEP on the Home Language Questionnaire</a:t>
            </a:r>
          </a:p>
          <a:p>
            <a:r>
              <a:rPr lang="en-US" dirty="0"/>
              <a:t>  </a:t>
            </a:r>
            <a:r>
              <a:rPr lang="en-US" dirty="0" smtClean="0"/>
              <a:t>Similar progress with native language development</a:t>
            </a:r>
            <a:endParaRPr lang="en-US" dirty="0"/>
          </a:p>
        </p:txBody>
      </p:sp>
    </p:spTree>
    <p:extLst>
      <p:ext uri="{BB962C8B-B14F-4D97-AF65-F5344CB8AC3E}">
        <p14:creationId xmlns:p14="http://schemas.microsoft.com/office/powerpoint/2010/main" val="1938319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2 Considerations</a:t>
            </a:r>
            <a:endParaRPr lang="en-US" dirty="0"/>
          </a:p>
        </p:txBody>
      </p:sp>
      <p:sp>
        <p:nvSpPr>
          <p:cNvPr id="3" name="Content Placeholder 2"/>
          <p:cNvSpPr>
            <a:spLocks noGrp="1"/>
          </p:cNvSpPr>
          <p:nvPr>
            <p:ph idx="1"/>
          </p:nvPr>
        </p:nvSpPr>
        <p:spPr/>
        <p:txBody>
          <a:bodyPr>
            <a:normAutofit fontScale="92500"/>
          </a:bodyPr>
          <a:lstStyle/>
          <a:p>
            <a:r>
              <a:rPr lang="en-US" dirty="0" smtClean="0"/>
              <a:t> Consider </a:t>
            </a:r>
            <a:r>
              <a:rPr lang="en-US" dirty="0"/>
              <a:t>student’s progress on </a:t>
            </a:r>
            <a:r>
              <a:rPr lang="en-US" dirty="0" smtClean="0"/>
              <a:t>English Language </a:t>
            </a:r>
            <a:r>
              <a:rPr lang="en-US" dirty="0"/>
              <a:t>Development Standards compared to ELL </a:t>
            </a:r>
            <a:r>
              <a:rPr lang="en-US" dirty="0" smtClean="0"/>
              <a:t>peers</a:t>
            </a:r>
          </a:p>
          <a:p>
            <a:r>
              <a:rPr lang="en-US" dirty="0" smtClean="0"/>
              <a:t> </a:t>
            </a:r>
            <a:r>
              <a:rPr lang="en-US" dirty="0"/>
              <a:t>Consider past educational experiences</a:t>
            </a:r>
          </a:p>
          <a:p>
            <a:r>
              <a:rPr lang="en-US" dirty="0"/>
              <a:t> </a:t>
            </a:r>
            <a:r>
              <a:rPr lang="en-US" dirty="0" smtClean="0"/>
              <a:t>Consider </a:t>
            </a:r>
            <a:r>
              <a:rPr lang="en-US" dirty="0"/>
              <a:t>cultural factors that may be </a:t>
            </a:r>
            <a:r>
              <a:rPr lang="en-US" dirty="0" smtClean="0"/>
              <a:t>contributing (</a:t>
            </a:r>
            <a:r>
              <a:rPr lang="en-US" dirty="0"/>
              <a:t>i.e. conduct assessment of acculturation)</a:t>
            </a:r>
          </a:p>
          <a:p>
            <a:r>
              <a:rPr lang="en-US" dirty="0"/>
              <a:t> </a:t>
            </a:r>
            <a:r>
              <a:rPr lang="en-US" dirty="0" smtClean="0"/>
              <a:t>Perform </a:t>
            </a:r>
            <a:r>
              <a:rPr lang="en-US" dirty="0"/>
              <a:t>a language proficiency assessment in</a:t>
            </a:r>
          </a:p>
          <a:p>
            <a:pPr marL="0" indent="0">
              <a:buNone/>
            </a:pPr>
            <a:r>
              <a:rPr lang="en-US" dirty="0" smtClean="0"/>
              <a:t>their </a:t>
            </a:r>
            <a:r>
              <a:rPr lang="en-US" dirty="0"/>
              <a:t>native </a:t>
            </a:r>
            <a:r>
              <a:rPr lang="en-US" dirty="0" smtClean="0"/>
              <a:t>language</a:t>
            </a:r>
          </a:p>
          <a:p>
            <a:r>
              <a:rPr lang="en-US" dirty="0" smtClean="0"/>
              <a:t> Will likely need an interpreter</a:t>
            </a:r>
            <a:endParaRPr lang="en-US" dirty="0"/>
          </a:p>
        </p:txBody>
      </p:sp>
    </p:spTree>
    <p:extLst>
      <p:ext uri="{BB962C8B-B14F-4D97-AF65-F5344CB8AC3E}">
        <p14:creationId xmlns:p14="http://schemas.microsoft.com/office/powerpoint/2010/main" val="4154369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2 Decision</a:t>
            </a:r>
            <a:endParaRPr lang="en-US" dirty="0"/>
          </a:p>
        </p:txBody>
      </p:sp>
      <p:sp>
        <p:nvSpPr>
          <p:cNvPr id="3" name="Content Placeholder 2"/>
          <p:cNvSpPr>
            <a:spLocks noGrp="1"/>
          </p:cNvSpPr>
          <p:nvPr>
            <p:ph idx="1"/>
          </p:nvPr>
        </p:nvSpPr>
        <p:spPr/>
        <p:txBody>
          <a:bodyPr/>
          <a:lstStyle/>
          <a:p>
            <a:r>
              <a:rPr lang="en-US" dirty="0"/>
              <a:t> If child has limited English language proficiency </a:t>
            </a:r>
            <a:r>
              <a:rPr lang="en-US" dirty="0" smtClean="0"/>
              <a:t>as well </a:t>
            </a:r>
            <a:r>
              <a:rPr lang="en-US" dirty="0"/>
              <a:t>as limited native language proficiency, </a:t>
            </a:r>
            <a:r>
              <a:rPr lang="en-US" dirty="0" smtClean="0"/>
              <a:t>a </a:t>
            </a:r>
            <a:r>
              <a:rPr lang="en-US" u="sng" dirty="0" smtClean="0"/>
              <a:t>nonverbal </a:t>
            </a:r>
            <a:r>
              <a:rPr lang="en-US" u="sng" dirty="0"/>
              <a:t>assessment</a:t>
            </a:r>
            <a:r>
              <a:rPr lang="en-US" dirty="0"/>
              <a:t> is </a:t>
            </a:r>
            <a:r>
              <a:rPr lang="en-US" dirty="0" smtClean="0"/>
              <a:t>warranted</a:t>
            </a:r>
            <a:endParaRPr lang="en-US" dirty="0"/>
          </a:p>
        </p:txBody>
      </p:sp>
    </p:spTree>
    <p:extLst>
      <p:ext uri="{BB962C8B-B14F-4D97-AF65-F5344CB8AC3E}">
        <p14:creationId xmlns:p14="http://schemas.microsoft.com/office/powerpoint/2010/main" val="1945197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3</a:t>
            </a:r>
            <a:endParaRPr lang="en-US" dirty="0"/>
          </a:p>
        </p:txBody>
      </p:sp>
      <p:sp>
        <p:nvSpPr>
          <p:cNvPr id="3" name="Content Placeholder 2"/>
          <p:cNvSpPr>
            <a:spLocks noGrp="1"/>
          </p:cNvSpPr>
          <p:nvPr>
            <p:ph idx="1"/>
          </p:nvPr>
        </p:nvSpPr>
        <p:spPr/>
        <p:txBody>
          <a:bodyPr>
            <a:normAutofit fontScale="92500" lnSpcReduction="10000"/>
          </a:bodyPr>
          <a:lstStyle/>
          <a:p>
            <a:r>
              <a:rPr lang="en-US" dirty="0"/>
              <a:t> Language Proficiency Measure</a:t>
            </a:r>
            <a:r>
              <a:rPr lang="en-US" dirty="0" smtClean="0"/>
              <a:t>: 1 </a:t>
            </a:r>
            <a:r>
              <a:rPr lang="en-US" dirty="0"/>
              <a:t>on </a:t>
            </a:r>
            <a:r>
              <a:rPr lang="en-US" i="1" dirty="0" smtClean="0"/>
              <a:t>ACCESS</a:t>
            </a:r>
            <a:r>
              <a:rPr lang="en-US" dirty="0" smtClean="0"/>
              <a:t> or 1 </a:t>
            </a:r>
            <a:r>
              <a:rPr lang="en-US" dirty="0"/>
              <a:t>on </a:t>
            </a:r>
            <a:r>
              <a:rPr lang="en-US" i="1" dirty="0"/>
              <a:t>LAS</a:t>
            </a:r>
            <a:r>
              <a:rPr lang="en-US" dirty="0"/>
              <a:t> </a:t>
            </a:r>
            <a:r>
              <a:rPr lang="en-US" dirty="0" smtClean="0"/>
              <a:t>or 1 </a:t>
            </a:r>
            <a:r>
              <a:rPr lang="en-US" dirty="0"/>
              <a:t>on </a:t>
            </a:r>
            <a:r>
              <a:rPr lang="en-US" i="1" dirty="0"/>
              <a:t>Woodcock Munoz Language </a:t>
            </a:r>
            <a:r>
              <a:rPr lang="en-US" i="1" dirty="0" smtClean="0"/>
              <a:t>Survey</a:t>
            </a:r>
            <a:r>
              <a:rPr lang="en-US" dirty="0" smtClean="0"/>
              <a:t> or</a:t>
            </a:r>
            <a:r>
              <a:rPr lang="en-US" dirty="0"/>
              <a:t> </a:t>
            </a:r>
            <a:r>
              <a:rPr lang="en-US" i="1" dirty="0" smtClean="0"/>
              <a:t>Non</a:t>
            </a:r>
            <a:r>
              <a:rPr lang="en-US" dirty="0" smtClean="0"/>
              <a:t> </a:t>
            </a:r>
            <a:r>
              <a:rPr lang="en-US" dirty="0"/>
              <a:t>on IPT</a:t>
            </a:r>
          </a:p>
          <a:p>
            <a:r>
              <a:rPr lang="en-US" dirty="0"/>
              <a:t>  0-2 years English Instruction </a:t>
            </a:r>
            <a:r>
              <a:rPr lang="en-US" dirty="0" smtClean="0"/>
              <a:t>with English </a:t>
            </a:r>
            <a:r>
              <a:rPr lang="en-US" dirty="0"/>
              <a:t>language acquisition </a:t>
            </a:r>
            <a:r>
              <a:rPr lang="en-US" dirty="0" smtClean="0"/>
              <a:t>support</a:t>
            </a:r>
            <a:endParaRPr lang="en-US" dirty="0"/>
          </a:p>
          <a:p>
            <a:r>
              <a:rPr lang="en-US" dirty="0"/>
              <a:t>  Less than 60% on the </a:t>
            </a:r>
            <a:r>
              <a:rPr lang="en-US" i="1" dirty="0"/>
              <a:t>Student </a:t>
            </a:r>
            <a:r>
              <a:rPr lang="en-US" i="1" dirty="0" smtClean="0"/>
              <a:t>Oral Language </a:t>
            </a:r>
            <a:r>
              <a:rPr lang="en-US" i="1" dirty="0"/>
              <a:t>Observation Matrix</a:t>
            </a:r>
          </a:p>
          <a:p>
            <a:r>
              <a:rPr lang="en-US" dirty="0"/>
              <a:t>  NEP on the Home </a:t>
            </a:r>
            <a:r>
              <a:rPr lang="en-US" dirty="0" smtClean="0"/>
              <a:t>Language Questionnaire</a:t>
            </a:r>
            <a:endParaRPr lang="en-US" dirty="0"/>
          </a:p>
          <a:p>
            <a:r>
              <a:rPr lang="en-US" dirty="0"/>
              <a:t>  Evidence of typical </a:t>
            </a:r>
            <a:r>
              <a:rPr lang="en-US" dirty="0" smtClean="0"/>
              <a:t>developmental language </a:t>
            </a:r>
            <a:r>
              <a:rPr lang="en-US" dirty="0"/>
              <a:t>milestones in native language</a:t>
            </a:r>
          </a:p>
        </p:txBody>
      </p:sp>
    </p:spTree>
    <p:extLst>
      <p:ext uri="{BB962C8B-B14F-4D97-AF65-F5344CB8AC3E}">
        <p14:creationId xmlns:p14="http://schemas.microsoft.com/office/powerpoint/2010/main" val="13679667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3 Considerations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 Consider student’s progress on </a:t>
            </a:r>
            <a:r>
              <a:rPr lang="en-US" dirty="0" smtClean="0"/>
              <a:t>English Language </a:t>
            </a:r>
            <a:r>
              <a:rPr lang="en-US" dirty="0"/>
              <a:t>Development Standards compared </a:t>
            </a:r>
            <a:r>
              <a:rPr lang="en-US" dirty="0" smtClean="0"/>
              <a:t>to ELL peers </a:t>
            </a:r>
          </a:p>
          <a:p>
            <a:r>
              <a:rPr lang="en-US" dirty="0" smtClean="0"/>
              <a:t>Place </a:t>
            </a:r>
            <a:r>
              <a:rPr lang="en-US" dirty="0"/>
              <a:t>more emphasis on the prior </a:t>
            </a:r>
            <a:r>
              <a:rPr lang="en-US" dirty="0" smtClean="0"/>
              <a:t>educational experiences </a:t>
            </a:r>
            <a:r>
              <a:rPr lang="en-US" dirty="0"/>
              <a:t>of the child</a:t>
            </a:r>
          </a:p>
          <a:p>
            <a:r>
              <a:rPr lang="en-US" dirty="0" smtClean="0"/>
              <a:t>Perform </a:t>
            </a:r>
            <a:r>
              <a:rPr lang="en-US" dirty="0"/>
              <a:t>a language proficiency assessment </a:t>
            </a:r>
            <a:r>
              <a:rPr lang="en-US" dirty="0" smtClean="0"/>
              <a:t>in their </a:t>
            </a:r>
            <a:r>
              <a:rPr lang="en-US" dirty="0"/>
              <a:t>native language. If not </a:t>
            </a:r>
            <a:r>
              <a:rPr lang="en-US" dirty="0" smtClean="0"/>
              <a:t>fluent </a:t>
            </a:r>
            <a:r>
              <a:rPr lang="en-US" dirty="0"/>
              <a:t>in </a:t>
            </a:r>
            <a:r>
              <a:rPr lang="en-US" dirty="0" smtClean="0"/>
              <a:t>native language</a:t>
            </a:r>
            <a:r>
              <a:rPr lang="en-US" dirty="0"/>
              <a:t>, follow suggestions for profile 2</a:t>
            </a:r>
          </a:p>
          <a:p>
            <a:r>
              <a:rPr lang="en-US" dirty="0"/>
              <a:t> </a:t>
            </a:r>
            <a:r>
              <a:rPr lang="en-US" dirty="0" smtClean="0"/>
              <a:t>Consider </a:t>
            </a:r>
            <a:r>
              <a:rPr lang="en-US" dirty="0"/>
              <a:t>cultural factors that may </a:t>
            </a:r>
            <a:r>
              <a:rPr lang="en-US" dirty="0" smtClean="0"/>
              <a:t>be contributing </a:t>
            </a:r>
            <a:r>
              <a:rPr lang="en-US" dirty="0"/>
              <a:t>(i.e. conduct assessment </a:t>
            </a:r>
            <a:r>
              <a:rPr lang="en-US" dirty="0" smtClean="0"/>
              <a:t>of acculturation</a:t>
            </a:r>
            <a:r>
              <a:rPr lang="en-US" dirty="0"/>
              <a:t>)</a:t>
            </a:r>
          </a:p>
          <a:p>
            <a:r>
              <a:rPr lang="en-US" dirty="0"/>
              <a:t> </a:t>
            </a:r>
            <a:r>
              <a:rPr lang="en-US" dirty="0" smtClean="0"/>
              <a:t>Will </a:t>
            </a:r>
            <a:r>
              <a:rPr lang="en-US" dirty="0"/>
              <a:t>likely need an interpreter</a:t>
            </a:r>
          </a:p>
        </p:txBody>
      </p:sp>
    </p:spTree>
    <p:extLst>
      <p:ext uri="{BB962C8B-B14F-4D97-AF65-F5344CB8AC3E}">
        <p14:creationId xmlns:p14="http://schemas.microsoft.com/office/powerpoint/2010/main" val="316339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3 Decision</a:t>
            </a:r>
            <a:endParaRPr lang="en-US" dirty="0"/>
          </a:p>
        </p:txBody>
      </p:sp>
      <p:sp>
        <p:nvSpPr>
          <p:cNvPr id="3" name="Content Placeholder 2"/>
          <p:cNvSpPr>
            <a:spLocks noGrp="1"/>
          </p:cNvSpPr>
          <p:nvPr>
            <p:ph idx="1"/>
          </p:nvPr>
        </p:nvSpPr>
        <p:spPr/>
        <p:txBody>
          <a:bodyPr/>
          <a:lstStyle/>
          <a:p>
            <a:r>
              <a:rPr lang="en-US" dirty="0"/>
              <a:t> Make referral for a </a:t>
            </a:r>
            <a:r>
              <a:rPr lang="en-US" u="sng" dirty="0"/>
              <a:t>bilingual assessment</a:t>
            </a:r>
          </a:p>
          <a:p>
            <a:r>
              <a:rPr lang="en-US" dirty="0"/>
              <a:t>Consult with </a:t>
            </a:r>
            <a:r>
              <a:rPr lang="en-US" dirty="0" smtClean="0"/>
              <a:t>ESA interventionist, </a:t>
            </a:r>
            <a:r>
              <a:rPr lang="en-US" dirty="0"/>
              <a:t>SLP, teachers and </a:t>
            </a:r>
            <a:r>
              <a:rPr lang="en-US" dirty="0" smtClean="0"/>
              <a:t>other advocates </a:t>
            </a:r>
            <a:r>
              <a:rPr lang="en-US" dirty="0"/>
              <a:t>regarding progress monitoring </a:t>
            </a:r>
            <a:r>
              <a:rPr lang="en-US" dirty="0" smtClean="0"/>
              <a:t>language acquisition </a:t>
            </a:r>
            <a:r>
              <a:rPr lang="en-US" dirty="0"/>
              <a:t>and referral concerns</a:t>
            </a:r>
          </a:p>
        </p:txBody>
      </p:sp>
    </p:spTree>
    <p:extLst>
      <p:ext uri="{BB962C8B-B14F-4D97-AF65-F5344CB8AC3E}">
        <p14:creationId xmlns:p14="http://schemas.microsoft.com/office/powerpoint/2010/main" val="19527940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with Bilingual Service Providers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Districts may consider establishing consultative teams that can provide guidance to school psychologists when they are not clear whether a bilingual evaluation is warranted or have other questions about being linguistically responsive</a:t>
            </a:r>
          </a:p>
          <a:p>
            <a:r>
              <a:rPr lang="en-US" dirty="0" smtClean="0"/>
              <a:t>All school psychologists must be confident in their abilities to assess ELLs</a:t>
            </a:r>
            <a:endParaRPr lang="en-US" dirty="0"/>
          </a:p>
        </p:txBody>
      </p:sp>
    </p:spTree>
    <p:extLst>
      <p:ext uri="{BB962C8B-B14F-4D97-AF65-F5344CB8AC3E}">
        <p14:creationId xmlns:p14="http://schemas.microsoft.com/office/powerpoint/2010/main" val="821034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2243665"/>
          </a:xfrm>
        </p:spPr>
        <p:txBody>
          <a:bodyPr>
            <a:normAutofit fontScale="90000"/>
          </a:bodyPr>
          <a:lstStyle/>
          <a:p>
            <a:pPr eaLnBrk="1" fontAlgn="auto" hangingPunct="1">
              <a:spcAft>
                <a:spcPts val="0"/>
              </a:spcAft>
              <a:defRPr/>
            </a:pPr>
            <a:r>
              <a:rPr lang="en-US" dirty="0" smtClean="0">
                <a:ea typeface="+mj-ea"/>
              </a:rPr>
              <a:t>Writing Psychological and Educational Reports/IEPs for ELLs</a:t>
            </a:r>
            <a:endParaRPr lang="en-US" dirty="0">
              <a:ea typeface="+mj-ea"/>
            </a:endParaRPr>
          </a:p>
        </p:txBody>
      </p:sp>
    </p:spTree>
    <p:extLst>
      <p:ext uri="{BB962C8B-B14F-4D97-AF65-F5344CB8AC3E}">
        <p14:creationId xmlns:p14="http://schemas.microsoft.com/office/powerpoint/2010/main" val="485522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7933</TotalTime>
  <Words>6290</Words>
  <Application>Microsoft Macintosh PowerPoint</Application>
  <PresentationFormat>On-screen Show (4:3)</PresentationFormat>
  <Paragraphs>702</Paragraphs>
  <Slides>111</Slides>
  <Notes>22</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13" baseType="lpstr">
      <vt:lpstr>Pushpin</vt:lpstr>
      <vt:lpstr>Document</vt:lpstr>
      <vt:lpstr>Cognitive Assessment of English Language Learners</vt:lpstr>
      <vt:lpstr>Agenda</vt:lpstr>
      <vt:lpstr>The Term ELL</vt:lpstr>
      <vt:lpstr>PowerPoint Presentation</vt:lpstr>
      <vt:lpstr>ELL Growth in Washington</vt:lpstr>
      <vt:lpstr>Top 8 Home Languages Spoken in Washington</vt:lpstr>
      <vt:lpstr>Your own data</vt:lpstr>
      <vt:lpstr>Assessing Acculturation</vt:lpstr>
      <vt:lpstr>Common Questions Used to Assess Acculturation </vt:lpstr>
      <vt:lpstr>Evaluating Acculturation</vt:lpstr>
      <vt:lpstr>Formal Acculturation Screening</vt:lpstr>
      <vt:lpstr>Language Acquisition Process</vt:lpstr>
      <vt:lpstr>Language Acquisition Process</vt:lpstr>
      <vt:lpstr>BICS and CALP</vt:lpstr>
      <vt:lpstr>Achieving CALP</vt:lpstr>
      <vt:lpstr>Additional Interesting Findings</vt:lpstr>
      <vt:lpstr>Question</vt:lpstr>
      <vt:lpstr>Assessing Language Proficiency</vt:lpstr>
      <vt:lpstr>Question</vt:lpstr>
      <vt:lpstr>Limitations of LP Assessments</vt:lpstr>
      <vt:lpstr>Ways to Assess Language Proficiency</vt:lpstr>
      <vt:lpstr>Things to Keep in Mind</vt:lpstr>
      <vt:lpstr>Don’t Forget about the Home Language Survey!</vt:lpstr>
      <vt:lpstr>Washington’s LP Assessment</vt:lpstr>
      <vt:lpstr>ACCESS</vt:lpstr>
      <vt:lpstr>ACCESS Can Do Descriptors</vt:lpstr>
      <vt:lpstr>Language Proficiency Scores</vt:lpstr>
      <vt:lpstr>Standardized LP Tests</vt:lpstr>
      <vt:lpstr>Interpreting LP Data</vt:lpstr>
      <vt:lpstr>Prereferral Considerations for Culturally and Linguistically Diverse Students</vt:lpstr>
      <vt:lpstr>Referral Statistics</vt:lpstr>
      <vt:lpstr>Reasons for ELL Referral</vt:lpstr>
      <vt:lpstr>Possible ELL Behavioral Characteristics Warranting Referral</vt:lpstr>
      <vt:lpstr>JASP (2015) Article</vt:lpstr>
      <vt:lpstr>Research Question 1: How Do School Psychologists Address Language Proficiency in Their Reports? </vt:lpstr>
      <vt:lpstr>Research Question 2: Do School Psychologists Assess Acculturation/Other Cultural Factors That May Impact Educational Experience? If So, What Methods Do They Use? </vt:lpstr>
      <vt:lpstr>Research Question 3: What Bilingual Assessment Practices Are Noted by School Psychologists? </vt:lpstr>
      <vt:lpstr>Research Question 4: How Do School Psychologists Report Utilizing Interpreters or Translators During the Evaluation Process? </vt:lpstr>
      <vt:lpstr>Research Question 5: What Methods Are Reported in the Assessment of Cognitive and Academic Functioning &amp; How Are These Adapted for ELLs?</vt:lpstr>
      <vt:lpstr>Research Question 6: What Evidence of Staff and Parent Involvement Is Noted in Reports?</vt:lpstr>
      <vt:lpstr>Research Question 7: How Are School Psychologists Addressing Pre-Referral Intervention and/or RTI in the Evaluation of ELLs?</vt:lpstr>
      <vt:lpstr>Research Question 8: How Do School Psychologists Address the Ways in which Students’ Cultural and Linguistic Backgrounds May Limit the Validity of Their Evaluation Practices?</vt:lpstr>
      <vt:lpstr>Research Question 9: How Do School Psychologists Comply with IDEA Requirements?</vt:lpstr>
      <vt:lpstr>Checklists in JASP 2015 Article</vt:lpstr>
      <vt:lpstr>Practices that work…Collaboration!</vt:lpstr>
      <vt:lpstr>Prereferral Questions Regarding Language Proficiency</vt:lpstr>
      <vt:lpstr>Prereferral Questions Regarding Language Instruction</vt:lpstr>
      <vt:lpstr>Special Education v. ESL</vt:lpstr>
      <vt:lpstr>Question</vt:lpstr>
      <vt:lpstr>In Summary: Basic Questions to Ask Prior to Special Education Evaluation</vt:lpstr>
      <vt:lpstr>Basic Questions to Ask Prior to Special Education Evaluation (cont.)</vt:lpstr>
      <vt:lpstr>Questions</vt:lpstr>
      <vt:lpstr>Linguistically Responsive Cognitive Assessment of ELLs</vt:lpstr>
      <vt:lpstr>IDEIA Law</vt:lpstr>
      <vt:lpstr>Ethical Codes</vt:lpstr>
      <vt:lpstr>Questions</vt:lpstr>
      <vt:lpstr>Ortiz’s Stage Model for Nondiscriminatory Assessment</vt:lpstr>
      <vt:lpstr>Myth or Reality?</vt:lpstr>
      <vt:lpstr>Norm-referenced Tests and the Assumption of Comparability</vt:lpstr>
      <vt:lpstr>Direct Translation of Assessments</vt:lpstr>
      <vt:lpstr>Cognitive Assessment: Tips to Reduce Bias – Recommendations from Ortiz 2015</vt:lpstr>
      <vt:lpstr>Tips For Assessment</vt:lpstr>
      <vt:lpstr>Bias in Tests</vt:lpstr>
      <vt:lpstr>Cultural and Linguistic Classification of Tests   Addressing Validity in Diagnosis and Interpretation (Flanagan, Ortiz &amp; Alfonso, 2013)</vt:lpstr>
      <vt:lpstr>PATTERN OF EXPECTED PERFORMANCE OF  CULTURALLY AND LINGUISTICALLY DIVERSE CHILDREN (Flanagan, Ortiz &amp; Alfonso, 2013)</vt:lpstr>
      <vt:lpstr>Issues with the C-LIM</vt:lpstr>
      <vt:lpstr>Standardization of Cognitive Assessments</vt:lpstr>
      <vt:lpstr>“Traditional” Assessments</vt:lpstr>
      <vt:lpstr>Nonverbal Assessment</vt:lpstr>
      <vt:lpstr>Nonverbal Assessment</vt:lpstr>
      <vt:lpstr>UNIT - 2</vt:lpstr>
      <vt:lpstr>Wechsler Nonverbal</vt:lpstr>
      <vt:lpstr>PowerPoint Presentation</vt:lpstr>
      <vt:lpstr>Assessments of Nonverbal Abilities</vt:lpstr>
      <vt:lpstr>PowerPoint Presentation</vt:lpstr>
      <vt:lpstr>KABC: CHC and Luria</vt:lpstr>
      <vt:lpstr>PowerPoint Presentation</vt:lpstr>
      <vt:lpstr>DAS-II Early Years Spanish Supplement </vt:lpstr>
      <vt:lpstr>TONI-4</vt:lpstr>
      <vt:lpstr>CTONI-2</vt:lpstr>
      <vt:lpstr>Other Types of “Nonverbal” Assessments</vt:lpstr>
      <vt:lpstr>Bilingual Assessment</vt:lpstr>
      <vt:lpstr>NASP 2015 Membership Survey Results</vt:lpstr>
      <vt:lpstr>Bilingual Assessment</vt:lpstr>
      <vt:lpstr>Bilingual Assessment (cont.)</vt:lpstr>
      <vt:lpstr>Bilingual Assessment Options</vt:lpstr>
      <vt:lpstr>Native Language Development Information</vt:lpstr>
      <vt:lpstr>Summary of Assessment Decision-Making Process</vt:lpstr>
      <vt:lpstr>Profile 1</vt:lpstr>
      <vt:lpstr>Profile 1 Considerations</vt:lpstr>
      <vt:lpstr>Profile 1 Decision</vt:lpstr>
      <vt:lpstr>Profile 2</vt:lpstr>
      <vt:lpstr>Profile 2 Considerations</vt:lpstr>
      <vt:lpstr>Profile 2 Decision</vt:lpstr>
      <vt:lpstr>Profile 3</vt:lpstr>
      <vt:lpstr>Profile 3 Considerations</vt:lpstr>
      <vt:lpstr>Profile 3 Decision</vt:lpstr>
      <vt:lpstr>Collaboration with Bilingual Service Providers</vt:lpstr>
      <vt:lpstr>Writing Psychological and Educational Reports/IEPs for ELLs</vt:lpstr>
      <vt:lpstr>Questions</vt:lpstr>
      <vt:lpstr>Assessments Should Be…</vt:lpstr>
      <vt:lpstr>Sattler Recommends... </vt:lpstr>
      <vt:lpstr>Psychoeducational Report Model</vt:lpstr>
      <vt:lpstr>What your reports/IEPs should include</vt:lpstr>
      <vt:lpstr>Sample Disclaimer</vt:lpstr>
      <vt:lpstr>How will you report scores?</vt:lpstr>
      <vt:lpstr>Eligibility and IEP Development</vt:lpstr>
      <vt:lpstr>Eligibility</vt:lpstr>
      <vt:lpstr>Advocacy</vt:lpstr>
      <vt:lpstr>Resources</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PD</dc:title>
  <dc:subject/>
  <dc:creator>HarrisBr</dc:creator>
  <cp:keywords/>
  <dc:description/>
  <cp:lastModifiedBy>D'Imperio Kimberly</cp:lastModifiedBy>
  <cp:revision>109</cp:revision>
  <dcterms:created xsi:type="dcterms:W3CDTF">2009-09-16T18:46:34Z</dcterms:created>
  <dcterms:modified xsi:type="dcterms:W3CDTF">2016-02-20T20:12:00Z</dcterms:modified>
  <cp:category/>
</cp:coreProperties>
</file>