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embeddings/oleObject1.bin" ContentType="application/vnd.openxmlformats-officedocument.oleObject"/>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75"/>
  </p:notesMasterIdLst>
  <p:handoutMasterIdLst>
    <p:handoutMasterId r:id="rId76"/>
  </p:handoutMasterIdLst>
  <p:sldIdLst>
    <p:sldId id="435" r:id="rId3"/>
    <p:sldId id="436" r:id="rId4"/>
    <p:sldId id="437" r:id="rId5"/>
    <p:sldId id="438" r:id="rId6"/>
    <p:sldId id="384" r:id="rId7"/>
    <p:sldId id="385" r:id="rId8"/>
    <p:sldId id="458" r:id="rId9"/>
    <p:sldId id="386" r:id="rId10"/>
    <p:sldId id="387" r:id="rId11"/>
    <p:sldId id="388" r:id="rId12"/>
    <p:sldId id="442" r:id="rId13"/>
    <p:sldId id="443" r:id="rId14"/>
    <p:sldId id="389" r:id="rId15"/>
    <p:sldId id="390" r:id="rId16"/>
    <p:sldId id="391" r:id="rId17"/>
    <p:sldId id="462" r:id="rId18"/>
    <p:sldId id="396" r:id="rId19"/>
    <p:sldId id="392" r:id="rId20"/>
    <p:sldId id="394" r:id="rId21"/>
    <p:sldId id="393" r:id="rId22"/>
    <p:sldId id="395" r:id="rId23"/>
    <p:sldId id="397" r:id="rId24"/>
    <p:sldId id="398" r:id="rId25"/>
    <p:sldId id="399" r:id="rId26"/>
    <p:sldId id="400" r:id="rId27"/>
    <p:sldId id="401" r:id="rId28"/>
    <p:sldId id="405" r:id="rId29"/>
    <p:sldId id="403" r:id="rId30"/>
    <p:sldId id="406" r:id="rId31"/>
    <p:sldId id="407" r:id="rId32"/>
    <p:sldId id="404" r:id="rId33"/>
    <p:sldId id="460" r:id="rId34"/>
    <p:sldId id="446" r:id="rId35"/>
    <p:sldId id="448" r:id="rId36"/>
    <p:sldId id="459" r:id="rId37"/>
    <p:sldId id="449" r:id="rId38"/>
    <p:sldId id="450" r:id="rId39"/>
    <p:sldId id="451" r:id="rId40"/>
    <p:sldId id="452" r:id="rId41"/>
    <p:sldId id="453" r:id="rId42"/>
    <p:sldId id="454" r:id="rId43"/>
    <p:sldId id="456" r:id="rId44"/>
    <p:sldId id="455" r:id="rId45"/>
    <p:sldId id="409" r:id="rId46"/>
    <p:sldId id="457" r:id="rId47"/>
    <p:sldId id="402" r:id="rId48"/>
    <p:sldId id="410" r:id="rId49"/>
    <p:sldId id="445" r:id="rId50"/>
    <p:sldId id="411" r:id="rId51"/>
    <p:sldId id="422" r:id="rId52"/>
    <p:sldId id="423" r:id="rId53"/>
    <p:sldId id="424" r:id="rId54"/>
    <p:sldId id="425" r:id="rId55"/>
    <p:sldId id="426" r:id="rId56"/>
    <p:sldId id="427" r:id="rId57"/>
    <p:sldId id="428" r:id="rId58"/>
    <p:sldId id="429" r:id="rId59"/>
    <p:sldId id="431" r:id="rId60"/>
    <p:sldId id="432" r:id="rId61"/>
    <p:sldId id="434" r:id="rId62"/>
    <p:sldId id="444" r:id="rId63"/>
    <p:sldId id="270" r:id="rId64"/>
    <p:sldId id="263" r:id="rId65"/>
    <p:sldId id="308" r:id="rId66"/>
    <p:sldId id="309" r:id="rId67"/>
    <p:sldId id="310" r:id="rId68"/>
    <p:sldId id="304" r:id="rId69"/>
    <p:sldId id="374" r:id="rId70"/>
    <p:sldId id="375" r:id="rId71"/>
    <p:sldId id="292" r:id="rId72"/>
    <p:sldId id="439" r:id="rId73"/>
    <p:sldId id="461" r:id="rId7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19" autoAdjust="0"/>
    <p:restoredTop sz="58038" autoAdjust="0"/>
  </p:normalViewPr>
  <p:slideViewPr>
    <p:cSldViewPr snapToObjects="1">
      <p:cViewPr varScale="1">
        <p:scale>
          <a:sx n="58" d="100"/>
          <a:sy n="58" d="100"/>
        </p:scale>
        <p:origin x="-2568" y="-11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9C898C-18EB-4DB5-8D34-2D87F9A9000A}" type="doc">
      <dgm:prSet loTypeId="urn:microsoft.com/office/officeart/2005/8/layout/venn1" loCatId="relationship" qsTypeId="urn:microsoft.com/office/officeart/2005/8/quickstyle/3d4" qsCatId="3D" csTypeId="urn:microsoft.com/office/officeart/2005/8/colors/accent1_2" csCatId="accent1" phldr="1"/>
      <dgm:spPr/>
    </dgm:pt>
    <dgm:pt modelId="{463623E0-F346-482D-BE48-DDDCABF6B4CD}">
      <dgm:prSet/>
      <dgm:spPr>
        <a:solidFill>
          <a:schemeClr val="accent2">
            <a:lumMod val="60000"/>
            <a:lumOff val="40000"/>
            <a:alpha val="50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sng" strike="noStrike" cap="none" normalizeH="0" baseline="0" dirty="0" smtClean="0">
              <a:ln/>
              <a:effectLst/>
              <a:latin typeface="Arial" charset="0"/>
              <a:ea typeface="ＭＳ Ｐゴシック" pitchFamily="1" charset="-128"/>
            </a:rPr>
            <a:t>Direct</a:t>
          </a:r>
        </a:p>
      </dgm:t>
    </dgm:pt>
    <dgm:pt modelId="{48EAB77A-1E07-4F7D-A06B-5FED9CC4D905}" type="parTrans" cxnId="{E1479BD0-F0FF-47B4-827D-313CF320BE94}">
      <dgm:prSet/>
      <dgm:spPr/>
      <dgm:t>
        <a:bodyPr/>
        <a:lstStyle/>
        <a:p>
          <a:endParaRPr lang="en-US"/>
        </a:p>
      </dgm:t>
    </dgm:pt>
    <dgm:pt modelId="{EE372E1F-ACFD-4CBE-B306-60C54917623D}" type="sibTrans" cxnId="{E1479BD0-F0FF-47B4-827D-313CF320BE94}">
      <dgm:prSet/>
      <dgm:spPr/>
      <dgm:t>
        <a:bodyPr/>
        <a:lstStyle/>
        <a:p>
          <a:endParaRPr lang="en-US"/>
        </a:p>
      </dgm:t>
    </dgm:pt>
    <dgm:pt modelId="{CE435A1C-4BEF-4EF7-BAC8-824BE780C005}">
      <dgm:prSet/>
      <dgm:spPr>
        <a:solidFill>
          <a:schemeClr val="accent2">
            <a:lumMod val="60000"/>
            <a:lumOff val="40000"/>
            <a:alpha val="50000"/>
          </a:schemeClr>
        </a:solidFill>
      </dgm:spPr>
      <dgm: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sng" strike="noStrike" cap="none" normalizeH="0" baseline="0" dirty="0" smtClean="0">
              <a:ln/>
              <a:effectLst/>
              <a:latin typeface="Arial" charset="0"/>
              <a:ea typeface="ＭＳ Ｐゴシック" pitchFamily="1" charset="-128"/>
            </a:rPr>
            <a:t>Applied</a:t>
          </a:r>
        </a:p>
      </dgm:t>
    </dgm:pt>
    <dgm:pt modelId="{4DFCE553-A49A-4A5F-803A-024DA5E4EB0B}" type="parTrans" cxnId="{E45437CF-D1DB-4643-9D98-39A3BBF02AFE}">
      <dgm:prSet/>
      <dgm:spPr/>
      <dgm:t>
        <a:bodyPr/>
        <a:lstStyle/>
        <a:p>
          <a:endParaRPr lang="en-US"/>
        </a:p>
      </dgm:t>
    </dgm:pt>
    <dgm:pt modelId="{FA194477-C307-4757-ACB1-363A337B995C}" type="sibTrans" cxnId="{E45437CF-D1DB-4643-9D98-39A3BBF02AFE}">
      <dgm:prSet/>
      <dgm:spPr/>
      <dgm:t>
        <a:bodyPr/>
        <a:lstStyle/>
        <a:p>
          <a:endParaRPr lang="en-US"/>
        </a:p>
      </dgm:t>
    </dgm:pt>
    <dgm:pt modelId="{570937D0-7327-40B2-959D-F61578BE41AC}">
      <dgm:prSet/>
      <dgm:spPr>
        <a:solidFill>
          <a:schemeClr val="accent2">
            <a:lumMod val="60000"/>
            <a:lumOff val="40000"/>
            <a:alpha val="50000"/>
          </a:schemeClr>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sng" strike="noStrike" cap="none" normalizeH="0" baseline="0" dirty="0" smtClean="0">
              <a:ln/>
              <a:effectLst/>
              <a:latin typeface="Arial" charset="0"/>
              <a:ea typeface="ＭＳ Ｐゴシック" pitchFamily="1" charset="-128"/>
            </a:rPr>
            <a:t>Relevant</a:t>
          </a:r>
        </a:p>
      </dgm:t>
    </dgm:pt>
    <dgm:pt modelId="{6A439065-FB8A-4C8E-AD6A-C9502CC68C15}" type="parTrans" cxnId="{9A91DD19-9ABF-4E59-A8E1-D3D87BF76049}">
      <dgm:prSet/>
      <dgm:spPr/>
      <dgm:t>
        <a:bodyPr/>
        <a:lstStyle/>
        <a:p>
          <a:endParaRPr lang="en-US"/>
        </a:p>
      </dgm:t>
    </dgm:pt>
    <dgm:pt modelId="{FE4D0C48-7EC4-4933-8673-E6E246B16AE2}" type="sibTrans" cxnId="{9A91DD19-9ABF-4E59-A8E1-D3D87BF76049}">
      <dgm:prSet/>
      <dgm:spPr/>
      <dgm:t>
        <a:bodyPr/>
        <a:lstStyle/>
        <a:p>
          <a:endParaRPr lang="en-US"/>
        </a:p>
      </dgm:t>
    </dgm:pt>
    <dgm:pt modelId="{D69490EA-F6FA-473E-86EC-4CB125838628}" type="pres">
      <dgm:prSet presAssocID="{989C898C-18EB-4DB5-8D34-2D87F9A9000A}" presName="compositeShape" presStyleCnt="0">
        <dgm:presLayoutVars>
          <dgm:chMax val="7"/>
          <dgm:dir/>
          <dgm:resizeHandles val="exact"/>
        </dgm:presLayoutVars>
      </dgm:prSet>
      <dgm:spPr/>
    </dgm:pt>
    <dgm:pt modelId="{0702E0E4-093A-46A2-9071-75D0E8993AD4}" type="pres">
      <dgm:prSet presAssocID="{463623E0-F346-482D-BE48-DDDCABF6B4CD}" presName="circ1" presStyleLbl="vennNode1" presStyleIdx="0" presStyleCnt="3" custLinFactNeighborX="-472" custLinFactNeighborY="5481"/>
      <dgm:spPr/>
      <dgm:t>
        <a:bodyPr/>
        <a:lstStyle/>
        <a:p>
          <a:endParaRPr lang="en-US"/>
        </a:p>
      </dgm:t>
    </dgm:pt>
    <dgm:pt modelId="{E41EFA83-EFE0-423E-B79B-A0C7CBFBEF75}" type="pres">
      <dgm:prSet presAssocID="{463623E0-F346-482D-BE48-DDDCABF6B4CD}" presName="circ1Tx" presStyleLbl="revTx" presStyleIdx="0" presStyleCnt="0">
        <dgm:presLayoutVars>
          <dgm:chMax val="0"/>
          <dgm:chPref val="0"/>
          <dgm:bulletEnabled val="1"/>
        </dgm:presLayoutVars>
      </dgm:prSet>
      <dgm:spPr/>
      <dgm:t>
        <a:bodyPr/>
        <a:lstStyle/>
        <a:p>
          <a:endParaRPr lang="en-US"/>
        </a:p>
      </dgm:t>
    </dgm:pt>
    <dgm:pt modelId="{913F8ECC-145C-4282-BC53-F6AD024AE57D}" type="pres">
      <dgm:prSet presAssocID="{CE435A1C-4BEF-4EF7-BAC8-824BE780C005}" presName="circ2" presStyleLbl="vennNode1" presStyleIdx="1" presStyleCnt="3" custLinFactNeighborX="-3090" custLinFactNeighborY="-6274"/>
      <dgm:spPr/>
      <dgm:t>
        <a:bodyPr/>
        <a:lstStyle/>
        <a:p>
          <a:endParaRPr lang="en-US"/>
        </a:p>
      </dgm:t>
    </dgm:pt>
    <dgm:pt modelId="{44F8C0FE-41F7-4BFB-95AB-06239D80D4CE}" type="pres">
      <dgm:prSet presAssocID="{CE435A1C-4BEF-4EF7-BAC8-824BE780C005}" presName="circ2Tx" presStyleLbl="revTx" presStyleIdx="0" presStyleCnt="0">
        <dgm:presLayoutVars>
          <dgm:chMax val="0"/>
          <dgm:chPref val="0"/>
          <dgm:bulletEnabled val="1"/>
        </dgm:presLayoutVars>
      </dgm:prSet>
      <dgm:spPr/>
      <dgm:t>
        <a:bodyPr/>
        <a:lstStyle/>
        <a:p>
          <a:endParaRPr lang="en-US"/>
        </a:p>
      </dgm:t>
    </dgm:pt>
    <dgm:pt modelId="{EEE59503-4214-45E6-A48A-CBEC2E1E702E}" type="pres">
      <dgm:prSet presAssocID="{570937D0-7327-40B2-959D-F61578BE41AC}" presName="circ3" presStyleLbl="vennNode1" presStyleIdx="2" presStyleCnt="3" custLinFactNeighborX="287" custLinFactNeighborY="-6955"/>
      <dgm:spPr/>
      <dgm:t>
        <a:bodyPr/>
        <a:lstStyle/>
        <a:p>
          <a:endParaRPr lang="en-US"/>
        </a:p>
      </dgm:t>
    </dgm:pt>
    <dgm:pt modelId="{05B76379-CD27-43A3-901B-BCB64637D5C2}" type="pres">
      <dgm:prSet presAssocID="{570937D0-7327-40B2-959D-F61578BE41AC}" presName="circ3Tx" presStyleLbl="revTx" presStyleIdx="0" presStyleCnt="0">
        <dgm:presLayoutVars>
          <dgm:chMax val="0"/>
          <dgm:chPref val="0"/>
          <dgm:bulletEnabled val="1"/>
        </dgm:presLayoutVars>
      </dgm:prSet>
      <dgm:spPr/>
      <dgm:t>
        <a:bodyPr/>
        <a:lstStyle/>
        <a:p>
          <a:endParaRPr lang="en-US"/>
        </a:p>
      </dgm:t>
    </dgm:pt>
  </dgm:ptLst>
  <dgm:cxnLst>
    <dgm:cxn modelId="{1D6BEFE9-711C-41AD-8B78-8D5804A0EF8D}" type="presOf" srcId="{CE435A1C-4BEF-4EF7-BAC8-824BE780C005}" destId="{44F8C0FE-41F7-4BFB-95AB-06239D80D4CE}" srcOrd="1" destOrd="0" presId="urn:microsoft.com/office/officeart/2005/8/layout/venn1"/>
    <dgm:cxn modelId="{D39B5F27-A299-456F-B200-B74FBA022757}" type="presOf" srcId="{CE435A1C-4BEF-4EF7-BAC8-824BE780C005}" destId="{913F8ECC-145C-4282-BC53-F6AD024AE57D}" srcOrd="0" destOrd="0" presId="urn:microsoft.com/office/officeart/2005/8/layout/venn1"/>
    <dgm:cxn modelId="{D5F819AC-5582-4612-A9A2-262B889C37CA}" type="presOf" srcId="{463623E0-F346-482D-BE48-DDDCABF6B4CD}" destId="{E41EFA83-EFE0-423E-B79B-A0C7CBFBEF75}" srcOrd="1" destOrd="0" presId="urn:microsoft.com/office/officeart/2005/8/layout/venn1"/>
    <dgm:cxn modelId="{E45437CF-D1DB-4643-9D98-39A3BBF02AFE}" srcId="{989C898C-18EB-4DB5-8D34-2D87F9A9000A}" destId="{CE435A1C-4BEF-4EF7-BAC8-824BE780C005}" srcOrd="1" destOrd="0" parTransId="{4DFCE553-A49A-4A5F-803A-024DA5E4EB0B}" sibTransId="{FA194477-C307-4757-ACB1-363A337B995C}"/>
    <dgm:cxn modelId="{85CACCA4-8ED7-47E4-9954-345FF00A0184}" type="presOf" srcId="{570937D0-7327-40B2-959D-F61578BE41AC}" destId="{05B76379-CD27-43A3-901B-BCB64637D5C2}" srcOrd="1" destOrd="0" presId="urn:microsoft.com/office/officeart/2005/8/layout/venn1"/>
    <dgm:cxn modelId="{B42F0156-3E08-4586-9A13-E7E05E6AD00B}" type="presOf" srcId="{463623E0-F346-482D-BE48-DDDCABF6B4CD}" destId="{0702E0E4-093A-46A2-9071-75D0E8993AD4}" srcOrd="0" destOrd="0" presId="urn:microsoft.com/office/officeart/2005/8/layout/venn1"/>
    <dgm:cxn modelId="{8B2BEB95-E6F5-4933-A57A-3ACE943E4879}" type="presOf" srcId="{989C898C-18EB-4DB5-8D34-2D87F9A9000A}" destId="{D69490EA-F6FA-473E-86EC-4CB125838628}" srcOrd="0" destOrd="0" presId="urn:microsoft.com/office/officeart/2005/8/layout/venn1"/>
    <dgm:cxn modelId="{204B4EA1-DE99-478B-8131-7858369F60B3}" type="presOf" srcId="{570937D0-7327-40B2-959D-F61578BE41AC}" destId="{EEE59503-4214-45E6-A48A-CBEC2E1E702E}" srcOrd="0" destOrd="0" presId="urn:microsoft.com/office/officeart/2005/8/layout/venn1"/>
    <dgm:cxn modelId="{E1479BD0-F0FF-47B4-827D-313CF320BE94}" srcId="{989C898C-18EB-4DB5-8D34-2D87F9A9000A}" destId="{463623E0-F346-482D-BE48-DDDCABF6B4CD}" srcOrd="0" destOrd="0" parTransId="{48EAB77A-1E07-4F7D-A06B-5FED9CC4D905}" sibTransId="{EE372E1F-ACFD-4CBE-B306-60C54917623D}"/>
    <dgm:cxn modelId="{9A91DD19-9ABF-4E59-A8E1-D3D87BF76049}" srcId="{989C898C-18EB-4DB5-8D34-2D87F9A9000A}" destId="{570937D0-7327-40B2-959D-F61578BE41AC}" srcOrd="2" destOrd="0" parTransId="{6A439065-FB8A-4C8E-AD6A-C9502CC68C15}" sibTransId="{FE4D0C48-7EC4-4933-8673-E6E246B16AE2}"/>
    <dgm:cxn modelId="{CF4DEC0A-256E-4525-B4AB-FE0FF00A9C22}" type="presParOf" srcId="{D69490EA-F6FA-473E-86EC-4CB125838628}" destId="{0702E0E4-093A-46A2-9071-75D0E8993AD4}" srcOrd="0" destOrd="0" presId="urn:microsoft.com/office/officeart/2005/8/layout/venn1"/>
    <dgm:cxn modelId="{9F5BBDD9-05F2-4C8B-BE0A-1A4CDAFCAD8C}" type="presParOf" srcId="{D69490EA-F6FA-473E-86EC-4CB125838628}" destId="{E41EFA83-EFE0-423E-B79B-A0C7CBFBEF75}" srcOrd="1" destOrd="0" presId="urn:microsoft.com/office/officeart/2005/8/layout/venn1"/>
    <dgm:cxn modelId="{D417267E-A647-40C5-BDB5-D20644AEDA18}" type="presParOf" srcId="{D69490EA-F6FA-473E-86EC-4CB125838628}" destId="{913F8ECC-145C-4282-BC53-F6AD024AE57D}" srcOrd="2" destOrd="0" presId="urn:microsoft.com/office/officeart/2005/8/layout/venn1"/>
    <dgm:cxn modelId="{97394F19-F4F0-436D-9C18-9B533A667865}" type="presParOf" srcId="{D69490EA-F6FA-473E-86EC-4CB125838628}" destId="{44F8C0FE-41F7-4BFB-95AB-06239D80D4CE}" srcOrd="3" destOrd="0" presId="urn:microsoft.com/office/officeart/2005/8/layout/venn1"/>
    <dgm:cxn modelId="{7342D71E-3320-4AE4-9C5E-5CE972E45A56}" type="presParOf" srcId="{D69490EA-F6FA-473E-86EC-4CB125838628}" destId="{EEE59503-4214-45E6-A48A-CBEC2E1E702E}" srcOrd="4" destOrd="0" presId="urn:microsoft.com/office/officeart/2005/8/layout/venn1"/>
    <dgm:cxn modelId="{62BCF203-1965-451E-9F05-4B7D8C106535}" type="presParOf" srcId="{D69490EA-F6FA-473E-86EC-4CB125838628}" destId="{05B76379-CD27-43A3-901B-BCB64637D5C2}" srcOrd="5" destOrd="0" presId="urn:microsoft.com/office/officeart/2005/8/layout/ven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85C4E04-E30E-47EE-9BB9-7D6B24EF8303}" type="datetimeFigureOut">
              <a:rPr lang="en-US" smtClean="0"/>
              <a:t>5/16/16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9961DF7-96AF-4181-8F5A-6AAFF821ABAF}" type="slidenum">
              <a:rPr lang="en-US" smtClean="0"/>
              <a:t>‹#›</a:t>
            </a:fld>
            <a:endParaRPr lang="en-US" dirty="0"/>
          </a:p>
        </p:txBody>
      </p:sp>
    </p:spTree>
    <p:extLst>
      <p:ext uri="{BB962C8B-B14F-4D97-AF65-F5344CB8AC3E}">
        <p14:creationId xmlns:p14="http://schemas.microsoft.com/office/powerpoint/2010/main" val="4217562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839A797-8388-42DF-8046-D8A40A766691}" type="datetimeFigureOut">
              <a:rPr lang="en-US" smtClean="0"/>
              <a:t>5/16/16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2D7C69A-1C36-4BC9-AD90-86B127FD53D9}" type="slidenum">
              <a:rPr lang="en-US" smtClean="0"/>
              <a:t>‹#›</a:t>
            </a:fld>
            <a:endParaRPr lang="en-US" dirty="0"/>
          </a:p>
        </p:txBody>
      </p:sp>
    </p:spTree>
    <p:extLst>
      <p:ext uri="{BB962C8B-B14F-4D97-AF65-F5344CB8AC3E}">
        <p14:creationId xmlns:p14="http://schemas.microsoft.com/office/powerpoint/2010/main" val="414802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sz="2440" dirty="0">
              <a:latin typeface="Albany" pitchFamily="18"/>
              <a:cs typeface="Tahoma" pitchFamily="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7C69A-1C36-4BC9-AD90-86B127FD53D9}" type="slidenum">
              <a:rPr lang="en-US" smtClean="0"/>
              <a:t>12</a:t>
            </a:fld>
            <a:endParaRPr lang="en-US" dirty="0"/>
          </a:p>
        </p:txBody>
      </p:sp>
    </p:spTree>
    <p:extLst>
      <p:ext uri="{BB962C8B-B14F-4D97-AF65-F5344CB8AC3E}">
        <p14:creationId xmlns:p14="http://schemas.microsoft.com/office/powerpoint/2010/main" val="12126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6E21EE-BF4A-4E73-A5C6-D861F887CCB0}" type="slidenum">
              <a:rPr lang="en-US" smtClean="0"/>
              <a:pPr/>
              <a:t>16</a:t>
            </a:fld>
            <a:endParaRPr lang="en-US"/>
          </a:p>
        </p:txBody>
      </p:sp>
    </p:spTree>
    <p:extLst>
      <p:ext uri="{BB962C8B-B14F-4D97-AF65-F5344CB8AC3E}">
        <p14:creationId xmlns:p14="http://schemas.microsoft.com/office/powerpoint/2010/main" val="492472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endParaRPr lang="en-US" dirty="0">
              <a:latin typeface="Albany" pitchFamily="18"/>
              <a:cs typeface="Tahoma" pitchFamily="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F737FEB7-3981-4263-BCD0-EA6D9F131551}" type="slidenum">
              <a:t>18</a:t>
            </a:fld>
            <a:endParaRPr lang="en-US" dirty="0">
              <a:solidFill>
                <a:srgbClr val="000000"/>
              </a:solidFill>
              <a:latin typeface="Calibri" pitchFamily="18"/>
              <a:ea typeface="ＭＳ Ｐゴシック" pitchFamily="2"/>
              <a:cs typeface="Arial" pitchFamily="2"/>
            </a:endParaRPr>
          </a:p>
        </p:txBody>
      </p:sp>
      <p:sp>
        <p:nvSpPr>
          <p:cNvPr id="3" name="Slide Image Placeholder 2"/>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4" name="Rectangle 3"/>
          <p:cNvSpPr txBox="1">
            <a:spLocks noGrp="1"/>
          </p:cNvSpPr>
          <p:nvPr>
            <p:ph type="body" sz="quarter" idx="1"/>
          </p:nvPr>
        </p:nvSpPr>
        <p:spPr>
          <a:xfrm>
            <a:off x="685799" y="4343400"/>
            <a:ext cx="5486040" cy="4114440"/>
          </a:xfrm>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buNone/>
            </a:pPr>
            <a:endParaRPr lang="en-US" sz="1800" dirty="0">
              <a:latin typeface="Calibri" pitchFamily="18"/>
              <a:cs typeface="Tahoma" pitchFamily="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62D7C69A-1C36-4BC9-AD90-86B127FD53D9}"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346430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884759" y="8685360"/>
            <a:ext cx="2971440" cy="456839"/>
          </a:xfrm>
        </p:spPr>
        <p:txBody>
          <a:bodyPr wrap="square" lIns="90000" tIns="45000" rIns="90000" bIns="45000" anchor="t"/>
          <a:lstStyle/>
          <a:p>
            <a:pPr lvl="0" algn="l"/>
            <a:fld id="{9138F51F-4EF9-422F-83EB-448FC0CD9DBA}" type="slidenum">
              <a:t>20</a:t>
            </a:fld>
            <a:endParaRPr lang="en-US" dirty="0">
              <a:solidFill>
                <a:srgbClr val="000000"/>
              </a:solidFill>
              <a:latin typeface="Arial" pitchFamily="18"/>
              <a:ea typeface="ＭＳ Ｐゴシック" pitchFamily="2"/>
              <a:cs typeface="Arial" pitchFamily="2"/>
            </a:endParaRPr>
          </a:p>
        </p:txBody>
      </p:sp>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400"/>
            <a:ext cx="5486040" cy="4114440"/>
          </a:xfrm>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endParaRPr lang="en-US" sz="1800" dirty="0">
              <a:latin typeface="Albany" pitchFamily="18"/>
              <a:cs typeface="Tahoma" pitchFamily="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884759" y="8685360"/>
            <a:ext cx="2971440" cy="456839"/>
          </a:xfrm>
        </p:spPr>
        <p:txBody>
          <a:bodyPr wrap="square" lIns="90000" tIns="45000" rIns="90000" bIns="45000" anchor="t"/>
          <a:lstStyle/>
          <a:p>
            <a:pPr lvl="0" algn="l"/>
            <a:fld id="{BC545654-9C80-488D-9429-A2FF71ED0FAC}" type="slidenum">
              <a:t>21</a:t>
            </a:fld>
            <a:endParaRPr lang="en-US" dirty="0">
              <a:solidFill>
                <a:srgbClr val="000000"/>
              </a:solidFill>
              <a:latin typeface="Arial" pitchFamily="18"/>
              <a:ea typeface="ＭＳ Ｐゴシック" pitchFamily="2"/>
              <a:cs typeface="Arial" pitchFamily="2"/>
            </a:endParaRPr>
          </a:p>
        </p:txBody>
      </p:sp>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400"/>
            <a:ext cx="5486040" cy="4114440"/>
          </a:xfrm>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endParaRPr lang="en-US" sz="2440" dirty="0">
              <a:latin typeface="Albany" pitchFamily="18"/>
              <a:cs typeface="Tahoma" pitchFamily="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884759" y="8685360"/>
            <a:ext cx="2971440" cy="456839"/>
          </a:xfrm>
        </p:spPr>
        <p:txBody>
          <a:bodyPr wrap="square" lIns="90000" tIns="45000" rIns="90000" bIns="45000" anchor="t"/>
          <a:lstStyle/>
          <a:p>
            <a:pPr lvl="0" algn="l"/>
            <a:fld id="{E529889F-EB96-4531-831B-2017F4CAE95D}" type="slidenum">
              <a:t>22</a:t>
            </a:fld>
            <a:endParaRPr lang="en-US" dirty="0">
              <a:solidFill>
                <a:srgbClr val="000000"/>
              </a:solidFill>
              <a:latin typeface="Arial" pitchFamily="18"/>
              <a:ea typeface="ＭＳ Ｐゴシック" pitchFamily="2"/>
              <a:cs typeface="Arial" pitchFamily="2"/>
            </a:endParaRPr>
          </a:p>
        </p:txBody>
      </p:sp>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400"/>
            <a:ext cx="5486040" cy="4114440"/>
          </a:xfrm>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endParaRPr lang="en-US" sz="1800" dirty="0">
              <a:latin typeface="Albany" pitchFamily="18"/>
              <a:cs typeface="Tahoma" pitchFamily="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sz="2440" dirty="0">
              <a:latin typeface="Albany" pitchFamily="18"/>
              <a:cs typeface="Tahoma" pitchFamily="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884759" y="8685360"/>
            <a:ext cx="2971440" cy="456839"/>
          </a:xfrm>
        </p:spPr>
        <p:txBody>
          <a:bodyPr wrap="square" lIns="90000" tIns="45000" rIns="90000" bIns="45000" anchor="t"/>
          <a:lstStyle/>
          <a:p>
            <a:pPr lvl="0" algn="l"/>
            <a:fld id="{D35AC929-35B3-40AA-838A-8ED3781197BC}" type="slidenum">
              <a:t>24</a:t>
            </a:fld>
            <a:endParaRPr lang="en-US" dirty="0">
              <a:solidFill>
                <a:srgbClr val="000000"/>
              </a:solidFill>
              <a:latin typeface="Arial" pitchFamily="18"/>
              <a:ea typeface="ＭＳ Ｐゴシック" pitchFamily="2"/>
              <a:cs typeface="Arial" pitchFamily="2"/>
            </a:endParaRPr>
          </a:p>
        </p:txBody>
      </p:sp>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400"/>
            <a:ext cx="5486040" cy="4114440"/>
          </a:xfrm>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l" defTabSz="914400" rtl="0" eaLnBrk="1" fontAlgn="auto" latinLnBrk="0" hangingPunct="1">
              <a:lnSpc>
                <a:spcPct val="100000"/>
              </a:lnSpc>
              <a:spcBef>
                <a:spcPts val="0"/>
              </a:spcBef>
              <a:spcAft>
                <a:spcPts val="0"/>
              </a:spcAft>
              <a:buClrTx/>
              <a:buSzPct val="45000"/>
              <a:buFont typeface="StarSymbol"/>
              <a:buNone/>
              <a:tabLst/>
              <a:defRPr/>
            </a:pPr>
            <a:r>
              <a:rPr lang="en-US" sz="1800" dirty="0" smtClean="0">
                <a:solidFill>
                  <a:srgbClr val="000000"/>
                </a:solidFill>
                <a:latin typeface="Rockwell"/>
              </a:rPr>
              <a:t>(</a:t>
            </a:r>
            <a:endParaRPr lang="en-US" sz="1200" dirty="0">
              <a:solidFill>
                <a:srgbClr val="000000"/>
              </a:solidFill>
              <a:latin typeface="+mn-lt" pitchFamily="18"/>
              <a:ea typeface="ＭＳ Ｐゴシック" pitchFamily="2"/>
              <a:cs typeface="+mn-cs" pitchFamily="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884759" y="8685360"/>
            <a:ext cx="2971440" cy="456839"/>
          </a:xfrm>
        </p:spPr>
        <p:txBody>
          <a:bodyPr wrap="square" lIns="90000" tIns="45000" rIns="90000" bIns="45000" anchor="t"/>
          <a:lstStyle/>
          <a:p>
            <a:pPr lvl="0" algn="l"/>
            <a:fld id="{7E171130-8122-465C-AFD9-2423686DCBD9}" type="slidenum">
              <a:t>29</a:t>
            </a:fld>
            <a:endParaRPr lang="en-US" dirty="0">
              <a:solidFill>
                <a:srgbClr val="000000"/>
              </a:solidFill>
              <a:latin typeface="Arial" pitchFamily="18"/>
              <a:ea typeface="ＭＳ Ｐゴシック" pitchFamily="2"/>
              <a:cs typeface="Arial" pitchFamily="2"/>
            </a:endParaRPr>
          </a:p>
        </p:txBody>
      </p:sp>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400"/>
            <a:ext cx="5486040" cy="4114440"/>
          </a:xfrm>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lvl="0" indent="0" algn="l">
              <a:spcBef>
                <a:spcPts val="539"/>
              </a:spcBef>
              <a:buNone/>
            </a:pPr>
            <a:endParaRPr lang="en-US" sz="1800" dirty="0">
              <a:latin typeface="Georgia" pitchFamily="18"/>
              <a:cs typeface="Tahoma" pitchFamily="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884759" y="8685360"/>
            <a:ext cx="2971440" cy="456839"/>
          </a:xfrm>
        </p:spPr>
        <p:txBody>
          <a:bodyPr wrap="square" lIns="90000" tIns="45000" rIns="90000" bIns="45000" anchor="t"/>
          <a:lstStyle/>
          <a:p>
            <a:pPr lvl="0" algn="l"/>
            <a:fld id="{5E2F0CD5-8D01-485F-8425-8A256D1FD2EB}" type="slidenum">
              <a:t>30</a:t>
            </a:fld>
            <a:endParaRPr lang="en-US" dirty="0">
              <a:solidFill>
                <a:srgbClr val="000000"/>
              </a:solidFill>
              <a:latin typeface="Arial" pitchFamily="18"/>
              <a:ea typeface="ＭＳ Ｐゴシック" pitchFamily="2"/>
              <a:cs typeface="Arial" pitchFamily="2"/>
            </a:endParaRPr>
          </a:p>
        </p:txBody>
      </p:sp>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400"/>
            <a:ext cx="5486040" cy="4114440"/>
          </a:xfrm>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endParaRPr lang="en-US" sz="1800" dirty="0">
              <a:latin typeface="Albany" pitchFamily="18"/>
              <a:cs typeface="Tahoma" pitchFamily="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884759" y="8685360"/>
            <a:ext cx="2971440" cy="456839"/>
          </a:xfrm>
        </p:spPr>
        <p:txBody>
          <a:bodyPr wrap="square" lIns="90000" tIns="45000" rIns="90000" bIns="45000" anchor="t"/>
          <a:lstStyle/>
          <a:p>
            <a:pPr lvl="0" algn="l"/>
            <a:fld id="{D8AAF88A-6017-4835-AD0A-2BB9377AAC80}" type="slidenum">
              <a:t>31</a:t>
            </a:fld>
            <a:endParaRPr lang="en-US" dirty="0">
              <a:solidFill>
                <a:srgbClr val="000000"/>
              </a:solidFill>
              <a:latin typeface="Arial" pitchFamily="18"/>
              <a:ea typeface="ＭＳ Ｐゴシック" pitchFamily="2"/>
              <a:cs typeface="Arial" pitchFamily="2"/>
            </a:endParaRPr>
          </a:p>
        </p:txBody>
      </p:sp>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400"/>
            <a:ext cx="5486040" cy="4114440"/>
          </a:xfrm>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endParaRPr lang="en-US" sz="1800" dirty="0">
              <a:latin typeface="Albany" pitchFamily="18"/>
              <a:cs typeface="Tahoma" pitchFamily="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sz="2440" dirty="0">
              <a:latin typeface="Albany" pitchFamily="18"/>
              <a:cs typeface="Tahoma" pitchFamily="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884759" y="8685360"/>
            <a:ext cx="2971440" cy="456839"/>
          </a:xfrm>
        </p:spPr>
        <p:txBody>
          <a:bodyPr wrap="square" lIns="90000" tIns="45000" rIns="90000" bIns="45000" anchor="t"/>
          <a:lstStyle/>
          <a:p>
            <a:pPr lvl="0" algn="l"/>
            <a:fld id="{1F444684-95FC-428C-851B-0F45157245CF}" type="slidenum">
              <a:t>34</a:t>
            </a:fld>
            <a:endParaRPr lang="en-US" dirty="0">
              <a:solidFill>
                <a:srgbClr val="000000"/>
              </a:solidFill>
              <a:latin typeface="Arial" pitchFamily="18"/>
              <a:ea typeface="ＭＳ Ｐゴシック" pitchFamily="2"/>
              <a:cs typeface="Arial" pitchFamily="2"/>
            </a:endParaRPr>
          </a:p>
        </p:txBody>
      </p:sp>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400"/>
            <a:ext cx="5486040" cy="4114440"/>
          </a:xfrm>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endParaRPr lang="en-US" sz="1800" dirty="0">
              <a:latin typeface="Albany" pitchFamily="18"/>
              <a:cs typeface="Tahoma" pitchFamily="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sz="2440" dirty="0">
              <a:latin typeface="Albany" pitchFamily="18"/>
              <a:cs typeface="Tahoma" pitchFamily="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7C69A-1C36-4BC9-AD90-86B127FD53D9}" type="slidenum">
              <a:rPr lang="en-US" smtClean="0"/>
              <a:t>4</a:t>
            </a:fld>
            <a:endParaRPr lang="en-US" dirty="0"/>
          </a:p>
        </p:txBody>
      </p:sp>
    </p:spTree>
    <p:extLst>
      <p:ext uri="{BB962C8B-B14F-4D97-AF65-F5344CB8AC3E}">
        <p14:creationId xmlns:p14="http://schemas.microsoft.com/office/powerpoint/2010/main" val="1676540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sz="2440" dirty="0">
              <a:latin typeface="Albany" pitchFamily="18"/>
              <a:cs typeface="Tahoma" pitchFamily="2"/>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sz="2440" dirty="0">
              <a:latin typeface="Albany" pitchFamily="18"/>
              <a:cs typeface="Tahoma" pitchFamily="2"/>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sz="2440" dirty="0">
              <a:latin typeface="Albany" pitchFamily="18"/>
              <a:cs typeface="Tahoma" pitchFamily="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sz="2440" dirty="0">
              <a:latin typeface="Albany" pitchFamily="18"/>
              <a:cs typeface="Tahoma" pitchFamily="2"/>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sz="2440" dirty="0">
              <a:latin typeface="Albany" pitchFamily="18"/>
              <a:cs typeface="Tahoma" pitchFamily="2"/>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endParaRPr lang="en-US" sz="2440" dirty="0">
              <a:latin typeface="Albany" pitchFamily="18"/>
              <a:cs typeface="Tahoma" pitchFamily="2"/>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D7C69A-1C36-4BC9-AD90-86B127FD53D9}" type="slidenum">
              <a:rPr lang="en-US" smtClean="0"/>
              <a:t>61</a:t>
            </a:fld>
            <a:endParaRPr lang="en-US" dirty="0"/>
          </a:p>
        </p:txBody>
      </p:sp>
    </p:spTree>
    <p:extLst>
      <p:ext uri="{BB962C8B-B14F-4D97-AF65-F5344CB8AC3E}">
        <p14:creationId xmlns:p14="http://schemas.microsoft.com/office/powerpoint/2010/main" val="31574230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8A321D-AD57-495B-BE68-900341CCEDA4}" type="slidenum">
              <a:rPr lang="en-US" smtClean="0"/>
              <a:t>62</a:t>
            </a:fld>
            <a:endParaRPr lang="en-US" dirty="0"/>
          </a:p>
        </p:txBody>
      </p:sp>
    </p:spTree>
    <p:extLst>
      <p:ext uri="{BB962C8B-B14F-4D97-AF65-F5344CB8AC3E}">
        <p14:creationId xmlns:p14="http://schemas.microsoft.com/office/powerpoint/2010/main" val="36015303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8A321D-AD57-495B-BE68-900341CCEDA4}" type="slidenum">
              <a:rPr lang="en-US" smtClean="0"/>
              <a:t>63</a:t>
            </a:fld>
            <a:endParaRPr lang="en-US" dirty="0"/>
          </a:p>
        </p:txBody>
      </p:sp>
    </p:spTree>
    <p:extLst>
      <p:ext uri="{BB962C8B-B14F-4D97-AF65-F5344CB8AC3E}">
        <p14:creationId xmlns:p14="http://schemas.microsoft.com/office/powerpoint/2010/main" val="22436584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7C69A-1C36-4BC9-AD90-86B127FD53D9}" type="slidenum">
              <a:rPr lang="en-US" smtClean="0"/>
              <a:t>64</a:t>
            </a:fld>
            <a:endParaRPr lang="en-US" dirty="0"/>
          </a:p>
        </p:txBody>
      </p:sp>
    </p:spTree>
    <p:extLst>
      <p:ext uri="{BB962C8B-B14F-4D97-AF65-F5344CB8AC3E}">
        <p14:creationId xmlns:p14="http://schemas.microsoft.com/office/powerpoint/2010/main" val="17636392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7C69A-1C36-4BC9-AD90-86B127FD53D9}" type="slidenum">
              <a:rPr lang="en-US" smtClean="0"/>
              <a:t>65</a:t>
            </a:fld>
            <a:endParaRPr lang="en-US" dirty="0"/>
          </a:p>
        </p:txBody>
      </p:sp>
    </p:spTree>
    <p:extLst>
      <p:ext uri="{BB962C8B-B14F-4D97-AF65-F5344CB8AC3E}">
        <p14:creationId xmlns:p14="http://schemas.microsoft.com/office/powerpoint/2010/main" val="12146403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p:txBody>
          <a:bodyPr/>
          <a:lstStyle/>
          <a:p>
            <a:pPr>
              <a:spcBef>
                <a:spcPct val="0"/>
              </a:spcBef>
            </a:pPr>
            <a:endParaRPr lang="en-US" altLang="en-US" dirty="0" smtClean="0"/>
          </a:p>
        </p:txBody>
      </p:sp>
      <p:sp>
        <p:nvSpPr>
          <p:cNvPr id="110596" name="Slide Number Placeholder 3"/>
          <p:cNvSpPr>
            <a:spLocks noGrp="1"/>
          </p:cNvSpPr>
          <p:nvPr>
            <p:ph type="sldNum" sz="quarter" idx="5"/>
          </p:nvPr>
        </p:nvSpPr>
        <p:spPr>
          <a:noFill/>
        </p:spPr>
        <p:txBody>
          <a:bodyPr/>
          <a:lstStyle>
            <a:lvl1pPr defTabSz="931811">
              <a:defRPr>
                <a:solidFill>
                  <a:schemeClr val="tx1"/>
                </a:solidFill>
                <a:latin typeface="Trebuchet MS" pitchFamily="34" charset="0"/>
              </a:defRPr>
            </a:lvl1pPr>
            <a:lvl2pPr marL="757196" indent="-292084" defTabSz="931811">
              <a:defRPr>
                <a:solidFill>
                  <a:schemeClr val="tx1"/>
                </a:solidFill>
                <a:latin typeface="Trebuchet MS" pitchFamily="34" charset="0"/>
              </a:defRPr>
            </a:lvl2pPr>
            <a:lvl3pPr marL="1165160" indent="-233350" defTabSz="931811">
              <a:defRPr>
                <a:solidFill>
                  <a:schemeClr val="tx1"/>
                </a:solidFill>
                <a:latin typeface="Trebuchet MS" pitchFamily="34" charset="0"/>
              </a:defRPr>
            </a:lvl3pPr>
            <a:lvl4pPr marL="1630273" indent="-233350" defTabSz="931811">
              <a:defRPr>
                <a:solidFill>
                  <a:schemeClr val="tx1"/>
                </a:solidFill>
                <a:latin typeface="Trebuchet MS" pitchFamily="34" charset="0"/>
              </a:defRPr>
            </a:lvl4pPr>
            <a:lvl5pPr marL="2096972" indent="-233350" defTabSz="931811">
              <a:defRPr>
                <a:solidFill>
                  <a:schemeClr val="tx1"/>
                </a:solidFill>
                <a:latin typeface="Trebuchet MS" pitchFamily="34" charset="0"/>
              </a:defRPr>
            </a:lvl5pPr>
            <a:lvl6pPr marL="2554147" indent="-233350" defTabSz="931811" fontAlgn="base">
              <a:spcBef>
                <a:spcPct val="0"/>
              </a:spcBef>
              <a:spcAft>
                <a:spcPct val="0"/>
              </a:spcAft>
              <a:defRPr>
                <a:solidFill>
                  <a:schemeClr val="tx1"/>
                </a:solidFill>
                <a:latin typeface="Trebuchet MS" pitchFamily="34" charset="0"/>
              </a:defRPr>
            </a:lvl6pPr>
            <a:lvl7pPr marL="3011321" indent="-233350" defTabSz="931811" fontAlgn="base">
              <a:spcBef>
                <a:spcPct val="0"/>
              </a:spcBef>
              <a:spcAft>
                <a:spcPct val="0"/>
              </a:spcAft>
              <a:defRPr>
                <a:solidFill>
                  <a:schemeClr val="tx1"/>
                </a:solidFill>
                <a:latin typeface="Trebuchet MS" pitchFamily="34" charset="0"/>
              </a:defRPr>
            </a:lvl7pPr>
            <a:lvl8pPr marL="3468497" indent="-233350" defTabSz="931811" fontAlgn="base">
              <a:spcBef>
                <a:spcPct val="0"/>
              </a:spcBef>
              <a:spcAft>
                <a:spcPct val="0"/>
              </a:spcAft>
              <a:defRPr>
                <a:solidFill>
                  <a:schemeClr val="tx1"/>
                </a:solidFill>
                <a:latin typeface="Trebuchet MS" pitchFamily="34" charset="0"/>
              </a:defRPr>
            </a:lvl8pPr>
            <a:lvl9pPr marL="3925671" indent="-233350" defTabSz="931811" fontAlgn="base">
              <a:spcBef>
                <a:spcPct val="0"/>
              </a:spcBef>
              <a:spcAft>
                <a:spcPct val="0"/>
              </a:spcAft>
              <a:defRPr>
                <a:solidFill>
                  <a:schemeClr val="tx1"/>
                </a:solidFill>
                <a:latin typeface="Trebuchet MS" pitchFamily="34" charset="0"/>
              </a:defRPr>
            </a:lvl9pPr>
          </a:lstStyle>
          <a:p>
            <a:fld id="{F32AD65D-A3A6-40AA-B817-3F3D266C8E90}" type="slidenum">
              <a:rPr lang="en-US" altLang="en-US">
                <a:latin typeface="Calibri" pitchFamily="34" charset="0"/>
              </a:rPr>
              <a:pPr/>
              <a:t>66</a:t>
            </a:fld>
            <a:endParaRPr lang="en-US" altLang="en-US" dirty="0">
              <a:latin typeface="Calibri"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7C69A-1C36-4BC9-AD90-86B127FD53D9}" type="slidenum">
              <a:rPr lang="en-US" smtClean="0"/>
              <a:t>67</a:t>
            </a:fld>
            <a:endParaRPr lang="en-US" dirty="0"/>
          </a:p>
        </p:txBody>
      </p:sp>
    </p:spTree>
    <p:extLst>
      <p:ext uri="{BB962C8B-B14F-4D97-AF65-F5344CB8AC3E}">
        <p14:creationId xmlns:p14="http://schemas.microsoft.com/office/powerpoint/2010/main" val="39904612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7C69A-1C36-4BC9-AD90-86B127FD53D9}" type="slidenum">
              <a:rPr lang="en-US" smtClean="0"/>
              <a:t>68</a:t>
            </a:fld>
            <a:endParaRPr lang="en-US" dirty="0"/>
          </a:p>
        </p:txBody>
      </p:sp>
    </p:spTree>
    <p:extLst>
      <p:ext uri="{BB962C8B-B14F-4D97-AF65-F5344CB8AC3E}">
        <p14:creationId xmlns:p14="http://schemas.microsoft.com/office/powerpoint/2010/main" val="2894349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7C69A-1C36-4BC9-AD90-86B127FD53D9}" type="slidenum">
              <a:rPr lang="en-US" smtClean="0"/>
              <a:t>69</a:t>
            </a:fld>
            <a:endParaRPr lang="en-US" dirty="0"/>
          </a:p>
        </p:txBody>
      </p:sp>
    </p:spTree>
    <p:extLst>
      <p:ext uri="{BB962C8B-B14F-4D97-AF65-F5344CB8AC3E}">
        <p14:creationId xmlns:p14="http://schemas.microsoft.com/office/powerpoint/2010/main" val="3254877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7C69A-1C36-4BC9-AD90-86B127FD53D9}" type="slidenum">
              <a:rPr lang="en-US" smtClean="0"/>
              <a:t>70</a:t>
            </a:fld>
            <a:endParaRPr lang="en-US" dirty="0"/>
          </a:p>
        </p:txBody>
      </p:sp>
    </p:spTree>
    <p:extLst>
      <p:ext uri="{BB962C8B-B14F-4D97-AF65-F5344CB8AC3E}">
        <p14:creationId xmlns:p14="http://schemas.microsoft.com/office/powerpoint/2010/main" val="9553538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D7C69A-1C36-4BC9-AD90-86B127FD53D9}" type="slidenum">
              <a:rPr lang="en-US" smtClean="0"/>
              <a:t>71</a:t>
            </a:fld>
            <a:endParaRPr lang="en-US" dirty="0"/>
          </a:p>
        </p:txBody>
      </p:sp>
    </p:spTree>
    <p:extLst>
      <p:ext uri="{BB962C8B-B14F-4D97-AF65-F5344CB8AC3E}">
        <p14:creationId xmlns:p14="http://schemas.microsoft.com/office/powerpoint/2010/main" val="11349784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2D7C69A-1C36-4BC9-AD90-86B127FD53D9}" type="slidenum">
              <a:rPr lang="en-US" smtClean="0"/>
              <a:t>72</a:t>
            </a:fld>
            <a:endParaRPr lang="en-US" dirty="0"/>
          </a:p>
        </p:txBody>
      </p:sp>
    </p:spTree>
    <p:extLst>
      <p:ext uri="{BB962C8B-B14F-4D97-AF65-F5344CB8AC3E}">
        <p14:creationId xmlns:p14="http://schemas.microsoft.com/office/powerpoint/2010/main" val="1134978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81100" y="706438"/>
            <a:ext cx="4648200" cy="34861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0920" y="4415400"/>
            <a:ext cx="5607720" cy="418284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pPr>
            <a:endParaRPr lang="en-US" sz="2440" dirty="0">
              <a:latin typeface="Albany" pitchFamily="18"/>
              <a:cs typeface="Tahoma" pitchFamily="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A3A50D-713B-0A4E-99D8-E2B76D8BF1A7}" type="datetimeFigureOut">
              <a:rPr lang="en-US" smtClean="0"/>
              <a:pPr/>
              <a:t>5/16/16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D8741F-2E8E-A54B-8D36-62EB3B55E38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A3A50D-713B-0A4E-99D8-E2B76D8BF1A7}" type="datetimeFigureOut">
              <a:rPr lang="en-US" smtClean="0"/>
              <a:pPr/>
              <a:t>5/16/16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D8741F-2E8E-A54B-8D36-62EB3B55E38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A3A50D-713B-0A4E-99D8-E2B76D8BF1A7}" type="datetimeFigureOut">
              <a:rPr lang="en-US" smtClean="0"/>
              <a:pPr/>
              <a:t>5/16/16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D8741F-2E8E-A54B-8D36-62EB3B55E38F}"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A3A50D-713B-0A4E-99D8-E2B76D8BF1A7}" type="datetimeFigureOut">
              <a:rPr lang="en-US" smtClean="0">
                <a:solidFill>
                  <a:prstClr val="black">
                    <a:tint val="75000"/>
                  </a:prstClr>
                </a:solidFill>
              </a:rPr>
              <a:pPr/>
              <a:t>5/16/16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8741F-2E8E-A54B-8D36-62EB3B55E3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6286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A3A50D-713B-0A4E-99D8-E2B76D8BF1A7}" type="datetimeFigureOut">
              <a:rPr lang="en-US" smtClean="0">
                <a:solidFill>
                  <a:prstClr val="black">
                    <a:tint val="75000"/>
                  </a:prstClr>
                </a:solidFill>
              </a:rPr>
              <a:pPr/>
              <a:t>5/16/16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8741F-2E8E-A54B-8D36-62EB3B55E3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0697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A3A50D-713B-0A4E-99D8-E2B76D8BF1A7}" type="datetimeFigureOut">
              <a:rPr lang="en-US" smtClean="0">
                <a:solidFill>
                  <a:prstClr val="black">
                    <a:tint val="75000"/>
                  </a:prstClr>
                </a:solidFill>
              </a:rPr>
              <a:pPr/>
              <a:t>5/16/16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8741F-2E8E-A54B-8D36-62EB3B55E3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3788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A3A50D-713B-0A4E-99D8-E2B76D8BF1A7}" type="datetimeFigureOut">
              <a:rPr lang="en-US" smtClean="0">
                <a:solidFill>
                  <a:prstClr val="black">
                    <a:tint val="75000"/>
                  </a:prstClr>
                </a:solidFill>
              </a:rPr>
              <a:pPr/>
              <a:t>5/16/16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8741F-2E8E-A54B-8D36-62EB3B55E3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0199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A3A50D-713B-0A4E-99D8-E2B76D8BF1A7}" type="datetimeFigureOut">
              <a:rPr lang="en-US" smtClean="0">
                <a:solidFill>
                  <a:prstClr val="black">
                    <a:tint val="75000"/>
                  </a:prstClr>
                </a:solidFill>
              </a:rPr>
              <a:pPr/>
              <a:t>5/16/16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D8741F-2E8E-A54B-8D36-62EB3B55E3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7464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A3A50D-713B-0A4E-99D8-E2B76D8BF1A7}" type="datetimeFigureOut">
              <a:rPr lang="en-US" smtClean="0">
                <a:solidFill>
                  <a:prstClr val="black">
                    <a:tint val="75000"/>
                  </a:prstClr>
                </a:solidFill>
              </a:rPr>
              <a:pPr/>
              <a:t>5/16/16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D8741F-2E8E-A54B-8D36-62EB3B55E3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0611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3A50D-713B-0A4E-99D8-E2B76D8BF1A7}" type="datetimeFigureOut">
              <a:rPr lang="en-US" smtClean="0">
                <a:solidFill>
                  <a:prstClr val="black">
                    <a:tint val="75000"/>
                  </a:prstClr>
                </a:solidFill>
              </a:rPr>
              <a:pPr/>
              <a:t>5/16/16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D8741F-2E8E-A54B-8D36-62EB3B55E3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7472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3A50D-713B-0A4E-99D8-E2B76D8BF1A7}" type="datetimeFigureOut">
              <a:rPr lang="en-US" smtClean="0">
                <a:solidFill>
                  <a:prstClr val="black">
                    <a:tint val="75000"/>
                  </a:prstClr>
                </a:solidFill>
              </a:rPr>
              <a:pPr/>
              <a:t>5/16/16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8741F-2E8E-A54B-8D36-62EB3B55E3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4228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A3A50D-713B-0A4E-99D8-E2B76D8BF1A7}" type="datetimeFigureOut">
              <a:rPr lang="en-US" smtClean="0"/>
              <a:pPr/>
              <a:t>5/16/16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D8741F-2E8E-A54B-8D36-62EB3B55E38F}"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3A50D-713B-0A4E-99D8-E2B76D8BF1A7}" type="datetimeFigureOut">
              <a:rPr lang="en-US" smtClean="0">
                <a:solidFill>
                  <a:prstClr val="black">
                    <a:tint val="75000"/>
                  </a:prstClr>
                </a:solidFill>
              </a:rPr>
              <a:pPr/>
              <a:t>5/16/16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8741F-2E8E-A54B-8D36-62EB3B55E3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3551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A3A50D-713B-0A4E-99D8-E2B76D8BF1A7}" type="datetimeFigureOut">
              <a:rPr lang="en-US" smtClean="0">
                <a:solidFill>
                  <a:prstClr val="black">
                    <a:tint val="75000"/>
                  </a:prstClr>
                </a:solidFill>
              </a:rPr>
              <a:pPr/>
              <a:t>5/16/16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8741F-2E8E-A54B-8D36-62EB3B55E3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8734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A3A50D-713B-0A4E-99D8-E2B76D8BF1A7}" type="datetimeFigureOut">
              <a:rPr lang="en-US" smtClean="0">
                <a:solidFill>
                  <a:prstClr val="black">
                    <a:tint val="75000"/>
                  </a:prstClr>
                </a:solidFill>
              </a:rPr>
              <a:pPr/>
              <a:t>5/16/16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8741F-2E8E-A54B-8D36-62EB3B55E3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1591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A3A50D-713B-0A4E-99D8-E2B76D8BF1A7}" type="datetimeFigureOut">
              <a:rPr lang="en-US" smtClean="0"/>
              <a:pPr/>
              <a:t>5/16/16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D8741F-2E8E-A54B-8D36-62EB3B55E38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A3A50D-713B-0A4E-99D8-E2B76D8BF1A7}" type="datetimeFigureOut">
              <a:rPr lang="en-US" smtClean="0"/>
              <a:pPr/>
              <a:t>5/16/16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D8741F-2E8E-A54B-8D36-62EB3B55E38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A3A50D-713B-0A4E-99D8-E2B76D8BF1A7}" type="datetimeFigureOut">
              <a:rPr lang="en-US" smtClean="0"/>
              <a:pPr/>
              <a:t>5/16/16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0D8741F-2E8E-A54B-8D36-62EB3B55E38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A3A50D-713B-0A4E-99D8-E2B76D8BF1A7}" type="datetimeFigureOut">
              <a:rPr lang="en-US" smtClean="0"/>
              <a:pPr/>
              <a:t>5/16/16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0D8741F-2E8E-A54B-8D36-62EB3B55E38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3A50D-713B-0A4E-99D8-E2B76D8BF1A7}" type="datetimeFigureOut">
              <a:rPr lang="en-US" smtClean="0"/>
              <a:pPr/>
              <a:t>5/16/16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0D8741F-2E8E-A54B-8D36-62EB3B55E38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3A50D-713B-0A4E-99D8-E2B76D8BF1A7}" type="datetimeFigureOut">
              <a:rPr lang="en-US" smtClean="0"/>
              <a:pPr/>
              <a:t>5/16/16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D8741F-2E8E-A54B-8D36-62EB3B55E38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3A50D-713B-0A4E-99D8-E2B76D8BF1A7}" type="datetimeFigureOut">
              <a:rPr lang="en-US" smtClean="0"/>
              <a:pPr/>
              <a:t>5/16/16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D8741F-2E8E-A54B-8D36-62EB3B55E38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3A50D-713B-0A4E-99D8-E2B76D8BF1A7}" type="datetimeFigureOut">
              <a:rPr lang="en-US" smtClean="0"/>
              <a:pPr/>
              <a:t>5/16/16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D8741F-2E8E-A54B-8D36-62EB3B55E38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3A50D-713B-0A4E-99D8-E2B76D8BF1A7}" type="datetimeFigureOut">
              <a:rPr lang="en-US" smtClean="0">
                <a:solidFill>
                  <a:prstClr val="black">
                    <a:tint val="75000"/>
                  </a:prstClr>
                </a:solidFill>
              </a:rPr>
              <a:pPr/>
              <a:t>5/16/16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D8741F-2E8E-A54B-8D36-62EB3B55E38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70277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oleObject" Target="../embeddings/oleObject1.bin"/><Relationship Id="rId5" Type="http://schemas.openxmlformats.org/officeDocument/2006/relationships/image" Target="../media/image10.emf"/><Relationship Id="rId6" Type="http://schemas.openxmlformats.org/officeDocument/2006/relationships/diagramData" Target="../diagrams/data1.xml"/><Relationship Id="rId7" Type="http://schemas.openxmlformats.org/officeDocument/2006/relationships/diagramLayout" Target="../diagrams/layout1.xml"/><Relationship Id="rId8" Type="http://schemas.openxmlformats.org/officeDocument/2006/relationships/diagramQuickStyle" Target="../diagrams/quickStyle1.xml"/><Relationship Id="rId9" Type="http://schemas.openxmlformats.org/officeDocument/2006/relationships/diagramColors" Target="../diagrams/colors1.xml"/><Relationship Id="rId10" Type="http://schemas.microsoft.com/office/2007/relationships/diagramDrawing" Target="../diagrams/drawing1.xml"/><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3.jpeg"/></Relationships>
</file>

<file path=ppt/slides/_rels/slide67.xml.rels><?xml version="1.0" encoding="UTF-8" standalone="yes"?>
<Relationships xmlns="http://schemas.openxmlformats.org/package/2006/relationships"><Relationship Id="rId3" Type="http://schemas.openxmlformats.org/officeDocument/2006/relationships/hyperlink" Target="https://itunes.apple.com/us/app/twulshootseed-alphabet/id537260851?mt=8" TargetMode="External"/><Relationship Id="rId4" Type="http://schemas.openxmlformats.org/officeDocument/2006/relationships/hyperlink" Target="https://itunes.apple.com/us/app/75-words/id537288372?mt=8" TargetMode="External"/><Relationship Id="rId5" Type="http://schemas.openxmlformats.org/officeDocument/2006/relationships/hyperlink" Target="https://itunes.apple.com/us/app/texting-twulshootseed/id568169774?mt=8" TargetMode="External"/><Relationship Id="rId6" Type="http://schemas.openxmlformats.org/officeDocument/2006/relationships/hyperlink" Target="https://itunes.apple.com/us/app/twulshootseed-what-is-that/id635399475?mt=8" TargetMode="External"/><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hyperlink" Target="http://www.ed.gov/policy/elsec/leg/esea02/pg41.html%23sec3112" TargetMode="External"/><Relationship Id="rId4" Type="http://schemas.openxmlformats.org/officeDocument/2006/relationships/hyperlink" Target="http://www.ed.gov/programs/naancs/index.html" TargetMode="External"/><Relationship Id="rId5" Type="http://schemas.openxmlformats.org/officeDocument/2006/relationships/hyperlink" Target="http://www2.ed.gov/programs/naancs/index.html" TargetMode="External"/><Relationship Id="rId6" Type="http://schemas.openxmlformats.org/officeDocument/2006/relationships/hyperlink" Target="http://www.ncela.us/files/uploads/7/NAM2013Update.pdf" TargetMode="External"/><Relationship Id="rId7" Type="http://schemas.openxmlformats.org/officeDocument/2006/relationships/hyperlink" Target="http://www.bie.edu/" TargetMode="External"/><Relationship Id="rId8" Type="http://schemas.openxmlformats.org/officeDocument/2006/relationships/hyperlink" Target="http://k12.wa.us/indianed/" TargetMode="External"/><Relationship Id="rId9" Type="http://schemas.openxmlformats.org/officeDocument/2006/relationships/hyperlink" Target="http://www.aihc-wa.com/" TargetMode="External"/><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1.xml"/><Relationship Id="rId3" Type="http://schemas.openxmlformats.org/officeDocument/2006/relationships/hyperlink" Target="mailto:FourthDirectionServices@gmail.com"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85800" y="369849"/>
            <a:ext cx="7720012" cy="2667000"/>
          </a:xfrm>
        </p:spPr>
        <p:txBody>
          <a:bodyPr wrap="square" lIns="90000" tIns="45000" rIns="90000" bIns="45000" anchor="t">
            <a:normAutofit fontScale="90000"/>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buNone/>
            </a:pPr>
            <a:r>
              <a:rPr lang="en-US" sz="3600" dirty="0">
                <a:solidFill>
                  <a:srgbClr val="000000"/>
                </a:solidFill>
                <a:latin typeface="Constantia" pitchFamily="18"/>
              </a:rPr>
              <a:t>When the Minority is the Majority: Perspectives from and Issues Arising in School</a:t>
            </a:r>
            <a:br>
              <a:rPr lang="en-US" sz="3600" dirty="0">
                <a:solidFill>
                  <a:srgbClr val="000000"/>
                </a:solidFill>
                <a:latin typeface="Constantia" pitchFamily="18"/>
              </a:rPr>
            </a:br>
            <a:r>
              <a:rPr lang="en-US" sz="3600" dirty="0">
                <a:solidFill>
                  <a:srgbClr val="000000"/>
                </a:solidFill>
                <a:latin typeface="Constantia" pitchFamily="18"/>
              </a:rPr>
              <a:t>Districts that are not Predominately White</a:t>
            </a:r>
            <a:br>
              <a:rPr lang="en-US" sz="3600" dirty="0">
                <a:solidFill>
                  <a:srgbClr val="000000"/>
                </a:solidFill>
                <a:latin typeface="Constantia" pitchFamily="18"/>
              </a:rPr>
            </a:br>
            <a:r>
              <a:rPr lang="en-US" sz="3600" dirty="0">
                <a:solidFill>
                  <a:srgbClr val="000000"/>
                </a:solidFill>
                <a:latin typeface="Constantia" pitchFamily="18"/>
              </a:rPr>
              <a:t/>
            </a:r>
            <a:br>
              <a:rPr lang="en-US" sz="3600" dirty="0">
                <a:solidFill>
                  <a:srgbClr val="000000"/>
                </a:solidFill>
                <a:latin typeface="Constantia" pitchFamily="18"/>
              </a:rPr>
            </a:br>
            <a:r>
              <a:rPr lang="en-US" sz="3200" dirty="0">
                <a:solidFill>
                  <a:srgbClr val="000000"/>
                </a:solidFill>
                <a:latin typeface="Constantia" pitchFamily="18"/>
              </a:rPr>
              <a:t>Norm Dorpat, M.S. </a:t>
            </a:r>
            <a:br>
              <a:rPr lang="en-US" sz="3200" dirty="0">
                <a:solidFill>
                  <a:srgbClr val="000000"/>
                </a:solidFill>
                <a:latin typeface="Constantia" pitchFamily="18"/>
              </a:rPr>
            </a:br>
            <a:r>
              <a:rPr lang="en-US" sz="3200" dirty="0" smtClean="0">
                <a:solidFill>
                  <a:srgbClr val="000000"/>
                </a:solidFill>
                <a:latin typeface="Constantia" pitchFamily="18"/>
              </a:rPr>
              <a:t>Fourth Direction Educational Services</a:t>
            </a:r>
            <a:br>
              <a:rPr lang="en-US" sz="3200" dirty="0" smtClean="0">
                <a:solidFill>
                  <a:srgbClr val="000000"/>
                </a:solidFill>
                <a:latin typeface="Constantia" pitchFamily="18"/>
              </a:rPr>
            </a:br>
            <a:r>
              <a:rPr lang="en-US" sz="2000" dirty="0" smtClean="0">
                <a:solidFill>
                  <a:srgbClr val="000000"/>
                </a:solidFill>
                <a:latin typeface="Constantia" pitchFamily="18"/>
              </a:rPr>
              <a:t>FourthDirectionServices@gmail.com</a:t>
            </a:r>
            <a:endParaRPr lang="en-US" sz="3200" dirty="0">
              <a:solidFill>
                <a:srgbClr val="000000"/>
              </a:solidFill>
              <a:latin typeface="Constantia" pitchFamily="18"/>
            </a:endParaRPr>
          </a:p>
        </p:txBody>
      </p:sp>
    </p:spTree>
    <p:extLst>
      <p:ext uri="{BB962C8B-B14F-4D97-AF65-F5344CB8AC3E}">
        <p14:creationId xmlns:p14="http://schemas.microsoft.com/office/powerpoint/2010/main" val="3027937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Representation in Special Education</a:t>
            </a:r>
          </a:p>
        </p:txBody>
      </p:sp>
      <p:sp>
        <p:nvSpPr>
          <p:cNvPr id="3" name="Text Placeholder 2"/>
          <p:cNvSpPr txBox="1">
            <a:spLocks noGrp="1"/>
          </p:cNvSpPr>
          <p:nvPr>
            <p:ph type="body" idx="4294967295"/>
          </p:nvPr>
        </p:nvSpPr>
        <p:spPr>
          <a:xfrm>
            <a:off x="816120" y="1861200"/>
            <a:ext cx="7511040" cy="4325040"/>
          </a:xfrm>
        </p:spPr>
        <p:txBody>
          <a:bodyPr>
            <a:normAutofit fontScale="92500" lnSpcReduction="10000"/>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108000" lvl="0" indent="0">
              <a:buNone/>
            </a:pPr>
            <a:r>
              <a:rPr lang="en-US" dirty="0"/>
              <a:t>Native children are often underserved </a:t>
            </a:r>
            <a:r>
              <a:rPr lang="en-US" dirty="0" smtClean="0"/>
              <a:t>and / or over identified </a:t>
            </a:r>
            <a:r>
              <a:rPr lang="en-US" dirty="0"/>
              <a:t>(Hibel, Faircloth, &amp; Farkas, 2008</a:t>
            </a:r>
            <a:r>
              <a:rPr lang="en-US" dirty="0" smtClean="0"/>
              <a:t>) … </a:t>
            </a:r>
            <a:r>
              <a:rPr lang="en-US" dirty="0"/>
              <a:t>they do not get the appropriate services that are needed to ensure equitable access to education or are </a:t>
            </a:r>
            <a:r>
              <a:rPr lang="en-US" dirty="0" smtClean="0"/>
              <a:t>misidentified </a:t>
            </a:r>
            <a:r>
              <a:rPr lang="en-US" dirty="0"/>
              <a:t>and placed in special education.  </a:t>
            </a:r>
            <a:r>
              <a:rPr lang="en-US" dirty="0" smtClean="0"/>
              <a:t>In </a:t>
            </a:r>
            <a:r>
              <a:rPr lang="en-US" dirty="0"/>
              <a:t>addition, Native students are under identified for gifted and talented programs. (National Council on Disability, 2003).</a:t>
            </a:r>
          </a:p>
          <a:p>
            <a:pPr lvl="0"/>
            <a:r>
              <a:rPr lang="en-US" dirty="0"/>
              <a:t> </a:t>
            </a:r>
          </a:p>
        </p:txBody>
      </p:sp>
    </p:spTree>
    <p:extLst>
      <p:ext uri="{BB962C8B-B14F-4D97-AF65-F5344CB8AC3E}">
        <p14:creationId xmlns:p14="http://schemas.microsoft.com/office/powerpoint/2010/main" val="1670985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492195"/>
            <a:ext cx="8229600" cy="707886"/>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4000" dirty="0"/>
              <a:t>Representation in Special Education</a:t>
            </a:r>
          </a:p>
        </p:txBody>
      </p:sp>
      <p:sp>
        <p:nvSpPr>
          <p:cNvPr id="3" name="Text Placeholder 2"/>
          <p:cNvSpPr txBox="1">
            <a:spLocks noGrp="1"/>
          </p:cNvSpPr>
          <p:nvPr>
            <p:ph type="body" idx="4294967295"/>
          </p:nvPr>
        </p:nvSpPr>
        <p:spPr>
          <a:xfrm>
            <a:off x="816120" y="1524000"/>
            <a:ext cx="7511040" cy="4726440"/>
          </a:xfrm>
        </p:spPr>
        <p:txBody>
          <a:bodyPr>
            <a:normAutofit lnSpcReduction="10000"/>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914400" indent="0">
              <a:buNone/>
            </a:pPr>
            <a:r>
              <a:rPr lang="x-none" sz="2400">
                <a:solidFill>
                  <a:srgbClr val="161616"/>
                </a:solidFill>
                <a:latin typeface="Times New Roman" pitchFamily="16"/>
                <a:cs typeface="Times New Roman" pitchFamily="16"/>
              </a:rPr>
              <a:t> Developmental delay – Communication Disorder eligibility, CEIS, and RTI issues are complex and have big-time implications for preventing over-representation in LD for Native students through the discrepancy model (waiting to fail).  </a:t>
            </a:r>
          </a:p>
          <a:p>
            <a:pPr marL="914400" lvl="0" indent="0">
              <a:buNone/>
            </a:pPr>
            <a:r>
              <a:rPr lang="x-none" sz="2400" smtClean="0">
                <a:solidFill>
                  <a:srgbClr val="161616"/>
                </a:solidFill>
                <a:latin typeface="Times New Roman" pitchFamily="16"/>
                <a:cs typeface="Times New Roman" pitchFamily="16"/>
              </a:rPr>
              <a:t>Many </a:t>
            </a:r>
            <a:r>
              <a:rPr lang="x-none" sz="2400">
                <a:solidFill>
                  <a:srgbClr val="161616"/>
                </a:solidFill>
                <a:latin typeface="Times New Roman" pitchFamily="16"/>
                <a:cs typeface="Times New Roman" pitchFamily="16"/>
              </a:rPr>
              <a:t>Native kids become proficient in ORF (become fluent) but continue to struggle with vocabulary meaning and therefore comprehension.  Oral language development as the foundation is of course key.  Academic English demands present a barrier for many.</a:t>
            </a:r>
          </a:p>
          <a:p>
            <a:pPr marL="914400" lvl="0" indent="0">
              <a:buNone/>
            </a:pPr>
            <a:r>
              <a:rPr lang="x-none" sz="1600" smtClean="0">
                <a:solidFill>
                  <a:srgbClr val="161616"/>
                </a:solidFill>
                <a:latin typeface="Times New Roman" pitchFamily="16"/>
                <a:cs typeface="Times New Roman" pitchFamily="16"/>
              </a:rPr>
              <a:t> </a:t>
            </a:r>
            <a:endParaRPr lang="x-none" sz="1600">
              <a:solidFill>
                <a:srgbClr val="161616"/>
              </a:solidFill>
              <a:latin typeface="Times New Roman" pitchFamily="16"/>
              <a:cs typeface="Times New Roman" pitchFamily="16"/>
            </a:endParaRPr>
          </a:p>
          <a:p>
            <a:pPr lvl="0">
              <a:buNone/>
            </a:pPr>
            <a:endParaRPr lang="en-US" sz="1600" dirty="0"/>
          </a:p>
        </p:txBody>
      </p:sp>
    </p:spTree>
    <p:extLst>
      <p:ext uri="{BB962C8B-B14F-4D97-AF65-F5344CB8AC3E}">
        <p14:creationId xmlns:p14="http://schemas.microsoft.com/office/powerpoint/2010/main" val="538996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582341"/>
            <a:ext cx="4572000" cy="2862322"/>
          </a:xfrm>
          <a:prstGeom prst="rect">
            <a:avLst/>
          </a:prstGeom>
        </p:spPr>
        <p:txBody>
          <a:bodyPr>
            <a:spAutoFit/>
          </a:bodyPr>
          <a:lstStyle/>
          <a:p>
            <a:pPr lvl="0">
              <a:buNone/>
            </a:pPr>
            <a:r>
              <a:rPr lang="en-US" dirty="0" smtClean="0"/>
              <a:t>“Biopsychosocial </a:t>
            </a:r>
            <a:r>
              <a:rPr lang="en-US" dirty="0"/>
              <a:t>variables including maternal and child health, socioeconomic status</a:t>
            </a:r>
            <a:r>
              <a:rPr lang="en-US" dirty="0" smtClean="0"/>
              <a:t>, parental </a:t>
            </a:r>
            <a:r>
              <a:rPr lang="en-US" dirty="0"/>
              <a:t>attitudes toward school and toward cultural separation, and children’s </a:t>
            </a:r>
            <a:r>
              <a:rPr lang="en-US" dirty="0" smtClean="0"/>
              <a:t>English-language skills </a:t>
            </a:r>
            <a:r>
              <a:rPr lang="en-US" dirty="0"/>
              <a:t>accounted for 67% of the Native/non-Native difference on the Performance subscale and 57%of the Verbal subscale score </a:t>
            </a:r>
            <a:r>
              <a:rPr lang="en-US" dirty="0" smtClean="0"/>
              <a:t>difference”. </a:t>
            </a:r>
            <a:endParaRPr lang="en-US" dirty="0"/>
          </a:p>
          <a:p>
            <a:pPr lvl="0">
              <a:buNone/>
            </a:pPr>
            <a:endParaRPr lang="en-US" dirty="0" smtClean="0"/>
          </a:p>
          <a:p>
            <a:pPr lvl="0">
              <a:buNone/>
            </a:pPr>
            <a:r>
              <a:rPr lang="en-US" dirty="0" smtClean="0">
                <a:solidFill>
                  <a:srgbClr val="161616"/>
                </a:solidFill>
                <a:latin typeface="Times New Roman" pitchFamily="16"/>
                <a:cs typeface="Times New Roman" pitchFamily="16"/>
              </a:rPr>
              <a:t>Beiser, </a:t>
            </a:r>
            <a:r>
              <a:rPr lang="en-US" dirty="0">
                <a:solidFill>
                  <a:srgbClr val="161616"/>
                </a:solidFill>
                <a:latin typeface="Times New Roman" pitchFamily="16"/>
                <a:cs typeface="Times New Roman" pitchFamily="16"/>
              </a:rPr>
              <a:t>2000</a:t>
            </a:r>
            <a:endParaRPr lang="x-none">
              <a:solidFill>
                <a:srgbClr val="161616"/>
              </a:solidFill>
              <a:latin typeface="Times New Roman" pitchFamily="16"/>
              <a:cs typeface="Times New Roman" pitchFamily="16"/>
            </a:endParaRPr>
          </a:p>
        </p:txBody>
      </p:sp>
    </p:spTree>
    <p:extLst>
      <p:ext uri="{BB962C8B-B14F-4D97-AF65-F5344CB8AC3E}">
        <p14:creationId xmlns:p14="http://schemas.microsoft.com/office/powerpoint/2010/main" val="4362299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492195"/>
            <a:ext cx="8229600" cy="707886"/>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4000" dirty="0"/>
              <a:t>Representation in Special Education</a:t>
            </a:r>
          </a:p>
        </p:txBody>
      </p:sp>
      <p:sp>
        <p:nvSpPr>
          <p:cNvPr id="3" name="Text Placeholder 2"/>
          <p:cNvSpPr txBox="1">
            <a:spLocks noGrp="1"/>
          </p:cNvSpPr>
          <p:nvPr>
            <p:ph type="body" idx="4294967295"/>
          </p:nvPr>
        </p:nvSpPr>
        <p:spPr>
          <a:xfrm>
            <a:off x="816120" y="1524000"/>
            <a:ext cx="7511040" cy="4726440"/>
          </a:xfrm>
        </p:spPr>
        <p:txBody>
          <a:bodyPr>
            <a:normAutofit/>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buNone/>
            </a:pPr>
            <a:r>
              <a:rPr lang="en-US" sz="2400" dirty="0" smtClean="0">
                <a:solidFill>
                  <a:srgbClr val="161616"/>
                </a:solidFill>
                <a:latin typeface="Times New Roman" pitchFamily="16"/>
                <a:cs typeface="Times New Roman" pitchFamily="16"/>
              </a:rPr>
              <a:t>P</a:t>
            </a:r>
            <a:r>
              <a:rPr lang="x-none" sz="2400" smtClean="0">
                <a:solidFill>
                  <a:srgbClr val="161616"/>
                </a:solidFill>
                <a:latin typeface="Times New Roman" pitchFamily="16"/>
                <a:cs typeface="Times New Roman" pitchFamily="16"/>
              </a:rPr>
              <a:t>articularly </a:t>
            </a:r>
            <a:r>
              <a:rPr lang="x-none" sz="2400">
                <a:solidFill>
                  <a:srgbClr val="161616"/>
                </a:solidFill>
                <a:latin typeface="Times New Roman" pitchFamily="16"/>
                <a:cs typeface="Times New Roman" pitchFamily="16"/>
              </a:rPr>
              <a:t>for L.D. eligibility, discrepancy model is suspect for our Native kiddos </a:t>
            </a:r>
            <a:r>
              <a:rPr lang="x-none" sz="2400" smtClean="0">
                <a:solidFill>
                  <a:srgbClr val="161616"/>
                </a:solidFill>
                <a:latin typeface="Times New Roman" pitchFamily="16"/>
                <a:cs typeface="Times New Roman" pitchFamily="16"/>
              </a:rPr>
              <a:t>in</a:t>
            </a:r>
            <a:r>
              <a:rPr lang="en-US" sz="2400" dirty="0" smtClean="0">
                <a:solidFill>
                  <a:srgbClr val="161616"/>
                </a:solidFill>
                <a:latin typeface="Times New Roman" pitchFamily="16"/>
                <a:cs typeface="Times New Roman" pitchFamily="16"/>
              </a:rPr>
              <a:t> some instances</a:t>
            </a:r>
            <a:r>
              <a:rPr lang="x-none" sz="2400" smtClean="0">
                <a:solidFill>
                  <a:srgbClr val="161616"/>
                </a:solidFill>
                <a:latin typeface="Times New Roman" pitchFamily="16"/>
                <a:cs typeface="Times New Roman" pitchFamily="16"/>
              </a:rPr>
              <a:t>.  </a:t>
            </a:r>
            <a:r>
              <a:rPr lang="x-none" sz="2400">
                <a:solidFill>
                  <a:srgbClr val="161616"/>
                </a:solidFill>
                <a:latin typeface="Times New Roman" pitchFamily="16"/>
                <a:cs typeface="Times New Roman" pitchFamily="16"/>
              </a:rPr>
              <a:t>Therefore, formative data in an RTI context is key both for entry and exit into sped.  That begs the question of progress monitoring.  </a:t>
            </a:r>
            <a:r>
              <a:rPr lang="en-US" sz="2400" dirty="0" smtClean="0">
                <a:solidFill>
                  <a:srgbClr val="161616"/>
                </a:solidFill>
                <a:latin typeface="Times New Roman" pitchFamily="16"/>
                <a:cs typeface="Times New Roman" pitchFamily="16"/>
              </a:rPr>
              <a:t>Student response to sufficient high quality R</a:t>
            </a:r>
            <a:r>
              <a:rPr lang="x-none" sz="2400" smtClean="0">
                <a:solidFill>
                  <a:srgbClr val="161616"/>
                </a:solidFill>
                <a:latin typeface="Times New Roman" pitchFamily="16"/>
                <a:cs typeface="Times New Roman" pitchFamily="16"/>
              </a:rPr>
              <a:t>TI</a:t>
            </a:r>
            <a:r>
              <a:rPr lang="en-US" sz="2400" dirty="0" smtClean="0">
                <a:solidFill>
                  <a:srgbClr val="161616"/>
                </a:solidFill>
                <a:latin typeface="Times New Roman" pitchFamily="16"/>
                <a:cs typeface="Times New Roman" pitchFamily="16"/>
              </a:rPr>
              <a:t> / ELL services is </a:t>
            </a:r>
            <a:r>
              <a:rPr lang="x-none" sz="2400" smtClean="0">
                <a:solidFill>
                  <a:srgbClr val="161616"/>
                </a:solidFill>
                <a:latin typeface="Times New Roman" pitchFamily="16"/>
                <a:cs typeface="Times New Roman" pitchFamily="16"/>
              </a:rPr>
              <a:t>therefore </a:t>
            </a:r>
            <a:r>
              <a:rPr lang="en-US" sz="2400" dirty="0" smtClean="0">
                <a:solidFill>
                  <a:srgbClr val="161616"/>
                </a:solidFill>
                <a:latin typeface="Times New Roman" pitchFamily="16"/>
                <a:cs typeface="Times New Roman" pitchFamily="16"/>
              </a:rPr>
              <a:t>of increased importance.</a:t>
            </a:r>
            <a:r>
              <a:rPr lang="x-none" sz="2400" smtClean="0">
                <a:solidFill>
                  <a:srgbClr val="161616"/>
                </a:solidFill>
                <a:latin typeface="Times New Roman" pitchFamily="16"/>
                <a:cs typeface="Times New Roman" pitchFamily="16"/>
              </a:rPr>
              <a:t>  </a:t>
            </a:r>
            <a:endParaRPr lang="en-US" sz="2400" dirty="0" smtClean="0">
              <a:solidFill>
                <a:srgbClr val="161616"/>
              </a:solidFill>
              <a:latin typeface="Times New Roman" pitchFamily="16"/>
              <a:cs typeface="Times New Roman" pitchFamily="16"/>
            </a:endParaRPr>
          </a:p>
          <a:p>
            <a:pPr lvl="0">
              <a:buNone/>
            </a:pPr>
            <a:r>
              <a:rPr lang="x-none" sz="2400" smtClean="0">
                <a:solidFill>
                  <a:srgbClr val="161616"/>
                </a:solidFill>
                <a:latin typeface="Times New Roman" pitchFamily="16"/>
                <a:cs typeface="Times New Roman" pitchFamily="16"/>
              </a:rPr>
              <a:t>System </a:t>
            </a:r>
            <a:r>
              <a:rPr lang="x-none" sz="2400">
                <a:solidFill>
                  <a:srgbClr val="161616"/>
                </a:solidFill>
                <a:latin typeface="Times New Roman" pitchFamily="16"/>
                <a:cs typeface="Times New Roman" pitchFamily="16"/>
              </a:rPr>
              <a:t>building for that in the context of </a:t>
            </a:r>
            <a:r>
              <a:rPr lang="x-none" sz="2400" smtClean="0">
                <a:solidFill>
                  <a:srgbClr val="161616"/>
                </a:solidFill>
                <a:latin typeface="Times New Roman" pitchFamily="16"/>
                <a:cs typeface="Times New Roman" pitchFamily="16"/>
              </a:rPr>
              <a:t>language</a:t>
            </a:r>
            <a:r>
              <a:rPr lang="en-US" sz="2400" dirty="0" smtClean="0">
                <a:solidFill>
                  <a:srgbClr val="161616"/>
                </a:solidFill>
                <a:latin typeface="Times New Roman" pitchFamily="16"/>
                <a:cs typeface="Times New Roman" pitchFamily="16"/>
              </a:rPr>
              <a:t> </a:t>
            </a:r>
            <a:r>
              <a:rPr lang="x-none" sz="2400" smtClean="0">
                <a:solidFill>
                  <a:srgbClr val="161616"/>
                </a:solidFill>
                <a:latin typeface="Times New Roman" pitchFamily="16"/>
                <a:cs typeface="Times New Roman" pitchFamily="16"/>
              </a:rPr>
              <a:t>/</a:t>
            </a:r>
            <a:r>
              <a:rPr lang="en-US" sz="2400" dirty="0" smtClean="0">
                <a:solidFill>
                  <a:srgbClr val="161616"/>
                </a:solidFill>
                <a:latin typeface="Times New Roman" pitchFamily="16"/>
                <a:cs typeface="Times New Roman" pitchFamily="16"/>
              </a:rPr>
              <a:t> </a:t>
            </a:r>
            <a:r>
              <a:rPr lang="x-none" sz="2400" smtClean="0">
                <a:solidFill>
                  <a:srgbClr val="161616"/>
                </a:solidFill>
                <a:latin typeface="Times New Roman" pitchFamily="16"/>
                <a:cs typeface="Times New Roman" pitchFamily="16"/>
              </a:rPr>
              <a:t>developmental </a:t>
            </a:r>
            <a:r>
              <a:rPr lang="x-none" sz="2400">
                <a:solidFill>
                  <a:srgbClr val="161616"/>
                </a:solidFill>
                <a:latin typeface="Times New Roman" pitchFamily="16"/>
                <a:cs typeface="Times New Roman" pitchFamily="16"/>
              </a:rPr>
              <a:t>issues a key issue, particularly in the preschool and primary years.  </a:t>
            </a:r>
            <a:endParaRPr lang="en-US" sz="2400" dirty="0" smtClean="0">
              <a:solidFill>
                <a:srgbClr val="161616"/>
              </a:solidFill>
              <a:latin typeface="Times New Roman" pitchFamily="16"/>
              <a:cs typeface="Times New Roman" pitchFamily="16"/>
            </a:endParaRPr>
          </a:p>
          <a:p>
            <a:pPr lvl="0">
              <a:buNone/>
            </a:pPr>
            <a:endParaRPr lang="en-US" sz="2400" dirty="0">
              <a:solidFill>
                <a:srgbClr val="161616"/>
              </a:solidFill>
              <a:latin typeface="Times New Roman" pitchFamily="16"/>
              <a:cs typeface="Times New Roman" pitchFamily="16"/>
            </a:endParaRPr>
          </a:p>
        </p:txBody>
      </p:sp>
    </p:spTree>
    <p:extLst>
      <p:ext uri="{BB962C8B-B14F-4D97-AF65-F5344CB8AC3E}">
        <p14:creationId xmlns:p14="http://schemas.microsoft.com/office/powerpoint/2010/main" val="1945460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339431"/>
            <a:ext cx="8229240" cy="1077218"/>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3200" dirty="0"/>
              <a:t>Beyond Eligibility – the Ongoing Role of a School Psychologist: Promote Psychological Well-Being</a:t>
            </a:r>
          </a:p>
        </p:txBody>
      </p:sp>
      <p:sp>
        <p:nvSpPr>
          <p:cNvPr id="3" name="Text Placeholder 2"/>
          <p:cNvSpPr txBox="1">
            <a:spLocks noGrp="1"/>
          </p:cNvSpPr>
          <p:nvPr>
            <p:ph type="body" idx="4294967295"/>
          </p:nvPr>
        </p:nvSpPr>
        <p:spPr>
          <a:xfrm>
            <a:off x="829130" y="1412932"/>
            <a:ext cx="7511040" cy="4825800"/>
          </a:xfrm>
        </p:spPr>
        <p:txBody>
          <a:bodyPr>
            <a:normAutofit lnSpcReduction="10000"/>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r>
              <a:rPr lang="en-US" dirty="0"/>
              <a:t>Promote positive sense of self</a:t>
            </a:r>
          </a:p>
          <a:p>
            <a:pPr lvl="0"/>
            <a:r>
              <a:rPr lang="en-US" dirty="0"/>
              <a:t>Reduce Risk </a:t>
            </a:r>
            <a:r>
              <a:rPr lang="en-US" dirty="0" smtClean="0"/>
              <a:t>Factors, Increase </a:t>
            </a:r>
            <a:r>
              <a:rPr lang="en-US" dirty="0"/>
              <a:t>Protective factors: attachment</a:t>
            </a:r>
          </a:p>
          <a:p>
            <a:pPr lvl="0"/>
            <a:r>
              <a:rPr lang="en-US" dirty="0"/>
              <a:t>Well Being: absence of alcohol and substance abuse, depression, suicidality, juvenile delinquency and maladaptive attachment and adjustment patterns</a:t>
            </a:r>
          </a:p>
          <a:p>
            <a:pPr lvl="1" rtl="0" hangingPunct="0"/>
            <a:r>
              <a:rPr lang="en-US" dirty="0">
                <a:solidFill>
                  <a:srgbClr val="000000"/>
                </a:solidFill>
              </a:rPr>
              <a:t>Suicide rates highest of any ethnicity</a:t>
            </a:r>
          </a:p>
          <a:p>
            <a:pPr lvl="1" rtl="0" hangingPunct="0"/>
            <a:r>
              <a:rPr lang="en-US" dirty="0">
                <a:solidFill>
                  <a:srgbClr val="000000"/>
                </a:solidFill>
              </a:rPr>
              <a:t>QPR or related method established in your district?</a:t>
            </a:r>
          </a:p>
        </p:txBody>
      </p:sp>
    </p:spTree>
    <p:extLst>
      <p:ext uri="{BB962C8B-B14F-4D97-AF65-F5344CB8AC3E}">
        <p14:creationId xmlns:p14="http://schemas.microsoft.com/office/powerpoint/2010/main" val="2710826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Agenda / Discussion Topics</a:t>
            </a:r>
          </a:p>
        </p:txBody>
      </p:sp>
      <p:sp>
        <p:nvSpPr>
          <p:cNvPr id="3" name="Text Placeholder 2"/>
          <p:cNvSpPr txBox="1">
            <a:spLocks noGrp="1"/>
          </p:cNvSpPr>
          <p:nvPr>
            <p:ph type="body" idx="4294967295"/>
          </p:nvPr>
        </p:nvSpPr>
        <p:spPr>
          <a:xfrm>
            <a:off x="816120" y="1861200"/>
            <a:ext cx="7511040" cy="3592440"/>
          </a:xfrm>
        </p:spPr>
        <p:txBody>
          <a:bodyPr>
            <a:normAutofit lnSpcReduction="10000"/>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lgn="l" hangingPunct="1">
              <a:buNone/>
            </a:pPr>
            <a:endParaRPr lang="en-US" sz="2400" dirty="0">
              <a:solidFill>
                <a:srgbClr val="000000"/>
              </a:solidFill>
              <a:latin typeface="Franklin Gothic Book"/>
            </a:endParaRPr>
          </a:p>
          <a:p>
            <a:pPr lvl="0" algn="ctr" hangingPunct="1">
              <a:buNone/>
            </a:pPr>
            <a:r>
              <a:rPr lang="en-US" sz="6000" dirty="0">
                <a:solidFill>
                  <a:srgbClr val="663399"/>
                </a:solidFill>
                <a:latin typeface="Franklin Gothic Book"/>
              </a:rPr>
              <a:t>2) Culture </a:t>
            </a:r>
            <a:endParaRPr lang="en-US" sz="6000" dirty="0" smtClean="0">
              <a:solidFill>
                <a:srgbClr val="663399"/>
              </a:solidFill>
              <a:latin typeface="Franklin Gothic Book"/>
            </a:endParaRPr>
          </a:p>
          <a:p>
            <a:pPr lvl="0" algn="ctr" hangingPunct="1">
              <a:buNone/>
            </a:pPr>
            <a:r>
              <a:rPr lang="en-US" sz="6000" u="sng" dirty="0" smtClean="0">
                <a:solidFill>
                  <a:srgbClr val="663399"/>
                </a:solidFill>
                <a:latin typeface="Franklin Gothic Book"/>
              </a:rPr>
              <a:t>and</a:t>
            </a:r>
            <a:r>
              <a:rPr lang="en-US" sz="6000" dirty="0" smtClean="0">
                <a:solidFill>
                  <a:srgbClr val="663399"/>
                </a:solidFill>
                <a:latin typeface="Franklin Gothic Book"/>
              </a:rPr>
              <a:t> </a:t>
            </a:r>
          </a:p>
          <a:p>
            <a:pPr lvl="0" algn="ctr" hangingPunct="1">
              <a:buNone/>
            </a:pPr>
            <a:r>
              <a:rPr lang="en-US" sz="6000" dirty="0" smtClean="0">
                <a:solidFill>
                  <a:srgbClr val="663399"/>
                </a:solidFill>
                <a:latin typeface="Franklin Gothic Book"/>
              </a:rPr>
              <a:t>Language</a:t>
            </a:r>
            <a:endParaRPr lang="en-US" sz="6000" dirty="0">
              <a:solidFill>
                <a:srgbClr val="663399"/>
              </a:solidFill>
              <a:latin typeface="Franklin Gothic Book"/>
            </a:endParaRPr>
          </a:p>
          <a:p>
            <a:pPr lvl="0" algn="l" hangingPunct="1">
              <a:buNone/>
            </a:pPr>
            <a:endParaRPr lang="en-US" sz="2400" dirty="0">
              <a:solidFill>
                <a:srgbClr val="000000"/>
              </a:solidFill>
              <a:latin typeface="Franklin Gothic Book"/>
            </a:endParaRPr>
          </a:p>
        </p:txBody>
      </p:sp>
    </p:spTree>
    <p:extLst>
      <p:ext uri="{BB962C8B-B14F-4D97-AF65-F5344CB8AC3E}">
        <p14:creationId xmlns:p14="http://schemas.microsoft.com/office/powerpoint/2010/main" val="2559100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002" y="1219200"/>
            <a:ext cx="8529996"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2316" y="1187605"/>
            <a:ext cx="3894884" cy="4832092"/>
          </a:xfrm>
          <a:prstGeom prst="rect">
            <a:avLst/>
          </a:prstGeom>
          <a:gradFill>
            <a:gsLst>
              <a:gs pos="0">
                <a:schemeClr val="accent1">
                  <a:tint val="66000"/>
                  <a:satMod val="160000"/>
                </a:schemeClr>
              </a:gs>
              <a:gs pos="0">
                <a:schemeClr val="bg2"/>
              </a:gs>
              <a:gs pos="100000">
                <a:schemeClr val="accent1">
                  <a:tint val="23500"/>
                  <a:satMod val="160000"/>
                </a:schemeClr>
              </a:gs>
            </a:gsLst>
            <a:lin ang="5400000" scaled="0"/>
          </a:gradFill>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Strong family and cultural connections build language capability.  </a:t>
            </a:r>
            <a:endPar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(Heritage) Language </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helps </a:t>
            </a: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students re-connect </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and contribute</a:t>
            </a: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a:p>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endPar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TextBox 1"/>
          <p:cNvSpPr txBox="1"/>
          <p:nvPr/>
        </p:nvSpPr>
        <p:spPr>
          <a:xfrm>
            <a:off x="1066800" y="406400"/>
            <a:ext cx="7010400" cy="523220"/>
          </a:xfrm>
          <a:prstGeom prst="rect">
            <a:avLst/>
          </a:prstGeom>
          <a:noFill/>
        </p:spPr>
        <p:txBody>
          <a:bodyPr wrap="square" rtlCol="0">
            <a:spAutoFit/>
          </a:bodyPr>
          <a:lstStyle/>
          <a:p>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“Capable, Connected and Contributing”</a:t>
            </a:r>
            <a:endParaRPr lang="en-US" sz="2800" dirty="0"/>
          </a:p>
        </p:txBody>
      </p:sp>
    </p:spTree>
    <p:extLst>
      <p:ext uri="{BB962C8B-B14F-4D97-AF65-F5344CB8AC3E}">
        <p14:creationId xmlns:p14="http://schemas.microsoft.com/office/powerpoint/2010/main" val="164285581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880559" y="1011599"/>
            <a:ext cx="7702560" cy="2692800"/>
          </a:xfrm>
        </p:spPr>
        <p:txBody>
          <a:bodyPr wrap="square" lIns="90000" tIns="45000" rIns="90000" bIns="45000" anchor="t">
            <a:normAutofit fontScale="90000"/>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buNone/>
            </a:pPr>
            <a:r>
              <a:rPr lang="en-US" sz="4400" dirty="0">
                <a:solidFill>
                  <a:srgbClr val="000000"/>
                </a:solidFill>
                <a:latin typeface="Constantia" pitchFamily="18"/>
              </a:rPr>
              <a:t>Assessment of   Proficiency in L1 and L2 among  Native Americans must be considered within the context of the community and status of the language itself</a:t>
            </a:r>
          </a:p>
        </p:txBody>
      </p:sp>
    </p:spTree>
    <p:extLst>
      <p:ext uri="{BB962C8B-B14F-4D97-AF65-F5344CB8AC3E}">
        <p14:creationId xmlns:p14="http://schemas.microsoft.com/office/powerpoint/2010/main" val="1898333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1095120" y="500040"/>
            <a:ext cx="6964920" cy="1202039"/>
          </a:xfrm>
        </p:spPr>
        <p:txBody>
          <a:bodyPr wrap="square" lIns="90000" tIns="45000" rIns="90000" bIns="45000" anchor="t">
            <a:normAutofit fontScale="90000"/>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54720" lvl="0" hangingPunct="1">
              <a:buNone/>
            </a:pPr>
            <a:r>
              <a:rPr lang="en-US" sz="4400" dirty="0">
                <a:solidFill>
                  <a:srgbClr val="000000"/>
                </a:solidFill>
                <a:latin typeface="Constantia" pitchFamily="18"/>
              </a:rPr>
              <a:t>Culture is language, language is culture</a:t>
            </a:r>
          </a:p>
        </p:txBody>
      </p:sp>
      <p:sp>
        <p:nvSpPr>
          <p:cNvPr id="3" name="Rectangle 3"/>
          <p:cNvSpPr txBox="1">
            <a:spLocks noGrp="1"/>
          </p:cNvSpPr>
          <p:nvPr>
            <p:ph type="body" idx="4294967295"/>
          </p:nvPr>
        </p:nvSpPr>
        <p:spPr>
          <a:xfrm>
            <a:off x="1298520" y="2121480"/>
            <a:ext cx="3200040" cy="3602520"/>
          </a:xfrm>
        </p:spPr>
        <p:txBody>
          <a:bodyPr wrap="square" lIns="90000" tIns="45000" rIns="90000" bIns="45000" anchor="t">
            <a:normAutofit lnSpcReduction="10000"/>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0" lvl="0" indent="0" algn="l" hangingPunct="1">
              <a:lnSpc>
                <a:spcPct val="90000"/>
              </a:lnSpc>
              <a:spcBef>
                <a:spcPts val="479"/>
              </a:spcBef>
              <a:spcAft>
                <a:spcPts val="1417"/>
              </a:spcAft>
              <a:buNone/>
            </a:pPr>
            <a:r>
              <a:rPr lang="en-US" sz="2400" dirty="0">
                <a:solidFill>
                  <a:srgbClr val="000000"/>
                </a:solidFill>
                <a:latin typeface="Rockwell"/>
              </a:rPr>
              <a:t>Elder status</a:t>
            </a:r>
          </a:p>
          <a:p>
            <a:pPr marL="0" lvl="0" indent="0" algn="l" hangingPunct="1">
              <a:lnSpc>
                <a:spcPct val="90000"/>
              </a:lnSpc>
              <a:spcBef>
                <a:spcPts val="479"/>
              </a:spcBef>
              <a:spcAft>
                <a:spcPts val="1417"/>
              </a:spcAft>
              <a:buNone/>
            </a:pPr>
            <a:endParaRPr lang="en-US" sz="2400" dirty="0">
              <a:solidFill>
                <a:srgbClr val="000000"/>
              </a:solidFill>
              <a:latin typeface="Rockwell"/>
            </a:endParaRPr>
          </a:p>
          <a:p>
            <a:pPr marL="0" lvl="0" indent="0" algn="l" hangingPunct="1">
              <a:lnSpc>
                <a:spcPct val="90000"/>
              </a:lnSpc>
              <a:spcBef>
                <a:spcPts val="479"/>
              </a:spcBef>
              <a:spcAft>
                <a:spcPts val="1417"/>
              </a:spcAft>
              <a:buNone/>
            </a:pPr>
            <a:r>
              <a:rPr lang="en-US" sz="2400" dirty="0">
                <a:solidFill>
                  <a:srgbClr val="000000"/>
                </a:solidFill>
                <a:latin typeface="Rockwell"/>
              </a:rPr>
              <a:t>Religious Beliefs</a:t>
            </a:r>
          </a:p>
          <a:p>
            <a:pPr marL="0" lvl="0" indent="0" algn="l" hangingPunct="1">
              <a:lnSpc>
                <a:spcPct val="90000"/>
              </a:lnSpc>
              <a:spcBef>
                <a:spcPts val="479"/>
              </a:spcBef>
              <a:spcAft>
                <a:spcPts val="1417"/>
              </a:spcAft>
              <a:buNone/>
            </a:pPr>
            <a:endParaRPr lang="en-US" sz="2400" dirty="0">
              <a:solidFill>
                <a:srgbClr val="000000"/>
              </a:solidFill>
              <a:latin typeface="Rockwell"/>
            </a:endParaRPr>
          </a:p>
          <a:p>
            <a:pPr marL="0" lvl="0" indent="0" algn="l" hangingPunct="1">
              <a:lnSpc>
                <a:spcPct val="90000"/>
              </a:lnSpc>
              <a:spcBef>
                <a:spcPts val="479"/>
              </a:spcBef>
              <a:spcAft>
                <a:spcPts val="1417"/>
              </a:spcAft>
              <a:buNone/>
            </a:pPr>
            <a:r>
              <a:rPr lang="en-US" sz="2400" dirty="0">
                <a:solidFill>
                  <a:srgbClr val="000000"/>
                </a:solidFill>
                <a:latin typeface="Rockwell"/>
              </a:rPr>
              <a:t>Employment</a:t>
            </a:r>
          </a:p>
          <a:p>
            <a:pPr marL="0" lvl="0" indent="0" algn="l" hangingPunct="1">
              <a:lnSpc>
                <a:spcPct val="90000"/>
              </a:lnSpc>
              <a:spcBef>
                <a:spcPts val="479"/>
              </a:spcBef>
              <a:spcAft>
                <a:spcPts val="1417"/>
              </a:spcAft>
              <a:buNone/>
            </a:pPr>
            <a:endParaRPr lang="en-US" sz="2400" dirty="0">
              <a:solidFill>
                <a:srgbClr val="000000"/>
              </a:solidFill>
              <a:latin typeface="Rockwell"/>
            </a:endParaRPr>
          </a:p>
          <a:p>
            <a:pPr marL="0" lvl="0" indent="0" algn="l" hangingPunct="1">
              <a:lnSpc>
                <a:spcPct val="90000"/>
              </a:lnSpc>
              <a:spcBef>
                <a:spcPts val="479"/>
              </a:spcBef>
              <a:spcAft>
                <a:spcPts val="1417"/>
              </a:spcAft>
              <a:buNone/>
            </a:pPr>
            <a:r>
              <a:rPr lang="en-US" sz="2400" dirty="0">
                <a:solidFill>
                  <a:srgbClr val="000000"/>
                </a:solidFill>
                <a:latin typeface="Rockwell"/>
              </a:rPr>
              <a:t>Societal norms</a:t>
            </a:r>
          </a:p>
        </p:txBody>
      </p:sp>
      <p:sp>
        <p:nvSpPr>
          <p:cNvPr id="4" name="Rectangle 4"/>
          <p:cNvSpPr txBox="1">
            <a:spLocks noGrp="1"/>
          </p:cNvSpPr>
          <p:nvPr>
            <p:ph type="body" idx="4294967295"/>
          </p:nvPr>
        </p:nvSpPr>
        <p:spPr>
          <a:xfrm>
            <a:off x="4663440" y="2119320"/>
            <a:ext cx="3200040" cy="3604680"/>
          </a:xfrm>
        </p:spPr>
        <p:txBody>
          <a:bodyPr wrap="square" lIns="90000" tIns="45000" rIns="90000" bIns="45000" anchor="t">
            <a:normAutofit fontScale="92500" lnSpcReduction="10000"/>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0" lvl="0" indent="0" algn="l" hangingPunct="1">
              <a:lnSpc>
                <a:spcPct val="90000"/>
              </a:lnSpc>
              <a:spcBef>
                <a:spcPts val="479"/>
              </a:spcBef>
              <a:spcAft>
                <a:spcPts val="1417"/>
              </a:spcAft>
              <a:buNone/>
            </a:pPr>
            <a:r>
              <a:rPr lang="en-US" sz="2400" dirty="0">
                <a:solidFill>
                  <a:srgbClr val="000000"/>
                </a:solidFill>
                <a:latin typeface="Rockwell"/>
              </a:rPr>
              <a:t>Social roles</a:t>
            </a:r>
          </a:p>
          <a:p>
            <a:pPr marL="0" lvl="0" indent="0" algn="l" hangingPunct="1">
              <a:lnSpc>
                <a:spcPct val="90000"/>
              </a:lnSpc>
              <a:spcBef>
                <a:spcPts val="479"/>
              </a:spcBef>
              <a:spcAft>
                <a:spcPts val="1417"/>
              </a:spcAft>
              <a:buNone/>
            </a:pPr>
            <a:endParaRPr lang="en-US" sz="2400" dirty="0">
              <a:solidFill>
                <a:srgbClr val="000000"/>
              </a:solidFill>
              <a:latin typeface="Rockwell"/>
            </a:endParaRPr>
          </a:p>
          <a:p>
            <a:pPr marL="0" lvl="0" indent="0" algn="l" hangingPunct="1">
              <a:lnSpc>
                <a:spcPct val="90000"/>
              </a:lnSpc>
              <a:spcBef>
                <a:spcPts val="479"/>
              </a:spcBef>
              <a:spcAft>
                <a:spcPts val="1417"/>
              </a:spcAft>
              <a:buNone/>
            </a:pPr>
            <a:r>
              <a:rPr lang="en-US" sz="2400" dirty="0">
                <a:solidFill>
                  <a:srgbClr val="000000"/>
                </a:solidFill>
                <a:latin typeface="Rockwell"/>
              </a:rPr>
              <a:t>Media usage</a:t>
            </a:r>
          </a:p>
          <a:p>
            <a:pPr marL="0" lvl="0" indent="0" algn="l" hangingPunct="1">
              <a:lnSpc>
                <a:spcPct val="90000"/>
              </a:lnSpc>
              <a:spcBef>
                <a:spcPts val="479"/>
              </a:spcBef>
              <a:spcAft>
                <a:spcPts val="1417"/>
              </a:spcAft>
              <a:buNone/>
            </a:pPr>
            <a:endParaRPr lang="en-US" sz="2400" dirty="0">
              <a:solidFill>
                <a:srgbClr val="000000"/>
              </a:solidFill>
              <a:latin typeface="Rockwell"/>
            </a:endParaRPr>
          </a:p>
          <a:p>
            <a:pPr marL="0" lvl="0" indent="0" algn="l" hangingPunct="1">
              <a:lnSpc>
                <a:spcPct val="90000"/>
              </a:lnSpc>
              <a:spcBef>
                <a:spcPts val="479"/>
              </a:spcBef>
              <a:spcAft>
                <a:spcPts val="1417"/>
              </a:spcAft>
              <a:buNone/>
            </a:pPr>
            <a:r>
              <a:rPr lang="en-US" sz="2400" dirty="0">
                <a:solidFill>
                  <a:srgbClr val="000000"/>
                </a:solidFill>
                <a:latin typeface="Rockwell"/>
              </a:rPr>
              <a:t>Social relations</a:t>
            </a:r>
          </a:p>
          <a:p>
            <a:pPr marL="0" lvl="0" indent="0" algn="l" hangingPunct="1">
              <a:lnSpc>
                <a:spcPct val="90000"/>
              </a:lnSpc>
              <a:spcBef>
                <a:spcPts val="479"/>
              </a:spcBef>
              <a:spcAft>
                <a:spcPts val="1417"/>
              </a:spcAft>
              <a:buNone/>
            </a:pPr>
            <a:endParaRPr lang="en-US" sz="2400" dirty="0">
              <a:solidFill>
                <a:srgbClr val="000000"/>
              </a:solidFill>
              <a:latin typeface="Rockwell"/>
            </a:endParaRPr>
          </a:p>
          <a:p>
            <a:pPr marL="0" lvl="0" indent="0" algn="l" hangingPunct="1">
              <a:lnSpc>
                <a:spcPct val="90000"/>
              </a:lnSpc>
              <a:spcBef>
                <a:spcPts val="479"/>
              </a:spcBef>
              <a:spcAft>
                <a:spcPts val="1417"/>
              </a:spcAft>
              <a:buNone/>
            </a:pPr>
            <a:r>
              <a:rPr lang="en-US" sz="2400" dirty="0">
                <a:solidFill>
                  <a:srgbClr val="000000"/>
                </a:solidFill>
                <a:latin typeface="Rockwell"/>
              </a:rPr>
              <a:t>Gender roles</a:t>
            </a:r>
          </a:p>
          <a:p>
            <a:pPr marL="0" lvl="0" indent="0" algn="l" hangingPunct="1">
              <a:lnSpc>
                <a:spcPct val="90000"/>
              </a:lnSpc>
              <a:spcBef>
                <a:spcPts val="479"/>
              </a:spcBef>
              <a:spcAft>
                <a:spcPts val="1417"/>
              </a:spcAft>
              <a:buNone/>
            </a:pPr>
            <a:endParaRPr lang="en-US" sz="2400" dirty="0">
              <a:solidFill>
                <a:srgbClr val="000000"/>
              </a:solidFill>
              <a:latin typeface="Rockwell"/>
            </a:endParaRPr>
          </a:p>
        </p:txBody>
      </p:sp>
    </p:spTree>
    <p:extLst>
      <p:ext uri="{BB962C8B-B14F-4D97-AF65-F5344CB8AC3E}">
        <p14:creationId xmlns:p14="http://schemas.microsoft.com/office/powerpoint/2010/main" val="3138493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095120" y="817560"/>
            <a:ext cx="6964920" cy="1202039"/>
          </a:xfrm>
        </p:spPr>
        <p:txBody>
          <a:bodyPr wrap="square" lIns="90000" tIns="45000" rIns="90000" bIns="45000" anchor="t">
            <a:normAutofit fontScale="90000"/>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54720" lvl="0" hangingPunct="1">
              <a:buNone/>
            </a:pPr>
            <a:r>
              <a:rPr lang="en-US" sz="4400" dirty="0">
                <a:solidFill>
                  <a:srgbClr val="000000"/>
                </a:solidFill>
                <a:latin typeface="Constantia" pitchFamily="18"/>
              </a:rPr>
              <a:t>Standard Methods for Evaluating Acculturation</a:t>
            </a:r>
          </a:p>
        </p:txBody>
      </p:sp>
      <p:sp>
        <p:nvSpPr>
          <p:cNvPr id="3" name="Content Placeholder 2"/>
          <p:cNvSpPr txBox="1">
            <a:spLocks noGrp="1"/>
          </p:cNvSpPr>
          <p:nvPr>
            <p:ph type="body" idx="4294967295"/>
          </p:nvPr>
        </p:nvSpPr>
        <p:spPr>
          <a:xfrm>
            <a:off x="1058400" y="2119320"/>
            <a:ext cx="6600600" cy="3603600"/>
          </a:xfrm>
        </p:spPr>
        <p:txBody>
          <a:bodyPr wrap="square" lIns="90000" tIns="45000" rIns="90000" bIns="45000" anchor="t"/>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0" lvl="0" indent="0" algn="l" hangingPunct="1">
              <a:spcBef>
                <a:spcPts val="479"/>
              </a:spcBef>
              <a:spcAft>
                <a:spcPts val="1417"/>
              </a:spcAft>
              <a:buNone/>
            </a:pPr>
            <a:endParaRPr lang="en-US" sz="2400" dirty="0" smtClean="0">
              <a:solidFill>
                <a:srgbClr val="000000"/>
              </a:solidFill>
              <a:latin typeface="Rockwell"/>
            </a:endParaRPr>
          </a:p>
          <a:p>
            <a:pPr marL="0" lvl="0" indent="0" algn="l" hangingPunct="1">
              <a:spcBef>
                <a:spcPts val="479"/>
              </a:spcBef>
              <a:spcAft>
                <a:spcPts val="1417"/>
              </a:spcAft>
              <a:buNone/>
            </a:pPr>
            <a:r>
              <a:rPr lang="en-US" sz="2400" dirty="0" smtClean="0">
                <a:solidFill>
                  <a:srgbClr val="000000"/>
                </a:solidFill>
                <a:latin typeface="Rockwell"/>
              </a:rPr>
              <a:t>Ethnographic Interview</a:t>
            </a:r>
            <a:endParaRPr lang="en-US" sz="2400" dirty="0">
              <a:solidFill>
                <a:srgbClr val="000000"/>
              </a:solidFill>
              <a:latin typeface="Rockwell"/>
            </a:endParaRPr>
          </a:p>
          <a:p>
            <a:pPr marL="0" lvl="0" indent="0" algn="l" hangingPunct="1">
              <a:spcBef>
                <a:spcPts val="479"/>
              </a:spcBef>
              <a:spcAft>
                <a:spcPts val="1417"/>
              </a:spcAft>
              <a:buNone/>
            </a:pPr>
            <a:r>
              <a:rPr lang="en-US" sz="2400" dirty="0" smtClean="0">
                <a:solidFill>
                  <a:srgbClr val="000000"/>
                </a:solidFill>
                <a:latin typeface="Rockwell"/>
              </a:rPr>
              <a:t>Contextual Observation</a:t>
            </a:r>
            <a:endParaRPr lang="en-US" sz="2400" dirty="0">
              <a:solidFill>
                <a:srgbClr val="000000"/>
              </a:solidFill>
              <a:latin typeface="Rockwell"/>
            </a:endParaRPr>
          </a:p>
          <a:p>
            <a:pPr marL="0" lvl="0" indent="0" algn="l" hangingPunct="1">
              <a:spcBef>
                <a:spcPts val="479"/>
              </a:spcBef>
              <a:spcAft>
                <a:spcPts val="1417"/>
              </a:spcAft>
              <a:buNone/>
            </a:pPr>
            <a:r>
              <a:rPr lang="en-US" sz="2400" dirty="0" smtClean="0">
                <a:solidFill>
                  <a:srgbClr val="000000"/>
                </a:solidFill>
                <a:latin typeface="Rockwell"/>
              </a:rPr>
              <a:t>Questionnaire / Survey</a:t>
            </a:r>
          </a:p>
          <a:p>
            <a:pPr marL="0" lvl="0" indent="0" algn="l" hangingPunct="1">
              <a:spcBef>
                <a:spcPts val="479"/>
              </a:spcBef>
              <a:spcAft>
                <a:spcPts val="1417"/>
              </a:spcAft>
              <a:buNone/>
            </a:pPr>
            <a:r>
              <a:rPr lang="en-US" sz="2400" dirty="0" smtClean="0">
                <a:solidFill>
                  <a:srgbClr val="000000"/>
                </a:solidFill>
                <a:latin typeface="Rockwell"/>
              </a:rPr>
              <a:t>Formal Assessments</a:t>
            </a:r>
            <a:endParaRPr lang="en-US" sz="2400" dirty="0">
              <a:solidFill>
                <a:srgbClr val="000000"/>
              </a:solidFill>
              <a:latin typeface="Rockwell"/>
            </a:endParaRPr>
          </a:p>
        </p:txBody>
      </p:sp>
    </p:spTree>
    <p:extLst>
      <p:ext uri="{BB962C8B-B14F-4D97-AF65-F5344CB8AC3E}">
        <p14:creationId xmlns:p14="http://schemas.microsoft.com/office/powerpoint/2010/main" val="713731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066800" y="533400"/>
            <a:ext cx="6629400" cy="6832640"/>
          </a:xfrm>
          <a:prstGeom prst="rect">
            <a:avLst/>
          </a:prstGeom>
          <a:noFill/>
        </p:spPr>
        <p:txBody>
          <a:bodyPr wrap="square" rtlCol="0">
            <a:spAutoFit/>
          </a:bodyPr>
          <a:lstStyle/>
          <a:p>
            <a:r>
              <a:rPr lang="en-US" sz="2400" u="sng" dirty="0" smtClean="0">
                <a:solidFill>
                  <a:prstClr val="black"/>
                </a:solidFill>
              </a:rPr>
              <a:t>Presentation Objectives</a:t>
            </a:r>
            <a:endParaRPr lang="en-US" sz="2400" dirty="0" smtClean="0">
              <a:solidFill>
                <a:prstClr val="black"/>
              </a:solidFill>
            </a:endParaRPr>
          </a:p>
          <a:p>
            <a:endParaRPr lang="en-US" dirty="0" smtClean="0">
              <a:solidFill>
                <a:prstClr val="black"/>
              </a:solidFill>
            </a:endParaRPr>
          </a:p>
          <a:p>
            <a:r>
              <a:rPr lang="en-US" dirty="0" smtClean="0">
                <a:solidFill>
                  <a:prstClr val="black"/>
                </a:solidFill>
              </a:rPr>
              <a:t>Participants will:</a:t>
            </a:r>
          </a:p>
          <a:p>
            <a:endParaRPr lang="en-US" dirty="0">
              <a:solidFill>
                <a:prstClr val="black"/>
              </a:solidFill>
            </a:endParaRPr>
          </a:p>
          <a:p>
            <a:pPr marL="342900" indent="-342900">
              <a:buFont typeface="+mj-lt"/>
              <a:buAutoNum type="arabicPeriod"/>
            </a:pPr>
            <a:r>
              <a:rPr lang="en-US" dirty="0">
                <a:solidFill>
                  <a:prstClr val="black"/>
                </a:solidFill>
              </a:rPr>
              <a:t>R</a:t>
            </a:r>
            <a:r>
              <a:rPr lang="en-US" dirty="0" smtClean="0">
                <a:solidFill>
                  <a:prstClr val="black"/>
                </a:solidFill>
              </a:rPr>
              <a:t>eceive information regarding language based issues that may affect Native American students that receive School Psychology services</a:t>
            </a:r>
          </a:p>
          <a:p>
            <a:pPr marL="342900" indent="-342900">
              <a:buFont typeface="+mj-lt"/>
              <a:buAutoNum type="arabicPeriod"/>
            </a:pPr>
            <a:endParaRPr lang="en-US" dirty="0" smtClean="0">
              <a:solidFill>
                <a:prstClr val="black"/>
              </a:solidFill>
            </a:endParaRPr>
          </a:p>
          <a:p>
            <a:pPr marL="342900" indent="-342900">
              <a:buFont typeface="+mj-lt"/>
              <a:buAutoNum type="arabicPeriod"/>
            </a:pPr>
            <a:r>
              <a:rPr lang="en-US" dirty="0">
                <a:solidFill>
                  <a:prstClr val="black"/>
                </a:solidFill>
              </a:rPr>
              <a:t>R</a:t>
            </a:r>
            <a:r>
              <a:rPr lang="en-US" dirty="0" smtClean="0">
                <a:solidFill>
                  <a:prstClr val="black"/>
                </a:solidFill>
              </a:rPr>
              <a:t>eview a case study of a culturally based program that provides assistance to students experiencing those challenges   (NAM Cradleboard to Career project)</a:t>
            </a:r>
          </a:p>
          <a:p>
            <a:pPr marL="342900" indent="-342900">
              <a:buFont typeface="+mj-lt"/>
              <a:buAutoNum type="arabicPeriod"/>
            </a:pPr>
            <a:endParaRPr lang="en-US" dirty="0" smtClean="0">
              <a:solidFill>
                <a:prstClr val="black"/>
              </a:solidFill>
            </a:endParaRPr>
          </a:p>
          <a:p>
            <a:pPr marL="342900" indent="-342900">
              <a:buFont typeface="+mj-lt"/>
              <a:buAutoNum type="arabicPeriod"/>
            </a:pPr>
            <a:r>
              <a:rPr lang="en-US" dirty="0" smtClean="0">
                <a:solidFill>
                  <a:prstClr val="black"/>
                </a:solidFill>
              </a:rPr>
              <a:t>Participate in a follow-up Q &amp; A session.</a:t>
            </a:r>
          </a:p>
          <a:p>
            <a:endParaRPr lang="en-US" dirty="0" smtClean="0">
              <a:solidFill>
                <a:prstClr val="black"/>
              </a:solidFill>
            </a:endParaRPr>
          </a:p>
          <a:p>
            <a:pPr marL="342900" indent="-342900">
              <a:buFont typeface="+mj-lt"/>
              <a:buAutoNum type="arabicPeriod"/>
            </a:pPr>
            <a:endParaRPr lang="en-US" dirty="0">
              <a:solidFill>
                <a:prstClr val="black"/>
              </a:solidFill>
            </a:endParaRPr>
          </a:p>
          <a:p>
            <a:pPr marL="342900" indent="-342900">
              <a:buFont typeface="+mj-lt"/>
              <a:buAutoNum type="arabicPeriod"/>
            </a:pPr>
            <a:endParaRPr lang="en-US" dirty="0" smtClean="0">
              <a:solidFill>
                <a:prstClr val="black"/>
              </a:solidFill>
            </a:endParaRPr>
          </a:p>
          <a:p>
            <a:pPr marL="342900" indent="-342900">
              <a:buFont typeface="+mj-lt"/>
              <a:buAutoNum type="arabicPeriod"/>
            </a:pPr>
            <a:endParaRPr lang="en-US" dirty="0" smtClean="0">
              <a:solidFill>
                <a:prstClr val="black"/>
              </a:solidFill>
            </a:endParaRPr>
          </a:p>
          <a:p>
            <a:pPr marL="342900" indent="-342900">
              <a:buFont typeface="+mj-lt"/>
              <a:buAutoNum type="arabicPeriod"/>
            </a:pPr>
            <a:endParaRPr lang="en-US" dirty="0" smtClean="0">
              <a:solidFill>
                <a:prstClr val="black"/>
              </a:solidFill>
            </a:endParaRPr>
          </a:p>
          <a:p>
            <a:pPr marL="342900" indent="-342900">
              <a:buFont typeface="+mj-lt"/>
              <a:buAutoNum type="arabicPeriod"/>
            </a:pPr>
            <a:endParaRPr lang="en-US" dirty="0">
              <a:solidFill>
                <a:prstClr val="black"/>
              </a:solidFill>
            </a:endParaRPr>
          </a:p>
          <a:p>
            <a:endParaRPr lang="en-US" dirty="0" smtClean="0">
              <a:solidFill>
                <a:prstClr val="black"/>
              </a:solidFill>
            </a:endParaRPr>
          </a:p>
          <a:p>
            <a:pPr marL="342900" indent="-342900">
              <a:buFont typeface="+mj-lt"/>
              <a:buAutoNum type="arabicPeriod"/>
            </a:pPr>
            <a:endParaRPr lang="en-US" dirty="0" smtClean="0">
              <a:solidFill>
                <a:prstClr val="black"/>
              </a:solidFill>
            </a:endParaRPr>
          </a:p>
          <a:p>
            <a:pPr marL="342900" indent="-342900">
              <a:buFont typeface="+mj-lt"/>
              <a:buAutoNum type="arabicPeriod"/>
            </a:pPr>
            <a:endParaRPr lang="en-US" dirty="0" smtClean="0">
              <a:solidFill>
                <a:prstClr val="black"/>
              </a:solidFill>
            </a:endParaRPr>
          </a:p>
          <a:p>
            <a:pPr marL="342900" indent="-342900">
              <a:buFont typeface="+mj-lt"/>
              <a:buAutoNum type="arabicPeriod"/>
            </a:pPr>
            <a:endParaRPr lang="en-US" dirty="0" smtClean="0">
              <a:solidFill>
                <a:prstClr val="black"/>
              </a:solidFill>
            </a:endParaRPr>
          </a:p>
          <a:p>
            <a:pPr marL="342900" indent="-342900">
              <a:buFont typeface="+mj-lt"/>
              <a:buAutoNum type="arabicPeriod"/>
            </a:pPr>
            <a:endParaRPr lang="en-US" dirty="0">
              <a:solidFill>
                <a:prstClr val="black"/>
              </a:solidFill>
            </a:endParaRPr>
          </a:p>
        </p:txBody>
      </p:sp>
    </p:spTree>
    <p:extLst>
      <p:ext uri="{BB962C8B-B14F-4D97-AF65-F5344CB8AC3E}">
        <p14:creationId xmlns:p14="http://schemas.microsoft.com/office/powerpoint/2010/main" val="4754152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095120" y="817560"/>
            <a:ext cx="6964920" cy="1202039"/>
          </a:xfrm>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buNone/>
            </a:pPr>
            <a:r>
              <a:rPr lang="en-US" sz="3600" dirty="0">
                <a:solidFill>
                  <a:srgbClr val="000000"/>
                </a:solidFill>
                <a:latin typeface="Constantia" pitchFamily="18"/>
              </a:rPr>
              <a:t>The Term ELL may not be a good fit for many Native learners</a:t>
            </a:r>
          </a:p>
        </p:txBody>
      </p:sp>
      <p:sp>
        <p:nvSpPr>
          <p:cNvPr id="3" name="Content Placeholder 2"/>
          <p:cNvSpPr txBox="1">
            <a:spLocks noGrp="1"/>
          </p:cNvSpPr>
          <p:nvPr>
            <p:ph type="body" idx="4294967295"/>
          </p:nvPr>
        </p:nvSpPr>
        <p:spPr>
          <a:xfrm>
            <a:off x="1463039" y="2119320"/>
            <a:ext cx="7458840" cy="3648600"/>
          </a:xfrm>
        </p:spPr>
        <p:txBody>
          <a:bodyPr wrap="square" lIns="90000" tIns="45000" rIns="90000" bIns="45000" anchor="t">
            <a:normAutofit lnSpcReduction="10000"/>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0" lvl="0" indent="0" algn="l" hangingPunct="1">
              <a:spcBef>
                <a:spcPts val="479"/>
              </a:spcBef>
              <a:spcAft>
                <a:spcPts val="1417"/>
              </a:spcAft>
              <a:buNone/>
            </a:pPr>
            <a:r>
              <a:rPr lang="en-US" sz="2400" dirty="0">
                <a:solidFill>
                  <a:srgbClr val="000000"/>
                </a:solidFill>
                <a:latin typeface="Franklin Gothic Book"/>
              </a:rPr>
              <a:t>1) Carries negative connotations for many. May be mistakenly equated to </a:t>
            </a:r>
            <a:r>
              <a:rPr lang="en-US" sz="2400" dirty="0" smtClean="0">
                <a:solidFill>
                  <a:srgbClr val="000000"/>
                </a:solidFill>
                <a:latin typeface="Franklin Gothic Book"/>
              </a:rPr>
              <a:t>“dual-language</a:t>
            </a:r>
            <a:r>
              <a:rPr lang="en-US" sz="2400" dirty="0">
                <a:solidFill>
                  <a:srgbClr val="000000"/>
                </a:solidFill>
                <a:latin typeface="Franklin Gothic Book"/>
              </a:rPr>
              <a:t>”</a:t>
            </a:r>
          </a:p>
          <a:p>
            <a:pPr marL="0" lvl="0" indent="0" algn="l" hangingPunct="1">
              <a:spcBef>
                <a:spcPts val="479"/>
              </a:spcBef>
              <a:spcAft>
                <a:spcPts val="1417"/>
              </a:spcAft>
              <a:buNone/>
            </a:pPr>
            <a:r>
              <a:rPr lang="en-US" sz="2400" dirty="0">
                <a:solidFill>
                  <a:srgbClr val="000000"/>
                </a:solidFill>
                <a:latin typeface="Franklin Gothic Book"/>
              </a:rPr>
              <a:t>2) Many Native (Title III eligible) students with language differences may not </a:t>
            </a:r>
            <a:r>
              <a:rPr lang="en-US" sz="2400" dirty="0" smtClean="0">
                <a:solidFill>
                  <a:srgbClr val="000000"/>
                </a:solidFill>
                <a:latin typeface="Franklin Gothic Book"/>
              </a:rPr>
              <a:t>speak their heritage language but may be equated in education to “Bi-Lingual”</a:t>
            </a:r>
            <a:endParaRPr lang="en-US" sz="2400" dirty="0">
              <a:solidFill>
                <a:srgbClr val="000000"/>
              </a:solidFill>
              <a:latin typeface="Franklin Gothic Book"/>
            </a:endParaRPr>
          </a:p>
          <a:p>
            <a:pPr marL="0" lvl="0" indent="0" algn="l" hangingPunct="1">
              <a:spcBef>
                <a:spcPts val="479"/>
              </a:spcBef>
              <a:spcAft>
                <a:spcPts val="1417"/>
              </a:spcAft>
              <a:buNone/>
            </a:pPr>
            <a:r>
              <a:rPr lang="en-US" sz="2400" dirty="0">
                <a:solidFill>
                  <a:srgbClr val="000000"/>
                </a:solidFill>
                <a:latin typeface="Franklin Gothic Book"/>
              </a:rPr>
              <a:t>3) Language revitalization is a high priority for many </a:t>
            </a:r>
            <a:r>
              <a:rPr lang="en-US" sz="2400" dirty="0" smtClean="0">
                <a:solidFill>
                  <a:srgbClr val="000000"/>
                </a:solidFill>
                <a:latin typeface="Franklin Gothic Book"/>
              </a:rPr>
              <a:t>tribes, however many tribal </a:t>
            </a:r>
            <a:r>
              <a:rPr lang="en-US" sz="2400" dirty="0">
                <a:solidFill>
                  <a:srgbClr val="000000"/>
                </a:solidFill>
                <a:latin typeface="Franklin Gothic Book"/>
              </a:rPr>
              <a:t>languages are no longer spoken or </a:t>
            </a:r>
            <a:r>
              <a:rPr lang="en-US" sz="2400" u="sng" dirty="0" smtClean="0">
                <a:solidFill>
                  <a:srgbClr val="000000"/>
                </a:solidFill>
                <a:latin typeface="Franklin Gothic Book"/>
              </a:rPr>
              <a:t>had</a:t>
            </a:r>
            <a:r>
              <a:rPr lang="en-US" sz="2400" dirty="0" smtClean="0">
                <a:solidFill>
                  <a:srgbClr val="000000"/>
                </a:solidFill>
                <a:latin typeface="Franklin Gothic Book"/>
              </a:rPr>
              <a:t> been in </a:t>
            </a:r>
            <a:r>
              <a:rPr lang="en-US" sz="2400" dirty="0">
                <a:solidFill>
                  <a:srgbClr val="000000"/>
                </a:solidFill>
                <a:latin typeface="Franklin Gothic Book"/>
              </a:rPr>
              <a:t>decline.</a:t>
            </a:r>
          </a:p>
          <a:p>
            <a:pPr marL="0" lvl="0" indent="0" algn="l" hangingPunct="1">
              <a:spcBef>
                <a:spcPts val="479"/>
              </a:spcBef>
              <a:spcAft>
                <a:spcPts val="1417"/>
              </a:spcAft>
              <a:buNone/>
            </a:pPr>
            <a:endParaRPr lang="en-US" sz="2400" dirty="0">
              <a:solidFill>
                <a:srgbClr val="000000"/>
              </a:solidFill>
              <a:latin typeface="Franklin Gothic Book"/>
            </a:endParaRPr>
          </a:p>
        </p:txBody>
      </p:sp>
    </p:spTree>
    <p:extLst>
      <p:ext uri="{BB962C8B-B14F-4D97-AF65-F5344CB8AC3E}">
        <p14:creationId xmlns:p14="http://schemas.microsoft.com/office/powerpoint/2010/main" val="4109898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85800" y="457200"/>
            <a:ext cx="8077200" cy="1202039"/>
          </a:xfrm>
        </p:spPr>
        <p:txBody>
          <a:bodyPr wrap="square" lIns="90000" tIns="45000" rIns="90000" bIns="45000" anchor="t">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buNone/>
            </a:pPr>
            <a:r>
              <a:rPr lang="en-US" sz="3600" dirty="0">
                <a:solidFill>
                  <a:srgbClr val="000000"/>
                </a:solidFill>
                <a:latin typeface="Trebuchet MS" pitchFamily="18"/>
              </a:rPr>
              <a:t>Interpersonal vs Academic </a:t>
            </a:r>
            <a:r>
              <a:rPr lang="en-US" sz="3600" dirty="0" smtClean="0">
                <a:solidFill>
                  <a:srgbClr val="000000"/>
                </a:solidFill>
                <a:latin typeface="Trebuchet MS" pitchFamily="18"/>
              </a:rPr>
              <a:t>English</a:t>
            </a:r>
            <a:endParaRPr lang="en-US" sz="3600" dirty="0">
              <a:solidFill>
                <a:srgbClr val="000000"/>
              </a:solidFill>
              <a:latin typeface="Trebuchet MS" pitchFamily="18"/>
            </a:endParaRPr>
          </a:p>
        </p:txBody>
      </p:sp>
      <p:sp>
        <p:nvSpPr>
          <p:cNvPr id="3" name="Content Placeholder 2"/>
          <p:cNvSpPr txBox="1">
            <a:spLocks noGrp="1"/>
          </p:cNvSpPr>
          <p:nvPr>
            <p:ph type="body" idx="4294967295"/>
          </p:nvPr>
        </p:nvSpPr>
        <p:spPr>
          <a:xfrm>
            <a:off x="1437019" y="1371600"/>
            <a:ext cx="6195960" cy="3976560"/>
          </a:xfrm>
        </p:spPr>
        <p:txBody>
          <a:bodyPr wrap="square" lIns="90000" tIns="45000" rIns="90000" bIns="45000" anchor="t">
            <a:normAutofit fontScale="85000" lnSpcReduction="20000"/>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0" lvl="0" indent="0" algn="l" hangingPunct="1">
              <a:spcBef>
                <a:spcPts val="479"/>
              </a:spcBef>
              <a:spcAft>
                <a:spcPts val="1417"/>
              </a:spcAft>
              <a:buNone/>
            </a:pPr>
            <a:r>
              <a:rPr lang="en-US" sz="2400" u="sng" dirty="0">
                <a:solidFill>
                  <a:srgbClr val="000000"/>
                </a:solidFill>
                <a:latin typeface="Georgia"/>
              </a:rPr>
              <a:t>Basic Interpersonal Communication </a:t>
            </a:r>
            <a:r>
              <a:rPr lang="en-US" sz="2400" u="sng" dirty="0" smtClean="0">
                <a:solidFill>
                  <a:srgbClr val="000000"/>
                </a:solidFill>
                <a:latin typeface="Georgia"/>
              </a:rPr>
              <a:t>Skills:</a:t>
            </a:r>
            <a:endParaRPr lang="en-US" sz="2400" u="sng" dirty="0">
              <a:solidFill>
                <a:srgbClr val="000000"/>
              </a:solidFill>
              <a:latin typeface="Georgia"/>
            </a:endParaRPr>
          </a:p>
          <a:p>
            <a:pPr marL="0" lvl="1" indent="0" algn="l" rtl="0">
              <a:spcBef>
                <a:spcPts val="439"/>
              </a:spcBef>
              <a:spcAft>
                <a:spcPts val="1417"/>
              </a:spcAft>
              <a:buSzPct val="45000"/>
              <a:buChar char="•"/>
            </a:pPr>
            <a:r>
              <a:rPr lang="en-US" sz="2200" dirty="0">
                <a:solidFill>
                  <a:srgbClr val="000000"/>
                </a:solidFill>
                <a:latin typeface="Georgia"/>
              </a:rPr>
              <a:t>Social, colloquial and idiomatic</a:t>
            </a:r>
          </a:p>
          <a:p>
            <a:pPr marL="0" lvl="1" indent="0" algn="l" rtl="0">
              <a:spcBef>
                <a:spcPts val="439"/>
              </a:spcBef>
              <a:spcAft>
                <a:spcPts val="1417"/>
              </a:spcAft>
              <a:buSzPct val="45000"/>
              <a:buChar char="•"/>
            </a:pPr>
            <a:r>
              <a:rPr lang="en-US" sz="2200" dirty="0">
                <a:solidFill>
                  <a:srgbClr val="000000"/>
                </a:solidFill>
                <a:latin typeface="Georgia"/>
              </a:rPr>
              <a:t>Can be complex and </a:t>
            </a:r>
            <a:r>
              <a:rPr lang="en-US" sz="2200" dirty="0" smtClean="0">
                <a:solidFill>
                  <a:srgbClr val="000000"/>
                </a:solidFill>
                <a:latin typeface="Georgia"/>
              </a:rPr>
              <a:t>nuanced</a:t>
            </a:r>
          </a:p>
          <a:p>
            <a:pPr marL="0" lvl="1" indent="0" algn="l" rtl="0">
              <a:spcBef>
                <a:spcPts val="439"/>
              </a:spcBef>
              <a:spcAft>
                <a:spcPts val="1417"/>
              </a:spcAft>
              <a:buSzPct val="45000"/>
              <a:buChar char="•"/>
            </a:pPr>
            <a:endParaRPr lang="en-US" sz="2200" dirty="0">
              <a:solidFill>
                <a:srgbClr val="000000"/>
              </a:solidFill>
              <a:latin typeface="Georgia"/>
            </a:endParaRPr>
          </a:p>
          <a:p>
            <a:pPr marL="0" lvl="0" indent="0" algn="l" hangingPunct="1">
              <a:spcBef>
                <a:spcPts val="479"/>
              </a:spcBef>
              <a:spcAft>
                <a:spcPts val="1417"/>
              </a:spcAft>
              <a:buNone/>
            </a:pPr>
            <a:r>
              <a:rPr lang="en-US" sz="2400" u="sng" dirty="0">
                <a:solidFill>
                  <a:srgbClr val="000000"/>
                </a:solidFill>
                <a:latin typeface="Georgia"/>
              </a:rPr>
              <a:t>Cognitive Academic Language </a:t>
            </a:r>
            <a:r>
              <a:rPr lang="en-US" sz="2400" u="sng" dirty="0" smtClean="0">
                <a:solidFill>
                  <a:srgbClr val="000000"/>
                </a:solidFill>
                <a:latin typeface="Georgia"/>
              </a:rPr>
              <a:t>Proficiency (CALP)</a:t>
            </a:r>
            <a:endParaRPr lang="en-US" sz="2400" u="sng" dirty="0">
              <a:solidFill>
                <a:srgbClr val="000000"/>
              </a:solidFill>
              <a:latin typeface="Georgia"/>
            </a:endParaRPr>
          </a:p>
          <a:p>
            <a:pPr marL="0" lvl="1" indent="0" algn="l" rtl="0">
              <a:spcBef>
                <a:spcPts val="439"/>
              </a:spcBef>
              <a:spcAft>
                <a:spcPts val="1417"/>
              </a:spcAft>
              <a:buSzPct val="45000"/>
              <a:buChar char="•"/>
            </a:pPr>
            <a:r>
              <a:rPr lang="en-US" sz="2200" dirty="0">
                <a:solidFill>
                  <a:srgbClr val="000000"/>
                </a:solidFill>
                <a:latin typeface="Georgia"/>
              </a:rPr>
              <a:t>Language skills needed to do schoolwork</a:t>
            </a:r>
          </a:p>
          <a:p>
            <a:pPr marL="0" lvl="1" indent="0" algn="l" rtl="0">
              <a:spcBef>
                <a:spcPts val="439"/>
              </a:spcBef>
              <a:spcAft>
                <a:spcPts val="1417"/>
              </a:spcAft>
              <a:buSzPct val="45000"/>
              <a:buChar char="•"/>
            </a:pPr>
            <a:r>
              <a:rPr lang="en-US" sz="2200" dirty="0">
                <a:solidFill>
                  <a:srgbClr val="000000"/>
                </a:solidFill>
                <a:latin typeface="Georgia"/>
              </a:rPr>
              <a:t>Critical to academic progress</a:t>
            </a:r>
          </a:p>
          <a:p>
            <a:pPr marL="0" lvl="1" indent="0" algn="l" rtl="0">
              <a:spcBef>
                <a:spcPts val="439"/>
              </a:spcBef>
              <a:spcAft>
                <a:spcPts val="1417"/>
              </a:spcAft>
              <a:buSzPct val="45000"/>
              <a:buChar char="•"/>
            </a:pPr>
            <a:r>
              <a:rPr lang="en-US" sz="2200" dirty="0">
                <a:solidFill>
                  <a:srgbClr val="000000"/>
                </a:solidFill>
                <a:latin typeface="Georgia"/>
              </a:rPr>
              <a:t>Takes English Learners up to 7 years to acquire (Collier, 1989)</a:t>
            </a:r>
          </a:p>
        </p:txBody>
      </p:sp>
    </p:spTree>
    <p:extLst>
      <p:ext uri="{BB962C8B-B14F-4D97-AF65-F5344CB8AC3E}">
        <p14:creationId xmlns:p14="http://schemas.microsoft.com/office/powerpoint/2010/main" val="3831475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095120" y="817560"/>
            <a:ext cx="6964920" cy="1202039"/>
          </a:xfrm>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buNone/>
            </a:pPr>
            <a:r>
              <a:rPr lang="en-US" sz="4400" dirty="0">
                <a:solidFill>
                  <a:srgbClr val="000000"/>
                </a:solidFill>
                <a:latin typeface="Trebuchet MS" pitchFamily="18"/>
              </a:rPr>
              <a:t>Question</a:t>
            </a:r>
          </a:p>
        </p:txBody>
      </p:sp>
      <p:sp>
        <p:nvSpPr>
          <p:cNvPr id="3" name="Content Placeholder 2"/>
          <p:cNvSpPr txBox="1">
            <a:spLocks noGrp="1"/>
          </p:cNvSpPr>
          <p:nvPr>
            <p:ph type="body" idx="4294967295"/>
          </p:nvPr>
        </p:nvSpPr>
        <p:spPr>
          <a:xfrm>
            <a:off x="1463039" y="2119320"/>
            <a:ext cx="6195960" cy="3603600"/>
          </a:xfrm>
        </p:spPr>
        <p:txBody>
          <a:bodyPr wrap="square" lIns="90000" tIns="45000" rIns="90000" bIns="45000" anchor="t">
            <a:normAutofit lnSpcReduction="10000"/>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0" lvl="0" indent="0" algn="l" hangingPunct="1">
              <a:spcBef>
                <a:spcPts val="479"/>
              </a:spcBef>
              <a:spcAft>
                <a:spcPts val="1417"/>
              </a:spcAft>
              <a:buNone/>
            </a:pPr>
            <a:r>
              <a:rPr lang="en-US" sz="2500" dirty="0">
                <a:solidFill>
                  <a:srgbClr val="000000"/>
                </a:solidFill>
                <a:latin typeface="Georgia"/>
              </a:rPr>
              <a:t>What </a:t>
            </a:r>
            <a:r>
              <a:rPr lang="en-US" sz="2500" dirty="0" smtClean="0">
                <a:solidFill>
                  <a:srgbClr val="000000"/>
                </a:solidFill>
                <a:latin typeface="Georgia"/>
              </a:rPr>
              <a:t>might a School Psychologist consider when </a:t>
            </a:r>
            <a:r>
              <a:rPr lang="en-US" sz="2500" dirty="0">
                <a:solidFill>
                  <a:srgbClr val="000000"/>
                </a:solidFill>
                <a:latin typeface="Georgia"/>
              </a:rPr>
              <a:t>asking a Native student (or parent) to tell you their language preference and then </a:t>
            </a:r>
            <a:r>
              <a:rPr lang="en-US" sz="2500" dirty="0" smtClean="0">
                <a:solidFill>
                  <a:srgbClr val="000000"/>
                </a:solidFill>
                <a:latin typeface="Georgia"/>
              </a:rPr>
              <a:t>determining assessment practices or  </a:t>
            </a:r>
            <a:r>
              <a:rPr lang="en-US" sz="2500" dirty="0">
                <a:solidFill>
                  <a:srgbClr val="000000"/>
                </a:solidFill>
                <a:latin typeface="Georgia"/>
              </a:rPr>
              <a:t>services based on </a:t>
            </a:r>
            <a:r>
              <a:rPr lang="en-US" sz="2500" dirty="0" smtClean="0">
                <a:solidFill>
                  <a:srgbClr val="000000"/>
                </a:solidFill>
                <a:latin typeface="Georgia"/>
              </a:rPr>
              <a:t>that response</a:t>
            </a:r>
            <a:r>
              <a:rPr lang="en-US" sz="2500" dirty="0">
                <a:solidFill>
                  <a:srgbClr val="000000"/>
                </a:solidFill>
                <a:latin typeface="Georgia"/>
              </a:rPr>
              <a:t>?</a:t>
            </a:r>
          </a:p>
          <a:p>
            <a:pPr marL="0" lvl="1" indent="0" rtl="0" hangingPunct="0"/>
            <a:r>
              <a:rPr lang="en-US" sz="2500" dirty="0">
                <a:solidFill>
                  <a:srgbClr val="000000"/>
                </a:solidFill>
                <a:latin typeface="Georgia"/>
              </a:rPr>
              <a:t>For dual-language ELL Indian student?</a:t>
            </a:r>
          </a:p>
          <a:p>
            <a:pPr marL="0" lvl="1" indent="0" rtl="0" hangingPunct="0"/>
            <a:r>
              <a:rPr lang="en-US" sz="2500" dirty="0">
                <a:solidFill>
                  <a:srgbClr val="000000"/>
                </a:solidFill>
                <a:latin typeface="Georgia"/>
              </a:rPr>
              <a:t>For English “deficient” ELL Indian student?</a:t>
            </a:r>
          </a:p>
        </p:txBody>
      </p:sp>
    </p:spTree>
    <p:extLst>
      <p:ext uri="{BB962C8B-B14F-4D97-AF65-F5344CB8AC3E}">
        <p14:creationId xmlns:p14="http://schemas.microsoft.com/office/powerpoint/2010/main" val="1181978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232640" y="597241"/>
            <a:ext cx="6964920" cy="1202039"/>
          </a:xfrm>
        </p:spPr>
        <p:txBody>
          <a:bodyPr wrap="square" lIns="90000" tIns="45000" rIns="90000" bIns="45000" anchor="t">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54720" lvl="0" hangingPunct="1">
              <a:buNone/>
            </a:pPr>
            <a:r>
              <a:rPr lang="en-US" sz="3600" dirty="0" smtClean="0">
                <a:solidFill>
                  <a:srgbClr val="000000"/>
                </a:solidFill>
                <a:latin typeface="Constantia" pitchFamily="18"/>
              </a:rPr>
              <a:t>Beyond Interview/Observation to formal Language Assessments</a:t>
            </a:r>
            <a:endParaRPr lang="en-US" sz="3600" dirty="0">
              <a:solidFill>
                <a:srgbClr val="000000"/>
              </a:solidFill>
              <a:latin typeface="Constantia" pitchFamily="18"/>
            </a:endParaRPr>
          </a:p>
        </p:txBody>
      </p:sp>
      <p:sp>
        <p:nvSpPr>
          <p:cNvPr id="3" name="Content Placeholder 2"/>
          <p:cNvSpPr txBox="1">
            <a:spLocks noGrp="1"/>
          </p:cNvSpPr>
          <p:nvPr>
            <p:ph type="body" idx="4294967295"/>
          </p:nvPr>
        </p:nvSpPr>
        <p:spPr>
          <a:xfrm>
            <a:off x="344420" y="1981200"/>
            <a:ext cx="8773560" cy="3923640"/>
          </a:xfrm>
        </p:spPr>
        <p:txBody>
          <a:bodyPr wrap="square" lIns="90000" tIns="45000" rIns="90000" bIns="45000" anchor="t">
            <a:normAutofit/>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0" lvl="0" indent="0" algn="l" hangingPunct="1">
              <a:lnSpc>
                <a:spcPct val="80000"/>
              </a:lnSpc>
              <a:spcBef>
                <a:spcPts val="479"/>
              </a:spcBef>
              <a:spcAft>
                <a:spcPts val="1417"/>
              </a:spcAft>
              <a:buNone/>
            </a:pPr>
            <a:r>
              <a:rPr lang="en-US" sz="2400" dirty="0" smtClean="0">
                <a:solidFill>
                  <a:srgbClr val="000000"/>
                </a:solidFill>
                <a:latin typeface="Rockwell"/>
              </a:rPr>
              <a:t>Possible Issues:</a:t>
            </a:r>
          </a:p>
          <a:p>
            <a:pPr marL="342900" indent="-342900">
              <a:lnSpc>
                <a:spcPct val="80000"/>
              </a:lnSpc>
              <a:spcBef>
                <a:spcPts val="479"/>
              </a:spcBef>
              <a:spcAft>
                <a:spcPts val="1417"/>
              </a:spcAft>
            </a:pPr>
            <a:r>
              <a:rPr lang="en-US" sz="2400" dirty="0" smtClean="0">
                <a:solidFill>
                  <a:srgbClr val="000000"/>
                </a:solidFill>
                <a:latin typeface="Rockwell"/>
              </a:rPr>
              <a:t>“</a:t>
            </a:r>
            <a:r>
              <a:rPr lang="en-US" sz="2400" dirty="0">
                <a:solidFill>
                  <a:srgbClr val="000000"/>
                </a:solidFill>
                <a:latin typeface="Rockwell"/>
              </a:rPr>
              <a:t>N” size proportional in normative sample?</a:t>
            </a:r>
          </a:p>
          <a:p>
            <a:pPr marL="342900" indent="-342900">
              <a:lnSpc>
                <a:spcPct val="80000"/>
              </a:lnSpc>
              <a:spcBef>
                <a:spcPts val="479"/>
              </a:spcBef>
              <a:spcAft>
                <a:spcPts val="1417"/>
              </a:spcAft>
            </a:pPr>
            <a:r>
              <a:rPr lang="en-US" sz="2400" dirty="0" smtClean="0">
                <a:solidFill>
                  <a:srgbClr val="000000"/>
                </a:solidFill>
                <a:latin typeface="Rockwell"/>
              </a:rPr>
              <a:t>Very </a:t>
            </a:r>
            <a:r>
              <a:rPr lang="en-US" sz="2400" dirty="0">
                <a:solidFill>
                  <a:srgbClr val="000000"/>
                </a:solidFill>
                <a:latin typeface="Rockwell"/>
              </a:rPr>
              <a:t>few in Native </a:t>
            </a:r>
            <a:r>
              <a:rPr lang="en-US" sz="2400" dirty="0" smtClean="0">
                <a:solidFill>
                  <a:srgbClr val="000000"/>
                </a:solidFill>
                <a:latin typeface="Rockwell"/>
              </a:rPr>
              <a:t>languages.  Translation issues?</a:t>
            </a:r>
            <a:endParaRPr lang="en-US" sz="2400" dirty="0">
              <a:solidFill>
                <a:srgbClr val="000000"/>
              </a:solidFill>
              <a:latin typeface="Rockwell"/>
            </a:endParaRPr>
          </a:p>
          <a:p>
            <a:pPr marL="342900" indent="-342900">
              <a:lnSpc>
                <a:spcPct val="80000"/>
              </a:lnSpc>
              <a:spcBef>
                <a:spcPts val="479"/>
              </a:spcBef>
              <a:spcAft>
                <a:spcPts val="1417"/>
              </a:spcAft>
            </a:pPr>
            <a:r>
              <a:rPr lang="en-US" sz="2400" dirty="0">
                <a:solidFill>
                  <a:srgbClr val="000000"/>
                </a:solidFill>
                <a:latin typeface="Rockwell"/>
              </a:rPr>
              <a:t>Different tests give different weights to components of language</a:t>
            </a:r>
          </a:p>
          <a:p>
            <a:pPr marL="342900" indent="-342900">
              <a:lnSpc>
                <a:spcPct val="80000"/>
              </a:lnSpc>
              <a:spcBef>
                <a:spcPts val="479"/>
              </a:spcBef>
              <a:spcAft>
                <a:spcPts val="1417"/>
              </a:spcAft>
            </a:pPr>
            <a:r>
              <a:rPr lang="en-US" sz="2400" dirty="0">
                <a:solidFill>
                  <a:srgbClr val="000000"/>
                </a:solidFill>
                <a:latin typeface="Rockwell"/>
              </a:rPr>
              <a:t>Few tests measure higher academic concepts</a:t>
            </a:r>
          </a:p>
          <a:p>
            <a:pPr marL="342900" indent="-342900">
              <a:lnSpc>
                <a:spcPct val="80000"/>
              </a:lnSpc>
              <a:spcBef>
                <a:spcPts val="479"/>
              </a:spcBef>
              <a:spcAft>
                <a:spcPts val="1417"/>
              </a:spcAft>
            </a:pPr>
            <a:r>
              <a:rPr lang="en-US" sz="2400" dirty="0">
                <a:solidFill>
                  <a:srgbClr val="000000"/>
                </a:solidFill>
                <a:latin typeface="Rockwell"/>
              </a:rPr>
              <a:t>Not all tests examine receptive and expressive language</a:t>
            </a:r>
          </a:p>
        </p:txBody>
      </p:sp>
    </p:spTree>
    <p:extLst>
      <p:ext uri="{BB962C8B-B14F-4D97-AF65-F5344CB8AC3E}">
        <p14:creationId xmlns:p14="http://schemas.microsoft.com/office/powerpoint/2010/main" val="1886477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095120" y="817560"/>
            <a:ext cx="6964920" cy="1202039"/>
          </a:xfrm>
        </p:spPr>
        <p:txBody>
          <a:bodyPr wrap="square" lIns="90000" tIns="45000" rIns="90000" bIns="45000" anchor="t">
            <a:normAutofit fontScale="90000"/>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54720" lvl="0" hangingPunct="1">
              <a:buNone/>
            </a:pPr>
            <a:r>
              <a:rPr lang="en-US" sz="4400" dirty="0" smtClean="0">
                <a:solidFill>
                  <a:srgbClr val="000000"/>
                </a:solidFill>
                <a:latin typeface="Constantia" pitchFamily="18"/>
              </a:rPr>
              <a:t>Utilize </a:t>
            </a:r>
            <a:r>
              <a:rPr lang="en-US" dirty="0">
                <a:solidFill>
                  <a:srgbClr val="000000"/>
                </a:solidFill>
                <a:latin typeface="Constantia" pitchFamily="18"/>
              </a:rPr>
              <a:t>M</a:t>
            </a:r>
            <a:r>
              <a:rPr lang="en-US" sz="4400" dirty="0" smtClean="0">
                <a:solidFill>
                  <a:srgbClr val="000000"/>
                </a:solidFill>
                <a:latin typeface="Constantia" pitchFamily="18"/>
              </a:rPr>
              <a:t>ultiple </a:t>
            </a:r>
            <a:r>
              <a:rPr lang="en-US" sz="4400" dirty="0" err="1" smtClean="0">
                <a:solidFill>
                  <a:srgbClr val="000000"/>
                </a:solidFill>
                <a:latin typeface="Constantia" pitchFamily="18"/>
              </a:rPr>
              <a:t>Meaures</a:t>
            </a:r>
            <a:r>
              <a:rPr lang="en-US" sz="4400" dirty="0" smtClean="0">
                <a:solidFill>
                  <a:srgbClr val="000000"/>
                </a:solidFill>
                <a:latin typeface="Constantia" pitchFamily="18"/>
              </a:rPr>
              <a:t> to </a:t>
            </a:r>
            <a:r>
              <a:rPr lang="en-US" sz="4400" dirty="0">
                <a:solidFill>
                  <a:srgbClr val="000000"/>
                </a:solidFill>
                <a:latin typeface="Constantia" pitchFamily="18"/>
              </a:rPr>
              <a:t>Assess Language Proficiency</a:t>
            </a:r>
          </a:p>
        </p:txBody>
      </p:sp>
      <p:sp>
        <p:nvSpPr>
          <p:cNvPr id="3" name="Content Placeholder 2"/>
          <p:cNvSpPr txBox="1">
            <a:spLocks noGrp="1"/>
          </p:cNvSpPr>
          <p:nvPr>
            <p:ph type="body" idx="4294967295"/>
          </p:nvPr>
        </p:nvSpPr>
        <p:spPr>
          <a:xfrm>
            <a:off x="1463039" y="2119320"/>
            <a:ext cx="6195960" cy="3603600"/>
          </a:xfrm>
        </p:spPr>
        <p:txBody>
          <a:bodyPr wrap="square" lIns="90000" tIns="45000" rIns="90000" bIns="45000" anchor="t">
            <a:normAutofit fontScale="92500" lnSpcReduction="20000"/>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0" lvl="0" indent="0" algn="l" hangingPunct="1">
              <a:spcBef>
                <a:spcPts val="479"/>
              </a:spcBef>
              <a:spcAft>
                <a:spcPts val="1417"/>
              </a:spcAft>
              <a:buNone/>
            </a:pPr>
            <a:r>
              <a:rPr lang="en-US" sz="2400" dirty="0">
                <a:solidFill>
                  <a:srgbClr val="000000"/>
                </a:solidFill>
                <a:latin typeface="Rockwell"/>
              </a:rPr>
              <a:t>Standardized Assessments</a:t>
            </a:r>
          </a:p>
          <a:p>
            <a:pPr marL="0" lvl="0" indent="0" algn="l" hangingPunct="1">
              <a:spcBef>
                <a:spcPts val="479"/>
              </a:spcBef>
              <a:spcAft>
                <a:spcPts val="1417"/>
              </a:spcAft>
              <a:buNone/>
            </a:pPr>
            <a:r>
              <a:rPr lang="en-US" sz="2400" dirty="0">
                <a:solidFill>
                  <a:srgbClr val="000000"/>
                </a:solidFill>
                <a:latin typeface="Rockwell"/>
              </a:rPr>
              <a:t>Observations</a:t>
            </a:r>
          </a:p>
          <a:p>
            <a:pPr marL="0" lvl="0" indent="0" algn="l" hangingPunct="1">
              <a:spcBef>
                <a:spcPts val="479"/>
              </a:spcBef>
              <a:spcAft>
                <a:spcPts val="1417"/>
              </a:spcAft>
              <a:buNone/>
            </a:pPr>
            <a:r>
              <a:rPr lang="en-US" sz="2400" dirty="0">
                <a:solidFill>
                  <a:srgbClr val="000000"/>
                </a:solidFill>
                <a:latin typeface="Rockwell"/>
              </a:rPr>
              <a:t>Questionnaires</a:t>
            </a:r>
          </a:p>
          <a:p>
            <a:pPr marL="0" lvl="0" indent="0" algn="l" hangingPunct="1">
              <a:spcBef>
                <a:spcPts val="479"/>
              </a:spcBef>
              <a:spcAft>
                <a:spcPts val="1417"/>
              </a:spcAft>
              <a:buNone/>
            </a:pPr>
            <a:r>
              <a:rPr lang="en-US" sz="2400" dirty="0">
                <a:solidFill>
                  <a:srgbClr val="000000"/>
                </a:solidFill>
                <a:latin typeface="Rockwell"/>
              </a:rPr>
              <a:t>Teacher Rating Scales (i.e. SOLOM)</a:t>
            </a:r>
          </a:p>
          <a:p>
            <a:pPr marL="0" lvl="0" indent="0" algn="l" hangingPunct="1">
              <a:spcBef>
                <a:spcPts val="479"/>
              </a:spcBef>
              <a:spcAft>
                <a:spcPts val="1417"/>
              </a:spcAft>
              <a:buNone/>
            </a:pPr>
            <a:r>
              <a:rPr lang="en-US" sz="2400" dirty="0">
                <a:solidFill>
                  <a:srgbClr val="000000"/>
                </a:solidFill>
                <a:latin typeface="Rockwell"/>
              </a:rPr>
              <a:t>Storytelling</a:t>
            </a:r>
          </a:p>
          <a:p>
            <a:pPr marL="0" lvl="0" indent="0" algn="l" hangingPunct="1">
              <a:spcBef>
                <a:spcPts val="479"/>
              </a:spcBef>
              <a:spcAft>
                <a:spcPts val="1417"/>
              </a:spcAft>
              <a:buNone/>
            </a:pPr>
            <a:r>
              <a:rPr lang="en-US" sz="2400" dirty="0">
                <a:solidFill>
                  <a:srgbClr val="000000"/>
                </a:solidFill>
                <a:latin typeface="Rockwell"/>
              </a:rPr>
              <a:t>Story Retelling</a:t>
            </a:r>
          </a:p>
          <a:p>
            <a:pPr marL="0" lvl="0" indent="0" algn="l" hangingPunct="1">
              <a:spcBef>
                <a:spcPts val="479"/>
              </a:spcBef>
              <a:spcAft>
                <a:spcPts val="1417"/>
              </a:spcAft>
              <a:buNone/>
            </a:pPr>
            <a:r>
              <a:rPr lang="en-US" sz="2400" dirty="0">
                <a:solidFill>
                  <a:srgbClr val="000000"/>
                </a:solidFill>
                <a:latin typeface="Rockwell"/>
              </a:rPr>
              <a:t>Language </a:t>
            </a:r>
            <a:r>
              <a:rPr lang="en-US" sz="2400" dirty="0" smtClean="0">
                <a:solidFill>
                  <a:srgbClr val="000000"/>
                </a:solidFill>
                <a:latin typeface="Rockwell"/>
              </a:rPr>
              <a:t>Samples</a:t>
            </a:r>
            <a:endParaRPr lang="en-US" sz="2400" dirty="0">
              <a:solidFill>
                <a:srgbClr val="000000"/>
              </a:solidFill>
              <a:latin typeface="Rockwell"/>
            </a:endParaRPr>
          </a:p>
        </p:txBody>
      </p:sp>
    </p:spTree>
    <p:extLst>
      <p:ext uri="{BB962C8B-B14F-4D97-AF65-F5344CB8AC3E}">
        <p14:creationId xmlns:p14="http://schemas.microsoft.com/office/powerpoint/2010/main" val="2354922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095120" y="817560"/>
            <a:ext cx="6964920" cy="1202039"/>
          </a:xfrm>
        </p:spPr>
        <p:txBody>
          <a:bodyPr wrap="square" lIns="90000" tIns="45000" rIns="90000" bIns="45000" anchor="t">
            <a:normAutofit fontScale="90000"/>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54720" lvl="0" hangingPunct="1">
              <a:buNone/>
            </a:pPr>
            <a:r>
              <a:rPr lang="en-US" sz="4400" dirty="0">
                <a:solidFill>
                  <a:srgbClr val="000000"/>
                </a:solidFill>
                <a:latin typeface="Constantia" pitchFamily="18"/>
              </a:rPr>
              <a:t>Thoughts on qualitative L1 language </a:t>
            </a:r>
            <a:r>
              <a:rPr lang="en-US" sz="4400" dirty="0" smtClean="0">
                <a:solidFill>
                  <a:srgbClr val="000000"/>
                </a:solidFill>
                <a:latin typeface="Constantia" pitchFamily="18"/>
              </a:rPr>
              <a:t>assessment…</a:t>
            </a:r>
            <a:endParaRPr lang="en-US" sz="4400" dirty="0">
              <a:solidFill>
                <a:srgbClr val="000000"/>
              </a:solidFill>
              <a:latin typeface="Constantia" pitchFamily="18"/>
            </a:endParaRPr>
          </a:p>
        </p:txBody>
      </p:sp>
      <p:sp>
        <p:nvSpPr>
          <p:cNvPr id="3" name="Content Placeholder 2"/>
          <p:cNvSpPr txBox="1">
            <a:spLocks noGrp="1"/>
          </p:cNvSpPr>
          <p:nvPr>
            <p:ph type="body" idx="4294967295"/>
          </p:nvPr>
        </p:nvSpPr>
        <p:spPr>
          <a:xfrm>
            <a:off x="1095120" y="1828800"/>
            <a:ext cx="6964920" cy="5029199"/>
          </a:xfrm>
        </p:spPr>
        <p:txBody>
          <a:bodyPr wrap="square" lIns="90000" tIns="45000" rIns="90000" bIns="45000" anchor="t"/>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0" lvl="0" indent="0" algn="l" hangingPunct="1">
              <a:spcBef>
                <a:spcPts val="479"/>
              </a:spcBef>
              <a:spcAft>
                <a:spcPts val="1417"/>
              </a:spcAft>
              <a:buNone/>
            </a:pPr>
            <a:endParaRPr lang="en-US" sz="2400" dirty="0">
              <a:solidFill>
                <a:srgbClr val="000000"/>
              </a:solidFill>
              <a:latin typeface="Rockwell"/>
            </a:endParaRPr>
          </a:p>
          <a:p>
            <a:pPr marL="0" lvl="0" indent="0" algn="l" hangingPunct="1">
              <a:spcBef>
                <a:spcPts val="479"/>
              </a:spcBef>
              <a:spcAft>
                <a:spcPts val="1417"/>
              </a:spcAft>
              <a:buNone/>
            </a:pPr>
            <a:r>
              <a:rPr lang="en-US" sz="2400" dirty="0">
                <a:solidFill>
                  <a:srgbClr val="000000"/>
                </a:solidFill>
                <a:latin typeface="Rockwell"/>
              </a:rPr>
              <a:t>Assessment of abilities in </a:t>
            </a:r>
            <a:r>
              <a:rPr lang="en-US" sz="2400" dirty="0" smtClean="0">
                <a:solidFill>
                  <a:srgbClr val="000000"/>
                </a:solidFill>
                <a:latin typeface="Rockwell"/>
              </a:rPr>
              <a:t>Native </a:t>
            </a:r>
            <a:r>
              <a:rPr lang="en-US" sz="2400" dirty="0">
                <a:solidFill>
                  <a:srgbClr val="000000"/>
                </a:solidFill>
                <a:latin typeface="Rockwell"/>
              </a:rPr>
              <a:t>language often relies on a speaker of that language to conduct </a:t>
            </a:r>
            <a:r>
              <a:rPr lang="en-US" sz="2400" dirty="0" smtClean="0">
                <a:solidFill>
                  <a:srgbClr val="000000"/>
                </a:solidFill>
                <a:latin typeface="Rockwell"/>
              </a:rPr>
              <a:t>qualitative </a:t>
            </a:r>
            <a:r>
              <a:rPr lang="en-US" sz="2400" dirty="0">
                <a:solidFill>
                  <a:srgbClr val="000000"/>
                </a:solidFill>
                <a:latin typeface="Rockwell"/>
              </a:rPr>
              <a:t>methods, e.g., interview.  How can this be effectively accomplished when many Native languages are not yet spoken fluently by school staff?</a:t>
            </a:r>
          </a:p>
          <a:p>
            <a:pPr marL="0" lvl="0" indent="0" algn="l" hangingPunct="1">
              <a:spcBef>
                <a:spcPts val="479"/>
              </a:spcBef>
              <a:spcAft>
                <a:spcPts val="1417"/>
              </a:spcAft>
              <a:buNone/>
            </a:pPr>
            <a:r>
              <a:rPr lang="en-US" sz="2400" dirty="0">
                <a:solidFill>
                  <a:srgbClr val="000000"/>
                </a:solidFill>
                <a:latin typeface="Rockwell"/>
              </a:rPr>
              <a:t>Tip: Ask the ELL interventionist and/or Native Education specialist to assist</a:t>
            </a:r>
            <a:r>
              <a:rPr lang="en-US" sz="2400" dirty="0" smtClean="0">
                <a:solidFill>
                  <a:srgbClr val="000000"/>
                </a:solidFill>
                <a:latin typeface="Rockwell"/>
              </a:rPr>
              <a:t>.  Collaborate with the local tribe!</a:t>
            </a:r>
            <a:endParaRPr lang="en-US" sz="2400" dirty="0">
              <a:solidFill>
                <a:srgbClr val="000000"/>
              </a:solidFill>
              <a:latin typeface="Rockwell"/>
            </a:endParaRPr>
          </a:p>
        </p:txBody>
      </p:sp>
    </p:spTree>
    <p:extLst>
      <p:ext uri="{BB962C8B-B14F-4D97-AF65-F5344CB8AC3E}">
        <p14:creationId xmlns:p14="http://schemas.microsoft.com/office/powerpoint/2010/main" val="2075424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Agenda / Discussion Topics</a:t>
            </a:r>
          </a:p>
        </p:txBody>
      </p:sp>
      <p:sp>
        <p:nvSpPr>
          <p:cNvPr id="3" name="Text Placeholder 2"/>
          <p:cNvSpPr txBox="1">
            <a:spLocks noGrp="1"/>
          </p:cNvSpPr>
          <p:nvPr>
            <p:ph type="body" idx="4294967295"/>
          </p:nvPr>
        </p:nvSpPr>
        <p:spPr>
          <a:xfrm>
            <a:off x="457200" y="1450440"/>
            <a:ext cx="8104680" cy="4239360"/>
          </a:xfrm>
        </p:spPr>
        <p:txBody>
          <a:bodyPr>
            <a:normAutofit fontScale="85000" lnSpcReduction="10000"/>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lgn="l" hangingPunct="1">
              <a:buNone/>
            </a:pPr>
            <a:endParaRPr lang="en-US" sz="2400" dirty="0">
              <a:solidFill>
                <a:srgbClr val="000000"/>
              </a:solidFill>
              <a:latin typeface="Franklin Gothic Book"/>
            </a:endParaRPr>
          </a:p>
          <a:p>
            <a:pPr lvl="0" algn="l" hangingPunct="1">
              <a:buNone/>
            </a:pPr>
            <a:r>
              <a:rPr lang="en-US" sz="6000" dirty="0">
                <a:solidFill>
                  <a:srgbClr val="330099"/>
                </a:solidFill>
                <a:latin typeface="Franklin Gothic Book"/>
              </a:rPr>
              <a:t>3) </a:t>
            </a:r>
            <a:r>
              <a:rPr lang="en-US" sz="6000" dirty="0" smtClean="0">
                <a:solidFill>
                  <a:srgbClr val="330099"/>
                </a:solidFill>
                <a:latin typeface="Franklin Gothic Book"/>
              </a:rPr>
              <a:t>Prereferral / Referral Process and exclusionary factors</a:t>
            </a:r>
            <a:endParaRPr lang="en-US" sz="6000" dirty="0">
              <a:solidFill>
                <a:srgbClr val="330099"/>
              </a:solidFill>
              <a:latin typeface="Franklin Gothic Book"/>
            </a:endParaRPr>
          </a:p>
          <a:p>
            <a:pPr lvl="0" algn="ctr" hangingPunct="1">
              <a:buNone/>
            </a:pPr>
            <a:endParaRPr lang="en-US" sz="4400" dirty="0" smtClean="0">
              <a:solidFill>
                <a:srgbClr val="330099"/>
              </a:solidFill>
              <a:latin typeface="Constantia"/>
            </a:endParaRPr>
          </a:p>
          <a:p>
            <a:pPr lvl="0" algn="ctr" hangingPunct="1">
              <a:buNone/>
            </a:pPr>
            <a:r>
              <a:rPr lang="en-US" sz="4400" dirty="0" smtClean="0">
                <a:solidFill>
                  <a:srgbClr val="330099"/>
                </a:solidFill>
                <a:latin typeface="Constantia"/>
              </a:rPr>
              <a:t>longitudinal </a:t>
            </a:r>
            <a:r>
              <a:rPr lang="en-US" sz="4400" dirty="0">
                <a:solidFill>
                  <a:srgbClr val="330099"/>
                </a:solidFill>
                <a:latin typeface="Constantia"/>
              </a:rPr>
              <a:t>MTSS data is essential</a:t>
            </a:r>
          </a:p>
          <a:p>
            <a:pPr lvl="0" algn="l" hangingPunct="1">
              <a:buNone/>
            </a:pPr>
            <a:endParaRPr lang="en-US" sz="2400" dirty="0">
              <a:solidFill>
                <a:srgbClr val="000000"/>
              </a:solidFill>
              <a:latin typeface="Franklin Gothic Book"/>
            </a:endParaRPr>
          </a:p>
        </p:txBody>
      </p:sp>
    </p:spTree>
    <p:extLst>
      <p:ext uri="{BB962C8B-B14F-4D97-AF65-F5344CB8AC3E}">
        <p14:creationId xmlns:p14="http://schemas.microsoft.com/office/powerpoint/2010/main" val="794690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095120" y="817560"/>
            <a:ext cx="6964920" cy="1202039"/>
          </a:xfrm>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buNone/>
            </a:pPr>
            <a:r>
              <a:rPr lang="en-US" sz="4400" dirty="0">
                <a:solidFill>
                  <a:srgbClr val="000000"/>
                </a:solidFill>
                <a:latin typeface="Trebuchet MS" pitchFamily="18"/>
              </a:rPr>
              <a:t>Referral Artifacts</a:t>
            </a:r>
          </a:p>
        </p:txBody>
      </p:sp>
      <p:sp>
        <p:nvSpPr>
          <p:cNvPr id="3" name="Content Placeholder 2"/>
          <p:cNvSpPr txBox="1">
            <a:spLocks noGrp="1"/>
          </p:cNvSpPr>
          <p:nvPr>
            <p:ph type="body" idx="4294967295"/>
          </p:nvPr>
        </p:nvSpPr>
        <p:spPr>
          <a:xfrm>
            <a:off x="1463039" y="2119320"/>
            <a:ext cx="6195960" cy="4052520"/>
          </a:xfrm>
        </p:spPr>
        <p:txBody>
          <a:bodyPr wrap="square" lIns="90000" tIns="45000" rIns="90000" bIns="45000" anchor="t">
            <a:normAutofit lnSpcReduction="10000"/>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0" lvl="0" indent="0" algn="l" hangingPunct="1">
              <a:spcBef>
                <a:spcPts val="479"/>
              </a:spcBef>
              <a:spcAft>
                <a:spcPts val="1417"/>
              </a:spcAft>
              <a:buNone/>
            </a:pPr>
            <a:r>
              <a:rPr lang="en-US" sz="2400" dirty="0">
                <a:solidFill>
                  <a:srgbClr val="000000"/>
                </a:solidFill>
                <a:latin typeface="Georgia"/>
              </a:rPr>
              <a:t>If teachers refer a child, chances are they will be evaluated</a:t>
            </a:r>
          </a:p>
          <a:p>
            <a:pPr marL="0" lvl="0" indent="0" algn="l" hangingPunct="1">
              <a:spcBef>
                <a:spcPts val="479"/>
              </a:spcBef>
              <a:spcAft>
                <a:spcPts val="1417"/>
              </a:spcAft>
              <a:buNone/>
            </a:pPr>
            <a:r>
              <a:rPr lang="en-US" sz="2400" dirty="0">
                <a:solidFill>
                  <a:srgbClr val="000000"/>
                </a:solidFill>
                <a:latin typeface="Georgia"/>
              </a:rPr>
              <a:t>Referrals are at times made because non-Sped </a:t>
            </a:r>
            <a:r>
              <a:rPr lang="en-US" sz="2400" dirty="0" smtClean="0">
                <a:solidFill>
                  <a:srgbClr val="000000"/>
                </a:solidFill>
                <a:latin typeface="Georgia"/>
              </a:rPr>
              <a:t>interventions </a:t>
            </a:r>
            <a:r>
              <a:rPr lang="en-US" sz="2400" dirty="0">
                <a:solidFill>
                  <a:srgbClr val="000000"/>
                </a:solidFill>
                <a:latin typeface="Georgia"/>
              </a:rPr>
              <a:t>are limited or of poor quality.</a:t>
            </a:r>
          </a:p>
          <a:p>
            <a:pPr marL="0" lvl="0" indent="0" algn="l" hangingPunct="1">
              <a:spcBef>
                <a:spcPts val="479"/>
              </a:spcBef>
              <a:spcAft>
                <a:spcPts val="1417"/>
              </a:spcAft>
              <a:buNone/>
            </a:pPr>
            <a:r>
              <a:rPr lang="en-US" sz="2400" dirty="0">
                <a:solidFill>
                  <a:srgbClr val="000000"/>
                </a:solidFill>
                <a:latin typeface="Georgia"/>
              </a:rPr>
              <a:t>Referrals may lack a connection to functional or academic “adverse impact”</a:t>
            </a:r>
            <a:br>
              <a:rPr lang="en-US" sz="2400" dirty="0">
                <a:solidFill>
                  <a:srgbClr val="000000"/>
                </a:solidFill>
                <a:latin typeface="Georgia"/>
              </a:rPr>
            </a:br>
            <a:endParaRPr lang="en-US" sz="2400" dirty="0">
              <a:solidFill>
                <a:srgbClr val="000000"/>
              </a:solidFill>
              <a:latin typeface="Georgia"/>
            </a:endParaRPr>
          </a:p>
          <a:p>
            <a:pPr marL="0" lvl="0" indent="0" algn="l" hangingPunct="1">
              <a:spcBef>
                <a:spcPts val="479"/>
              </a:spcBef>
              <a:spcAft>
                <a:spcPts val="1417"/>
              </a:spcAft>
              <a:buNone/>
            </a:pPr>
            <a:r>
              <a:rPr lang="en-US" sz="2400" dirty="0">
                <a:solidFill>
                  <a:srgbClr val="000000"/>
                </a:solidFill>
                <a:latin typeface="Georgia"/>
              </a:rPr>
              <a:t>				</a:t>
            </a:r>
          </a:p>
        </p:txBody>
      </p:sp>
    </p:spTree>
    <p:extLst>
      <p:ext uri="{BB962C8B-B14F-4D97-AF65-F5344CB8AC3E}">
        <p14:creationId xmlns:p14="http://schemas.microsoft.com/office/powerpoint/2010/main" val="2319674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287280"/>
            <a:ext cx="8229240" cy="1181520"/>
          </a:xfrm>
        </p:spPr>
        <p:txBody>
          <a:bodyPr>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2400" dirty="0" smtClean="0">
                <a:solidFill>
                  <a:srgbClr val="000000"/>
                </a:solidFill>
                <a:latin typeface="Georgia" pitchFamily="18"/>
              </a:rPr>
              <a:t>Clear benchmark data helps limit </a:t>
            </a:r>
            <a:r>
              <a:rPr lang="en-US" sz="2400" dirty="0">
                <a:solidFill>
                  <a:srgbClr val="000000"/>
                </a:solidFill>
                <a:latin typeface="Georgia" pitchFamily="18"/>
              </a:rPr>
              <a:t>referral bias</a:t>
            </a:r>
          </a:p>
        </p:txBody>
      </p:sp>
      <p:pic>
        <p:nvPicPr>
          <p:cNvPr id="4" name="Picture 3"/>
          <p:cNvPicPr>
            <a:picLocks noChangeAspect="1"/>
          </p:cNvPicPr>
          <p:nvPr/>
        </p:nvPicPr>
        <p:blipFill>
          <a:blip r:embed="rId3">
            <a:lum/>
            <a:alphaModFix/>
          </a:blip>
          <a:srcRect/>
          <a:stretch>
            <a:fillRect/>
          </a:stretch>
        </p:blipFill>
        <p:spPr>
          <a:xfrm>
            <a:off x="533401" y="1676400"/>
            <a:ext cx="8077200" cy="3429000"/>
          </a:xfrm>
          <a:prstGeom prst="rect">
            <a:avLst/>
          </a:prstGeom>
          <a:noFill/>
          <a:ln>
            <a:noFill/>
          </a:ln>
        </p:spPr>
      </p:pic>
    </p:spTree>
    <p:extLst>
      <p:ext uri="{BB962C8B-B14F-4D97-AF65-F5344CB8AC3E}">
        <p14:creationId xmlns:p14="http://schemas.microsoft.com/office/powerpoint/2010/main" val="3949171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077480" y="272160"/>
            <a:ext cx="6964920" cy="1202039"/>
          </a:xfrm>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buNone/>
            </a:pPr>
            <a:r>
              <a:rPr lang="en-US" sz="3200" dirty="0" smtClean="0">
                <a:solidFill>
                  <a:srgbClr val="000000"/>
                </a:solidFill>
                <a:latin typeface="Trebuchet MS" pitchFamily="18"/>
              </a:rPr>
              <a:t>Possible issues in </a:t>
            </a:r>
            <a:r>
              <a:rPr lang="en-US" sz="3200" dirty="0" err="1" smtClean="0">
                <a:solidFill>
                  <a:srgbClr val="000000"/>
                </a:solidFill>
                <a:latin typeface="Trebuchet MS" pitchFamily="18"/>
              </a:rPr>
              <a:t>prereferral</a:t>
            </a:r>
            <a:r>
              <a:rPr lang="en-US" sz="3200" dirty="0" smtClean="0">
                <a:solidFill>
                  <a:srgbClr val="000000"/>
                </a:solidFill>
                <a:latin typeface="Trebuchet MS" pitchFamily="18"/>
              </a:rPr>
              <a:t> process</a:t>
            </a:r>
            <a:endParaRPr lang="en-US" sz="3200" dirty="0">
              <a:solidFill>
                <a:srgbClr val="000000"/>
              </a:solidFill>
              <a:latin typeface="Trebuchet MS" pitchFamily="18"/>
            </a:endParaRPr>
          </a:p>
        </p:txBody>
      </p:sp>
      <p:sp>
        <p:nvSpPr>
          <p:cNvPr id="3" name="Content Placeholder 2"/>
          <p:cNvSpPr txBox="1">
            <a:spLocks noGrp="1"/>
          </p:cNvSpPr>
          <p:nvPr>
            <p:ph type="body" idx="4294967295"/>
          </p:nvPr>
        </p:nvSpPr>
        <p:spPr>
          <a:xfrm>
            <a:off x="957600" y="1226160"/>
            <a:ext cx="7772039" cy="4495320"/>
          </a:xfrm>
        </p:spPr>
        <p:txBody>
          <a:bodyPr wrap="square" lIns="90000" tIns="45000" rIns="90000" bIns="45000" anchor="t"/>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0" lvl="0" indent="0" algn="l" hangingPunct="1">
              <a:spcBef>
                <a:spcPts val="479"/>
              </a:spcBef>
              <a:spcAft>
                <a:spcPts val="0"/>
              </a:spcAft>
              <a:buClr>
                <a:srgbClr val="71685C"/>
              </a:buClr>
              <a:buSzPct val="85000"/>
              <a:buAutoNum type="arabicParenR"/>
            </a:pPr>
            <a:r>
              <a:rPr lang="en-US" sz="2000" dirty="0">
                <a:solidFill>
                  <a:srgbClr val="000000"/>
                </a:solidFill>
                <a:latin typeface="Franklin Gothic Book"/>
              </a:rPr>
              <a:t>Social maladjustment</a:t>
            </a:r>
          </a:p>
          <a:p>
            <a:pPr marL="0" lvl="0" indent="0" algn="l" hangingPunct="1">
              <a:spcBef>
                <a:spcPts val="479"/>
              </a:spcBef>
              <a:spcAft>
                <a:spcPts val="0"/>
              </a:spcAft>
              <a:buClr>
                <a:srgbClr val="71685C"/>
              </a:buClr>
              <a:buSzPct val="85000"/>
              <a:buAutoNum type="arabicParenR"/>
            </a:pPr>
            <a:r>
              <a:rPr lang="en-US" sz="2000" dirty="0">
                <a:solidFill>
                  <a:srgbClr val="000000"/>
                </a:solidFill>
                <a:latin typeface="Franklin Gothic Book"/>
              </a:rPr>
              <a:t>Behavioral problems</a:t>
            </a:r>
          </a:p>
          <a:p>
            <a:pPr marL="0" lvl="0" indent="0" algn="l" hangingPunct="1">
              <a:spcBef>
                <a:spcPts val="479"/>
              </a:spcBef>
              <a:spcAft>
                <a:spcPts val="0"/>
              </a:spcAft>
              <a:buClr>
                <a:srgbClr val="71685C"/>
              </a:buClr>
              <a:buSzPct val="85000"/>
              <a:buAutoNum type="arabicParenR"/>
            </a:pPr>
            <a:r>
              <a:rPr lang="en-US" sz="2000" dirty="0">
                <a:solidFill>
                  <a:srgbClr val="000000"/>
                </a:solidFill>
                <a:latin typeface="Franklin Gothic Book"/>
              </a:rPr>
              <a:t>Oral-language related</a:t>
            </a:r>
          </a:p>
          <a:p>
            <a:pPr marL="0" lvl="0" indent="0" algn="l" hangingPunct="1">
              <a:spcBef>
                <a:spcPts val="479"/>
              </a:spcBef>
              <a:spcAft>
                <a:spcPts val="0"/>
              </a:spcAft>
              <a:buClr>
                <a:srgbClr val="71685C"/>
              </a:buClr>
              <a:buSzPct val="85000"/>
              <a:buAutoNum type="arabicParenR"/>
            </a:pPr>
            <a:r>
              <a:rPr lang="en-US" sz="2000" dirty="0">
                <a:solidFill>
                  <a:srgbClr val="000000"/>
                </a:solidFill>
                <a:latin typeface="Franklin Gothic Book"/>
              </a:rPr>
              <a:t>Reading problems</a:t>
            </a:r>
          </a:p>
          <a:p>
            <a:pPr marL="0" lvl="0" indent="0" algn="l" hangingPunct="1">
              <a:spcBef>
                <a:spcPts val="479"/>
              </a:spcBef>
              <a:spcAft>
                <a:spcPts val="0"/>
              </a:spcAft>
              <a:buClr>
                <a:srgbClr val="71685C"/>
              </a:buClr>
              <a:buSzPct val="85000"/>
              <a:buAutoNum type="arabicParenR"/>
            </a:pPr>
            <a:r>
              <a:rPr lang="en-US" sz="2000" dirty="0">
                <a:solidFill>
                  <a:srgbClr val="000000"/>
                </a:solidFill>
                <a:latin typeface="Franklin Gothic Book"/>
              </a:rPr>
              <a:t>Learning difficulties</a:t>
            </a:r>
          </a:p>
          <a:p>
            <a:pPr marL="0" lvl="0" indent="0" algn="l" hangingPunct="1">
              <a:spcBef>
                <a:spcPts val="479"/>
              </a:spcBef>
              <a:spcAft>
                <a:spcPts val="0"/>
              </a:spcAft>
              <a:buClr>
                <a:srgbClr val="71685C"/>
              </a:buClr>
              <a:buSzPct val="85000"/>
              <a:buAutoNum type="arabicParenR"/>
            </a:pPr>
            <a:r>
              <a:rPr lang="en-US" sz="2000" dirty="0">
                <a:solidFill>
                  <a:srgbClr val="000000"/>
                </a:solidFill>
                <a:latin typeface="Franklin Gothic Book"/>
              </a:rPr>
              <a:t>Socio-economic difficulties</a:t>
            </a:r>
          </a:p>
          <a:p>
            <a:pPr marL="0" lvl="0" indent="0" algn="l" hangingPunct="1">
              <a:spcBef>
                <a:spcPts val="479"/>
              </a:spcBef>
              <a:spcAft>
                <a:spcPts val="0"/>
              </a:spcAft>
              <a:buClr>
                <a:srgbClr val="71685C"/>
              </a:buClr>
              <a:buSzPct val="85000"/>
              <a:buAutoNum type="arabicParenR"/>
            </a:pPr>
            <a:r>
              <a:rPr lang="en-US" sz="2000" dirty="0">
                <a:solidFill>
                  <a:srgbClr val="000000"/>
                </a:solidFill>
                <a:latin typeface="Franklin Gothic Book"/>
              </a:rPr>
              <a:t>Medical Diagnosis</a:t>
            </a:r>
          </a:p>
          <a:p>
            <a:pPr marL="0" lvl="0" indent="0" algn="l" hangingPunct="1">
              <a:spcBef>
                <a:spcPts val="479"/>
              </a:spcBef>
              <a:spcAft>
                <a:spcPts val="0"/>
              </a:spcAft>
              <a:buClr>
                <a:srgbClr val="71685C"/>
              </a:buClr>
              <a:buSzPct val="85000"/>
              <a:buAutoNum type="arabicParenR"/>
            </a:pPr>
            <a:r>
              <a:rPr lang="en-US" sz="2000" dirty="0">
                <a:solidFill>
                  <a:srgbClr val="000000"/>
                </a:solidFill>
                <a:latin typeface="Franklin Gothic Book"/>
              </a:rPr>
              <a:t>Written language</a:t>
            </a:r>
          </a:p>
          <a:p>
            <a:pPr marL="0" lvl="0" indent="0" algn="l" hangingPunct="1">
              <a:spcBef>
                <a:spcPts val="479"/>
              </a:spcBef>
              <a:spcAft>
                <a:spcPts val="0"/>
              </a:spcAft>
              <a:buClr>
                <a:srgbClr val="71685C"/>
              </a:buClr>
              <a:buSzPct val="85000"/>
              <a:buAutoNum type="arabicParenR"/>
            </a:pPr>
            <a:r>
              <a:rPr lang="en-US" sz="2000" dirty="0">
                <a:solidFill>
                  <a:srgbClr val="000000"/>
                </a:solidFill>
                <a:latin typeface="Franklin Gothic Book"/>
              </a:rPr>
              <a:t>Low attention span</a:t>
            </a:r>
          </a:p>
          <a:p>
            <a:pPr marL="0" lvl="0" indent="0" algn="l" hangingPunct="1">
              <a:spcBef>
                <a:spcPts val="479"/>
              </a:spcBef>
              <a:spcAft>
                <a:spcPts val="0"/>
              </a:spcAft>
              <a:buClr>
                <a:srgbClr val="71685C"/>
              </a:buClr>
              <a:buSzPct val="85000"/>
              <a:buAutoNum type="arabicParenR"/>
            </a:pPr>
            <a:r>
              <a:rPr lang="en-US" sz="2000" dirty="0">
                <a:solidFill>
                  <a:srgbClr val="000000"/>
                </a:solidFill>
                <a:latin typeface="Franklin Gothic Book"/>
              </a:rPr>
              <a:t>Unable to understand and/or follow directions</a:t>
            </a:r>
          </a:p>
          <a:p>
            <a:pPr marL="514439" lvl="0" indent="-514080" algn="l" hangingPunct="1">
              <a:spcBef>
                <a:spcPts val="479"/>
              </a:spcBef>
              <a:spcAft>
                <a:spcPts val="0"/>
              </a:spcAft>
              <a:buNone/>
            </a:pPr>
            <a:r>
              <a:rPr lang="en-US" sz="2000" dirty="0">
                <a:solidFill>
                  <a:srgbClr val="000000"/>
                </a:solidFill>
                <a:latin typeface="Franklin Gothic Book"/>
              </a:rPr>
              <a:t>		(Ochoa, Robles-Pina, Garcia, &amp; Breunig, 1999)</a:t>
            </a:r>
          </a:p>
        </p:txBody>
      </p:sp>
    </p:spTree>
    <p:extLst>
      <p:ext uri="{BB962C8B-B14F-4D97-AF65-F5344CB8AC3E}">
        <p14:creationId xmlns:p14="http://schemas.microsoft.com/office/powerpoint/2010/main" val="4240344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0" y="461417"/>
            <a:ext cx="8229600" cy="769441"/>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Perspectives and </a:t>
            </a:r>
            <a:r>
              <a:rPr lang="en-US" dirty="0" smtClean="0"/>
              <a:t>Hopes...</a:t>
            </a:r>
            <a:endParaRPr lang="en-US" dirty="0"/>
          </a:p>
        </p:txBody>
      </p:sp>
      <p:sp>
        <p:nvSpPr>
          <p:cNvPr id="3" name="Text Placeholder 2"/>
          <p:cNvSpPr txBox="1">
            <a:spLocks noGrp="1"/>
          </p:cNvSpPr>
          <p:nvPr>
            <p:ph type="body" idx="4294967295"/>
          </p:nvPr>
        </p:nvSpPr>
        <p:spPr>
          <a:xfrm>
            <a:off x="304800" y="1310037"/>
            <a:ext cx="8229600" cy="2913618"/>
          </a:xfrm>
        </p:spPr>
        <p:txBody>
          <a:bodyPr>
            <a:spAutoFit/>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r>
              <a:rPr lang="en-US" sz="2000" dirty="0"/>
              <a:t>37 years as a  psychologist, teacher, sped. director</a:t>
            </a:r>
          </a:p>
          <a:p>
            <a:pPr lvl="0"/>
            <a:r>
              <a:rPr lang="en-US" sz="2000" dirty="0"/>
              <a:t>Public and tribal school background, P-12</a:t>
            </a:r>
          </a:p>
          <a:p>
            <a:pPr lvl="0"/>
            <a:r>
              <a:rPr lang="en-US" sz="2000" dirty="0"/>
              <a:t>Founding Education Director Northwest Indian College at Puyallup Tribe</a:t>
            </a:r>
          </a:p>
          <a:p>
            <a:pPr lvl="0"/>
            <a:r>
              <a:rPr lang="en-US" sz="2000" dirty="0"/>
              <a:t>Lessons learned in Indian country can apply to  </a:t>
            </a:r>
            <a:r>
              <a:rPr lang="en-US" sz="2000" dirty="0" smtClean="0"/>
              <a:t>Native (and other)  </a:t>
            </a:r>
            <a:r>
              <a:rPr lang="en-US" sz="2000" dirty="0"/>
              <a:t>learners elsewhere: </a:t>
            </a:r>
            <a:r>
              <a:rPr lang="en-US" sz="2000" dirty="0" smtClean="0"/>
              <a:t>(note new “Time Immemorial” requirement).</a:t>
            </a:r>
            <a:endParaRPr lang="en-US" sz="2000" dirty="0"/>
          </a:p>
          <a:p>
            <a:pPr lvl="0"/>
            <a:r>
              <a:rPr lang="en-US" sz="2000" dirty="0"/>
              <a:t>Language and cultural differences can be profound but may also be “hiding in plain sight</a:t>
            </a:r>
            <a:r>
              <a:rPr lang="en-US" sz="2000" dirty="0" smtClean="0"/>
              <a:t>”.  A closer look can inform our profession.</a:t>
            </a:r>
            <a:endParaRPr lang="en-US" sz="2000" dirty="0"/>
          </a:p>
        </p:txBody>
      </p:sp>
    </p:spTree>
    <p:extLst>
      <p:ext uri="{BB962C8B-B14F-4D97-AF65-F5344CB8AC3E}">
        <p14:creationId xmlns:p14="http://schemas.microsoft.com/office/powerpoint/2010/main" val="2685245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90720" y="609600"/>
            <a:ext cx="8470080" cy="1709640"/>
          </a:xfrm>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buNone/>
            </a:pPr>
            <a:r>
              <a:rPr lang="en-US" sz="3200" dirty="0">
                <a:solidFill>
                  <a:srgbClr val="000000"/>
                </a:solidFill>
                <a:latin typeface="Trebuchet MS" pitchFamily="18"/>
              </a:rPr>
              <a:t>Possible ELL Behavioral Characteristics (e.g., BASC results that may be only descriptive</a:t>
            </a:r>
          </a:p>
        </p:txBody>
      </p:sp>
      <p:sp>
        <p:nvSpPr>
          <p:cNvPr id="3" name="Content Placeholder 2"/>
          <p:cNvSpPr txBox="1">
            <a:spLocks noGrp="1"/>
          </p:cNvSpPr>
          <p:nvPr>
            <p:ph type="body" idx="4294967295"/>
          </p:nvPr>
        </p:nvSpPr>
        <p:spPr>
          <a:xfrm>
            <a:off x="762000" y="1676400"/>
            <a:ext cx="7620000" cy="3326160"/>
          </a:xfrm>
        </p:spPr>
        <p:txBody>
          <a:bodyPr wrap="square" lIns="90000" tIns="45000" rIns="90000" bIns="45000" anchor="t">
            <a:noAutofit/>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0" lvl="0" indent="0" algn="l" hangingPunct="1">
              <a:spcBef>
                <a:spcPts val="479"/>
              </a:spcBef>
              <a:spcAft>
                <a:spcPts val="1417"/>
              </a:spcAft>
              <a:buNone/>
            </a:pPr>
            <a:r>
              <a:rPr lang="en-US" sz="1800" dirty="0">
                <a:solidFill>
                  <a:srgbClr val="000000"/>
                </a:solidFill>
                <a:latin typeface="Georgia"/>
              </a:rPr>
              <a:t>Shy</a:t>
            </a:r>
          </a:p>
          <a:p>
            <a:pPr marL="0" lvl="0" indent="0" algn="l" hangingPunct="1">
              <a:spcBef>
                <a:spcPts val="479"/>
              </a:spcBef>
              <a:spcAft>
                <a:spcPts val="1417"/>
              </a:spcAft>
              <a:buNone/>
            </a:pPr>
            <a:r>
              <a:rPr lang="en-US" sz="1800" dirty="0">
                <a:solidFill>
                  <a:srgbClr val="000000"/>
                </a:solidFill>
                <a:latin typeface="Georgia"/>
              </a:rPr>
              <a:t>Timid</a:t>
            </a:r>
          </a:p>
          <a:p>
            <a:pPr marL="0" lvl="0" indent="0" algn="l" hangingPunct="1">
              <a:spcBef>
                <a:spcPts val="479"/>
              </a:spcBef>
              <a:spcAft>
                <a:spcPts val="1417"/>
              </a:spcAft>
              <a:buNone/>
            </a:pPr>
            <a:r>
              <a:rPr lang="en-US" sz="1800" dirty="0">
                <a:solidFill>
                  <a:srgbClr val="000000"/>
                </a:solidFill>
                <a:latin typeface="Georgia"/>
              </a:rPr>
              <a:t>Anxious</a:t>
            </a:r>
          </a:p>
          <a:p>
            <a:pPr marL="0" lvl="0" indent="0" algn="l" hangingPunct="1">
              <a:spcBef>
                <a:spcPts val="479"/>
              </a:spcBef>
              <a:spcAft>
                <a:spcPts val="1417"/>
              </a:spcAft>
              <a:buNone/>
            </a:pPr>
            <a:r>
              <a:rPr lang="en-US" sz="1800" dirty="0">
                <a:solidFill>
                  <a:srgbClr val="000000"/>
                </a:solidFill>
                <a:latin typeface="Georgia"/>
              </a:rPr>
              <a:t>Withdrawn</a:t>
            </a:r>
          </a:p>
          <a:p>
            <a:pPr marL="0" lvl="0" indent="0" algn="l" hangingPunct="1">
              <a:spcBef>
                <a:spcPts val="479"/>
              </a:spcBef>
              <a:spcAft>
                <a:spcPts val="1417"/>
              </a:spcAft>
              <a:buNone/>
            </a:pPr>
            <a:r>
              <a:rPr lang="en-US" sz="1800" dirty="0">
                <a:solidFill>
                  <a:srgbClr val="000000"/>
                </a:solidFill>
                <a:latin typeface="Georgia"/>
              </a:rPr>
              <a:t>Disorganized</a:t>
            </a:r>
          </a:p>
          <a:p>
            <a:pPr marL="0" lvl="0" indent="0" algn="l" hangingPunct="1">
              <a:spcBef>
                <a:spcPts val="479"/>
              </a:spcBef>
              <a:spcAft>
                <a:spcPts val="1417"/>
              </a:spcAft>
              <a:buNone/>
            </a:pPr>
            <a:r>
              <a:rPr lang="en-US" sz="1800" dirty="0" smtClean="0">
                <a:solidFill>
                  <a:srgbClr val="000000"/>
                </a:solidFill>
                <a:latin typeface="Georgia"/>
              </a:rPr>
              <a:t>….</a:t>
            </a:r>
            <a:r>
              <a:rPr lang="en-US" sz="1800" dirty="0">
                <a:solidFill>
                  <a:srgbClr val="000000"/>
                </a:solidFill>
                <a:latin typeface="Georgia"/>
              </a:rPr>
              <a:t>Could this be part of a typical acculturation process?	</a:t>
            </a:r>
            <a:r>
              <a:rPr lang="en-US" sz="1800" dirty="0" smtClean="0">
                <a:solidFill>
                  <a:srgbClr val="000000"/>
                </a:solidFill>
                <a:latin typeface="Georgia"/>
              </a:rPr>
              <a:t>(Rhodes</a:t>
            </a:r>
            <a:r>
              <a:rPr lang="en-US" sz="1800" dirty="0">
                <a:solidFill>
                  <a:srgbClr val="000000"/>
                </a:solidFill>
                <a:latin typeface="Georgia"/>
              </a:rPr>
              <a:t>, Ochoa, Ortiz, 2005</a:t>
            </a:r>
            <a:r>
              <a:rPr lang="en-US" sz="1800" dirty="0" smtClean="0">
                <a:solidFill>
                  <a:srgbClr val="000000"/>
                </a:solidFill>
                <a:latin typeface="Georgia"/>
              </a:rPr>
              <a:t>)</a:t>
            </a:r>
          </a:p>
          <a:p>
            <a:pPr marL="0" lvl="0" indent="0">
              <a:spcBef>
                <a:spcPts val="479"/>
              </a:spcBef>
              <a:spcAft>
                <a:spcPts val="1417"/>
              </a:spcAft>
              <a:buNone/>
            </a:pPr>
            <a:r>
              <a:rPr lang="en-US" sz="1800" dirty="0" smtClean="0">
                <a:solidFill>
                  <a:srgbClr val="000000"/>
                </a:solidFill>
                <a:latin typeface="Georgia"/>
              </a:rPr>
              <a:t>……</a:t>
            </a:r>
            <a:r>
              <a:rPr lang="en-US" sz="1800" dirty="0">
                <a:solidFill>
                  <a:srgbClr val="000000"/>
                </a:solidFill>
                <a:latin typeface="Georgia"/>
              </a:rPr>
              <a:t> Or an examiner/examinee cultural disconnect?</a:t>
            </a:r>
          </a:p>
        </p:txBody>
      </p:sp>
    </p:spTree>
    <p:extLst>
      <p:ext uri="{BB962C8B-B14F-4D97-AF65-F5344CB8AC3E}">
        <p14:creationId xmlns:p14="http://schemas.microsoft.com/office/powerpoint/2010/main" val="1911840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095120" y="817560"/>
            <a:ext cx="6964920" cy="1202039"/>
          </a:xfrm>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buNone/>
            </a:pPr>
            <a:r>
              <a:rPr lang="en-US" sz="3600" dirty="0">
                <a:solidFill>
                  <a:srgbClr val="000000"/>
                </a:solidFill>
                <a:latin typeface="Constantia" pitchFamily="18"/>
              </a:rPr>
              <a:t>WELPA / ELPA21 Assessment as pre-referral data</a:t>
            </a:r>
          </a:p>
        </p:txBody>
      </p:sp>
      <p:sp>
        <p:nvSpPr>
          <p:cNvPr id="3" name="Content Placeholder 2"/>
          <p:cNvSpPr txBox="1">
            <a:spLocks noGrp="1"/>
          </p:cNvSpPr>
          <p:nvPr>
            <p:ph type="body" idx="4294967295"/>
          </p:nvPr>
        </p:nvSpPr>
        <p:spPr>
          <a:xfrm>
            <a:off x="1463039" y="2119320"/>
            <a:ext cx="6492240" cy="3603600"/>
          </a:xfrm>
        </p:spPr>
        <p:txBody>
          <a:bodyPr wrap="square" lIns="90000" tIns="45000" rIns="90000" bIns="45000" anchor="t"/>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0" lvl="0" indent="0" algn="l" hangingPunct="1">
              <a:spcBef>
                <a:spcPts val="479"/>
              </a:spcBef>
              <a:spcAft>
                <a:spcPts val="1417"/>
              </a:spcAft>
              <a:buNone/>
            </a:pPr>
            <a:r>
              <a:rPr lang="en-US" sz="2400" dirty="0">
                <a:solidFill>
                  <a:srgbClr val="000000"/>
                </a:solidFill>
                <a:latin typeface="Franklin Gothic Book"/>
              </a:rPr>
              <a:t>1) These data are useful in </a:t>
            </a:r>
            <a:r>
              <a:rPr lang="en-US" sz="2400" dirty="0" smtClean="0">
                <a:solidFill>
                  <a:srgbClr val="000000"/>
                </a:solidFill>
                <a:latin typeface="Franklin Gothic Book"/>
              </a:rPr>
              <a:t>Prereferral </a:t>
            </a:r>
            <a:r>
              <a:rPr lang="en-US" sz="2400" dirty="0">
                <a:solidFill>
                  <a:srgbClr val="000000"/>
                </a:solidFill>
                <a:latin typeface="Franklin Gothic Book"/>
              </a:rPr>
              <a:t>process</a:t>
            </a:r>
          </a:p>
          <a:p>
            <a:pPr marL="0" lvl="0" indent="0" algn="l" hangingPunct="1">
              <a:spcBef>
                <a:spcPts val="479"/>
              </a:spcBef>
              <a:spcAft>
                <a:spcPts val="1417"/>
              </a:spcAft>
              <a:buNone/>
            </a:pPr>
            <a:r>
              <a:rPr lang="en-US" sz="2400" dirty="0">
                <a:solidFill>
                  <a:srgbClr val="000000"/>
                </a:solidFill>
                <a:latin typeface="Franklin Gothic Book"/>
              </a:rPr>
              <a:t>2) ELA interventionists should help guide the MTSS / IEP process.</a:t>
            </a:r>
          </a:p>
          <a:p>
            <a:pPr marL="0" lvl="0" indent="0" algn="l" hangingPunct="1">
              <a:spcBef>
                <a:spcPts val="479"/>
              </a:spcBef>
              <a:spcAft>
                <a:spcPts val="1417"/>
              </a:spcAft>
              <a:buNone/>
            </a:pPr>
            <a:r>
              <a:rPr lang="en-US" sz="2400" dirty="0">
                <a:solidFill>
                  <a:srgbClr val="000000"/>
                </a:solidFill>
                <a:latin typeface="Franklin Gothic Book"/>
              </a:rPr>
              <a:t>3) Engage the Indian Education Specialist or TED as early as possible in the process</a:t>
            </a:r>
          </a:p>
        </p:txBody>
      </p:sp>
    </p:spTree>
    <p:extLst>
      <p:ext uri="{BB962C8B-B14F-4D97-AF65-F5344CB8AC3E}">
        <p14:creationId xmlns:p14="http://schemas.microsoft.com/office/powerpoint/2010/main" val="2990377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312" y="304800"/>
            <a:ext cx="7455589"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93595" y="6162687"/>
            <a:ext cx="8041888" cy="707886"/>
          </a:xfrm>
          <a:prstGeom prst="rect">
            <a:avLst/>
          </a:prstGeom>
          <a:noFill/>
        </p:spPr>
        <p:txBody>
          <a:bodyPr wrap="square" rtlCol="0">
            <a:spAutoFit/>
          </a:bodyPr>
          <a:lstStyle/>
          <a:p>
            <a:r>
              <a:rPr lang="en-US" sz="2000" dirty="0">
                <a:solidFill>
                  <a:srgbClr val="0070C0"/>
                </a:solidFill>
              </a:rPr>
              <a:t>http://www.k12.wa.us/MigrantBilingual/pubdocs/TBIPGuidelinesNativeAmerican.pdf</a:t>
            </a:r>
          </a:p>
        </p:txBody>
      </p:sp>
      <p:sp>
        <p:nvSpPr>
          <p:cNvPr id="3" name="Rounded Rectangle 2"/>
          <p:cNvSpPr/>
          <p:nvPr/>
        </p:nvSpPr>
        <p:spPr>
          <a:xfrm>
            <a:off x="793595" y="3124200"/>
            <a:ext cx="3626006" cy="838200"/>
          </a:xfrm>
          <a:prstGeom prst="roundRect">
            <a:avLst/>
          </a:prstGeom>
          <a:solidFill>
            <a:schemeClr val="accent1">
              <a:alpha val="1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699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Language assessment in context</a:t>
            </a:r>
          </a:p>
        </p:txBody>
      </p:sp>
      <p:sp>
        <p:nvSpPr>
          <p:cNvPr id="3" name="Text Placeholder 2"/>
          <p:cNvSpPr txBox="1">
            <a:spLocks noGrp="1"/>
          </p:cNvSpPr>
          <p:nvPr>
            <p:ph type="body" idx="4294967295"/>
          </p:nvPr>
        </p:nvSpPr>
        <p:spPr>
          <a:xfrm>
            <a:off x="970559" y="1218240"/>
            <a:ext cx="7511040" cy="6041519"/>
          </a:xfrm>
        </p:spPr>
        <p:txBody>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r>
              <a:rPr lang="en-US" sz="2000" dirty="0"/>
              <a:t>WELPA and now ELPA21</a:t>
            </a:r>
          </a:p>
          <a:p>
            <a:pPr lvl="0"/>
            <a:r>
              <a:rPr lang="en-US" sz="2000" dirty="0"/>
              <a:t>Screening Process for Native English development services</a:t>
            </a:r>
          </a:p>
          <a:p>
            <a:pPr lvl="1" rtl="0" hangingPunct="0"/>
            <a:r>
              <a:rPr lang="en-US" sz="2000" dirty="0">
                <a:solidFill>
                  <a:srgbClr val="000000"/>
                </a:solidFill>
              </a:rPr>
              <a:t>Reliability– sample size</a:t>
            </a:r>
          </a:p>
          <a:p>
            <a:pPr lvl="1" rtl="0" hangingPunct="0"/>
            <a:r>
              <a:rPr lang="en-US" sz="2000" dirty="0">
                <a:solidFill>
                  <a:srgbClr val="000000"/>
                </a:solidFill>
              </a:rPr>
              <a:t>Validity: complexity of accessing child's knowledge</a:t>
            </a:r>
          </a:p>
          <a:p>
            <a:pPr lvl="0"/>
            <a:r>
              <a:rPr lang="en-US" sz="2000" dirty="0"/>
              <a:t>Primarily a summative assessment at the end of the year.  How does that relate to an assessment process earlier in the year that accounts for ELL status?</a:t>
            </a:r>
          </a:p>
          <a:p>
            <a:pPr lvl="0"/>
            <a:r>
              <a:rPr lang="en-US" sz="2000" dirty="0"/>
              <a:t>Relationship to instruction:  is the ELL service modeled after a transitional bilingual program?  Does that approach meet Indian child needs?</a:t>
            </a:r>
          </a:p>
        </p:txBody>
      </p:sp>
    </p:spTree>
    <p:extLst>
      <p:ext uri="{BB962C8B-B14F-4D97-AF65-F5344CB8AC3E}">
        <p14:creationId xmlns:p14="http://schemas.microsoft.com/office/powerpoint/2010/main" val="3254036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noGrp="1"/>
          </p:cNvSpPr>
          <p:nvPr>
            <p:ph type="body" idx="4294967295"/>
          </p:nvPr>
        </p:nvSpPr>
        <p:spPr>
          <a:xfrm>
            <a:off x="274320" y="419760"/>
            <a:ext cx="7955280" cy="3603600"/>
          </a:xfrm>
        </p:spPr>
        <p:txBody>
          <a:bodyPr wrap="square" lIns="90000" tIns="45000" rIns="90000" bIns="45000" anchor="t"/>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0" lvl="0" indent="0" algn="l" hangingPunct="1">
              <a:spcBef>
                <a:spcPts val="479"/>
              </a:spcBef>
              <a:spcAft>
                <a:spcPts val="1417"/>
              </a:spcAft>
              <a:buNone/>
            </a:pPr>
            <a:r>
              <a:rPr lang="en-US" sz="2400" dirty="0">
                <a:solidFill>
                  <a:srgbClr val="000000"/>
                </a:solidFill>
                <a:latin typeface="Franklin Gothic Book"/>
              </a:rPr>
              <a:t>Home Language Survey is the “gateway” to English Language Development Services.  Does survey detect language differences that go beyond Dual Language?</a:t>
            </a:r>
          </a:p>
          <a:p>
            <a:pPr marL="0" lvl="0" indent="0" algn="l" hangingPunct="1">
              <a:spcBef>
                <a:spcPts val="479"/>
              </a:spcBef>
              <a:spcAft>
                <a:spcPts val="1417"/>
              </a:spcAft>
              <a:buNone/>
            </a:pPr>
            <a:r>
              <a:rPr lang="en-US" sz="2400" dirty="0">
                <a:solidFill>
                  <a:srgbClr val="000000"/>
                </a:solidFill>
                <a:latin typeface="Franklin Gothic Book"/>
              </a:rPr>
              <a:t>Placement Test is used to determine initial student eligibility for E.D. services (</a:t>
            </a:r>
            <a:r>
              <a:rPr lang="en-US" sz="1500" dirty="0">
                <a:solidFill>
                  <a:srgbClr val="000000"/>
                </a:solidFill>
                <a:latin typeface="Franklin Gothic Book"/>
              </a:rPr>
              <a:t>The Placement Test is given to all students whose families answer “a language other than English” to question #2 or to question #3 on the Home Language Survey.)  Note: The ELPA21 screener is currently under development and will be operational for the 2016-17 SY.</a:t>
            </a:r>
          </a:p>
          <a:p>
            <a:pPr marL="0" lvl="0" indent="0" algn="l" hangingPunct="1">
              <a:spcBef>
                <a:spcPts val="479"/>
              </a:spcBef>
              <a:spcAft>
                <a:spcPts val="1417"/>
              </a:spcAft>
              <a:buNone/>
            </a:pPr>
            <a:endParaRPr lang="en-US" sz="2400" dirty="0">
              <a:solidFill>
                <a:srgbClr val="000000"/>
              </a:solidFill>
              <a:latin typeface="Franklin Gothic Book"/>
            </a:endParaRPr>
          </a:p>
          <a:p>
            <a:pPr marL="0" lvl="0" indent="0" algn="l" hangingPunct="1">
              <a:spcBef>
                <a:spcPts val="479"/>
              </a:spcBef>
              <a:spcAft>
                <a:spcPts val="1417"/>
              </a:spcAft>
              <a:buNone/>
            </a:pPr>
            <a:endParaRPr lang="en-US" sz="2400" dirty="0">
              <a:solidFill>
                <a:srgbClr val="000000"/>
              </a:solidFill>
              <a:latin typeface="Franklin Gothic Book"/>
            </a:endParaRPr>
          </a:p>
          <a:p>
            <a:pPr marL="0" lvl="0" indent="0" algn="l" hangingPunct="1">
              <a:spcBef>
                <a:spcPts val="479"/>
              </a:spcBef>
              <a:spcAft>
                <a:spcPts val="1417"/>
              </a:spcAft>
              <a:buNone/>
            </a:pPr>
            <a:endParaRPr lang="en-US" sz="2400" dirty="0">
              <a:solidFill>
                <a:srgbClr val="000000"/>
              </a:solidFill>
              <a:latin typeface="Franklin Gothic Book"/>
            </a:endParaRPr>
          </a:p>
        </p:txBody>
      </p:sp>
      <p:pic>
        <p:nvPicPr>
          <p:cNvPr id="3" name="Picture 3"/>
          <p:cNvPicPr>
            <a:picLocks noChangeAspect="1"/>
          </p:cNvPicPr>
          <p:nvPr/>
        </p:nvPicPr>
        <p:blipFill>
          <a:blip r:embed="rId3">
            <a:lum/>
            <a:alphaModFix/>
          </a:blip>
          <a:srcRect/>
          <a:stretch>
            <a:fillRect/>
          </a:stretch>
        </p:blipFill>
        <p:spPr>
          <a:xfrm>
            <a:off x="3200400" y="3048000"/>
            <a:ext cx="5790959" cy="3134160"/>
          </a:xfrm>
          <a:prstGeom prst="rect">
            <a:avLst/>
          </a:prstGeom>
          <a:noFill/>
          <a:ln>
            <a:noFill/>
          </a:ln>
        </p:spPr>
      </p:pic>
    </p:spTree>
    <p:extLst>
      <p:ext uri="{BB962C8B-B14F-4D97-AF65-F5344CB8AC3E}">
        <p14:creationId xmlns:p14="http://schemas.microsoft.com/office/powerpoint/2010/main" val="1197200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312" y="304800"/>
            <a:ext cx="7455589"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93595" y="6162687"/>
            <a:ext cx="8041888" cy="707886"/>
          </a:xfrm>
          <a:prstGeom prst="rect">
            <a:avLst/>
          </a:prstGeom>
          <a:noFill/>
        </p:spPr>
        <p:txBody>
          <a:bodyPr wrap="square" rtlCol="0">
            <a:spAutoFit/>
          </a:bodyPr>
          <a:lstStyle/>
          <a:p>
            <a:r>
              <a:rPr lang="en-US" sz="2000" dirty="0">
                <a:solidFill>
                  <a:srgbClr val="0070C0"/>
                </a:solidFill>
              </a:rPr>
              <a:t>http://www.k12.wa.us/MigrantBilingual/pubdocs/TBIPGuidelinesNativeAmerican.pdf</a:t>
            </a:r>
          </a:p>
        </p:txBody>
      </p:sp>
      <p:sp>
        <p:nvSpPr>
          <p:cNvPr id="5" name="Rounded Rectangle 4"/>
          <p:cNvSpPr/>
          <p:nvPr/>
        </p:nvSpPr>
        <p:spPr>
          <a:xfrm>
            <a:off x="4190999" y="533400"/>
            <a:ext cx="3581401" cy="1447800"/>
          </a:xfrm>
          <a:prstGeom prst="roundRect">
            <a:avLst/>
          </a:prstGeom>
          <a:solidFill>
            <a:schemeClr val="accent1">
              <a:alpha val="1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208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736312"/>
            <a:ext cx="8229600" cy="584775"/>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3200" dirty="0"/>
              <a:t>Title III / ELL / Transitional Bilingual Issues</a:t>
            </a:r>
          </a:p>
        </p:txBody>
      </p:sp>
      <p:sp>
        <p:nvSpPr>
          <p:cNvPr id="3" name="Text Placeholder 2"/>
          <p:cNvSpPr txBox="1">
            <a:spLocks noGrp="1"/>
          </p:cNvSpPr>
          <p:nvPr>
            <p:ph type="body" idx="4294967295"/>
          </p:nvPr>
        </p:nvSpPr>
        <p:spPr>
          <a:xfrm>
            <a:off x="816120" y="1752600"/>
            <a:ext cx="7511040" cy="2438400"/>
          </a:xfrm>
        </p:spPr>
        <p:txBody>
          <a:bodyPr>
            <a:noAutofit/>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a:buNone/>
            </a:pPr>
            <a:r>
              <a:rPr lang="x-none" sz="1800">
                <a:solidFill>
                  <a:srgbClr val="161616"/>
                </a:solidFill>
                <a:latin typeface="Times New Roman" pitchFamily="16"/>
                <a:cs typeface="Times New Roman" pitchFamily="16"/>
              </a:rPr>
              <a:t>Native Americans comprise a unique population in regards to </a:t>
            </a:r>
            <a:r>
              <a:rPr lang="x-none" sz="1800" smtClean="0">
                <a:solidFill>
                  <a:srgbClr val="161616"/>
                </a:solidFill>
                <a:latin typeface="Times New Roman" pitchFamily="16"/>
                <a:cs typeface="Times New Roman" pitchFamily="16"/>
              </a:rPr>
              <a:t>Title III</a:t>
            </a:r>
            <a:r>
              <a:rPr lang="en-US" sz="1800" dirty="0" smtClean="0">
                <a:solidFill>
                  <a:srgbClr val="161616"/>
                </a:solidFill>
                <a:latin typeface="Times New Roman" pitchFamily="16"/>
                <a:cs typeface="Times New Roman" pitchFamily="16"/>
              </a:rPr>
              <a:t> eligibility.</a:t>
            </a:r>
            <a:r>
              <a:rPr lang="x-none" sz="1800" smtClean="0">
                <a:solidFill>
                  <a:srgbClr val="161616"/>
                </a:solidFill>
                <a:latin typeface="Times New Roman" pitchFamily="16"/>
                <a:cs typeface="Times New Roman" pitchFamily="16"/>
              </a:rPr>
              <a:t>  </a:t>
            </a:r>
            <a:r>
              <a:rPr lang="x-none" sz="1800">
                <a:solidFill>
                  <a:srgbClr val="161616"/>
                </a:solidFill>
                <a:latin typeface="Times New Roman" pitchFamily="16"/>
                <a:cs typeface="Times New Roman" pitchFamily="16"/>
              </a:rPr>
              <a:t>Native Americans do not have to be dual-language to be identified as ELL. </a:t>
            </a:r>
            <a:r>
              <a:rPr lang="en-US" sz="1800" dirty="0" smtClean="0">
                <a:solidFill>
                  <a:srgbClr val="161616"/>
                </a:solidFill>
                <a:latin typeface="Times New Roman" pitchFamily="16"/>
                <a:cs typeface="Times New Roman" pitchFamily="16"/>
              </a:rPr>
              <a:t>The definition recognizes that l</a:t>
            </a:r>
            <a:r>
              <a:rPr lang="x-none" sz="1800" smtClean="0">
                <a:solidFill>
                  <a:srgbClr val="161616"/>
                </a:solidFill>
                <a:latin typeface="Times New Roman" pitchFamily="16"/>
                <a:cs typeface="Times New Roman" pitchFamily="16"/>
              </a:rPr>
              <a:t>anguage </a:t>
            </a:r>
            <a:r>
              <a:rPr lang="x-none" sz="1800">
                <a:solidFill>
                  <a:srgbClr val="161616"/>
                </a:solidFill>
                <a:latin typeface="Times New Roman" pitchFamily="16"/>
                <a:cs typeface="Times New Roman" pitchFamily="16"/>
              </a:rPr>
              <a:t>differences </a:t>
            </a:r>
            <a:r>
              <a:rPr lang="x-none" sz="1800" smtClean="0">
                <a:solidFill>
                  <a:srgbClr val="161616"/>
                </a:solidFill>
                <a:latin typeface="Times New Roman" pitchFamily="16"/>
                <a:cs typeface="Times New Roman" pitchFamily="16"/>
              </a:rPr>
              <a:t>(</a:t>
            </a:r>
            <a:r>
              <a:rPr lang="en-US" sz="1800" dirty="0" smtClean="0">
                <a:solidFill>
                  <a:srgbClr val="161616"/>
                </a:solidFill>
                <a:latin typeface="Times New Roman" pitchFamily="16"/>
                <a:cs typeface="Times New Roman" pitchFamily="16"/>
              </a:rPr>
              <a:t>particularly for Academic</a:t>
            </a:r>
            <a:r>
              <a:rPr lang="x-none" sz="1800" smtClean="0">
                <a:solidFill>
                  <a:srgbClr val="161616"/>
                </a:solidFill>
                <a:latin typeface="Times New Roman" pitchFamily="16"/>
                <a:cs typeface="Times New Roman" pitchFamily="16"/>
              </a:rPr>
              <a:t> </a:t>
            </a:r>
            <a:r>
              <a:rPr lang="x-none" sz="1800">
                <a:solidFill>
                  <a:srgbClr val="161616"/>
                </a:solidFill>
                <a:latin typeface="Times New Roman" pitchFamily="16"/>
                <a:cs typeface="Times New Roman" pitchFamily="16"/>
              </a:rPr>
              <a:t>English) have a significant impact in both the </a:t>
            </a:r>
            <a:r>
              <a:rPr lang="x-none" sz="1800" smtClean="0">
                <a:solidFill>
                  <a:srgbClr val="161616"/>
                </a:solidFill>
                <a:latin typeface="Times New Roman" pitchFamily="16"/>
                <a:cs typeface="Times New Roman" pitchFamily="16"/>
              </a:rPr>
              <a:t>administration</a:t>
            </a:r>
            <a:r>
              <a:rPr lang="en-US" sz="1800" dirty="0" smtClean="0">
                <a:solidFill>
                  <a:srgbClr val="161616"/>
                </a:solidFill>
                <a:latin typeface="Times New Roman" pitchFamily="16"/>
                <a:cs typeface="Times New Roman" pitchFamily="16"/>
              </a:rPr>
              <a:t> of Educational Assessments</a:t>
            </a:r>
            <a:r>
              <a:rPr lang="x-none" sz="1800" smtClean="0">
                <a:solidFill>
                  <a:srgbClr val="161616"/>
                </a:solidFill>
                <a:latin typeface="Times New Roman" pitchFamily="16"/>
                <a:cs typeface="Times New Roman" pitchFamily="16"/>
              </a:rPr>
              <a:t> </a:t>
            </a:r>
            <a:r>
              <a:rPr lang="x-none" sz="1800">
                <a:solidFill>
                  <a:srgbClr val="161616"/>
                </a:solidFill>
                <a:latin typeface="Times New Roman" pitchFamily="16"/>
                <a:cs typeface="Times New Roman" pitchFamily="16"/>
              </a:rPr>
              <a:t>and interpretation of results.</a:t>
            </a:r>
          </a:p>
          <a:p>
            <a:pPr lvl="0">
              <a:buNone/>
            </a:pPr>
            <a:r>
              <a:rPr lang="en-US" sz="1800" dirty="0" smtClean="0">
                <a:solidFill>
                  <a:srgbClr val="161616"/>
                </a:solidFill>
                <a:latin typeface="Times New Roman" pitchFamily="16"/>
                <a:cs typeface="Times New Roman" pitchFamily="16"/>
              </a:rPr>
              <a:t>However, many Native students do have some proficiency in their heritage language.  </a:t>
            </a:r>
            <a:r>
              <a:rPr lang="x-none" sz="1800" smtClean="0">
                <a:solidFill>
                  <a:srgbClr val="161616"/>
                </a:solidFill>
                <a:latin typeface="Times New Roman" pitchFamily="16"/>
                <a:cs typeface="Times New Roman" pitchFamily="16"/>
              </a:rPr>
              <a:t>While </a:t>
            </a:r>
            <a:r>
              <a:rPr lang="x-none" sz="1800">
                <a:solidFill>
                  <a:srgbClr val="161616"/>
                </a:solidFill>
                <a:latin typeface="Times New Roman" pitchFamily="16"/>
                <a:cs typeface="Times New Roman" pitchFamily="16"/>
              </a:rPr>
              <a:t>a Spanish version of a WISC can be administered to a dual-language student, no equivalent option exists for a Native American </a:t>
            </a:r>
            <a:r>
              <a:rPr lang="x-none" sz="1800" smtClean="0">
                <a:solidFill>
                  <a:srgbClr val="161616"/>
                </a:solidFill>
                <a:latin typeface="Times New Roman" pitchFamily="16"/>
                <a:cs typeface="Times New Roman" pitchFamily="16"/>
              </a:rPr>
              <a:t>student</a:t>
            </a:r>
            <a:r>
              <a:rPr lang="en-US" sz="1800" dirty="0" smtClean="0">
                <a:solidFill>
                  <a:srgbClr val="161616"/>
                </a:solidFill>
                <a:latin typeface="Times New Roman" pitchFamily="16"/>
                <a:cs typeface="Times New Roman" pitchFamily="16"/>
              </a:rPr>
              <a:t>s.</a:t>
            </a:r>
          </a:p>
        </p:txBody>
      </p:sp>
    </p:spTree>
    <p:extLst>
      <p:ext uri="{BB962C8B-B14F-4D97-AF65-F5344CB8AC3E}">
        <p14:creationId xmlns:p14="http://schemas.microsoft.com/office/powerpoint/2010/main" val="1078396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53040" y="409680"/>
            <a:ext cx="7837560" cy="1144800"/>
          </a:xfrm>
        </p:spPr>
        <p:txBody>
          <a:bodyPr>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smtClean="0"/>
              <a:t>Native </a:t>
            </a:r>
            <a:r>
              <a:rPr lang="en-US" dirty="0"/>
              <a:t>Title III </a:t>
            </a:r>
            <a:r>
              <a:rPr lang="en-US" dirty="0" smtClean="0"/>
              <a:t>Status as RTI</a:t>
            </a:r>
            <a:endParaRPr lang="en-US" dirty="0"/>
          </a:p>
        </p:txBody>
      </p:sp>
      <p:sp>
        <p:nvSpPr>
          <p:cNvPr id="3" name="Text Placeholder 2"/>
          <p:cNvSpPr txBox="1">
            <a:spLocks noGrp="1"/>
          </p:cNvSpPr>
          <p:nvPr>
            <p:ph type="body" idx="4294967295"/>
          </p:nvPr>
        </p:nvSpPr>
        <p:spPr>
          <a:xfrm>
            <a:off x="684635" y="2133600"/>
            <a:ext cx="7511040" cy="13527000"/>
          </a:xfrm>
        </p:spPr>
        <p:txBody>
          <a:bodyPr>
            <a:normAutofit/>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108000" lvl="0" indent="0">
              <a:buNone/>
            </a:pPr>
            <a:r>
              <a:rPr lang="en-US" sz="2800" dirty="0" smtClean="0"/>
              <a:t>Are RTI results, if </a:t>
            </a:r>
            <a:r>
              <a:rPr lang="en-US" sz="2800" dirty="0"/>
              <a:t>any, sufficient to indicate </a:t>
            </a:r>
            <a:r>
              <a:rPr lang="en-US" sz="2800" dirty="0" smtClean="0"/>
              <a:t>“</a:t>
            </a:r>
            <a:r>
              <a:rPr lang="en-US" sz="2800" dirty="0"/>
              <a:t>at risk” </a:t>
            </a:r>
            <a:r>
              <a:rPr lang="en-US" sz="2800" dirty="0" smtClean="0"/>
              <a:t>status for N.A. Title III testing and possible Language Development services?  Are those services of insufficient </a:t>
            </a:r>
            <a:r>
              <a:rPr lang="en-US" sz="2800" dirty="0"/>
              <a:t>time, intensity and </a:t>
            </a:r>
            <a:r>
              <a:rPr lang="en-US" sz="2800" dirty="0" smtClean="0"/>
              <a:t>duration to inform the SpEd assessment process?</a:t>
            </a:r>
          </a:p>
          <a:p>
            <a:pPr marL="108000" lvl="0" indent="0">
              <a:buNone/>
            </a:pPr>
            <a:r>
              <a:rPr lang="en-US" sz="2800" dirty="0" smtClean="0"/>
              <a:t>If not, how can </a:t>
            </a:r>
            <a:r>
              <a:rPr lang="en-US" sz="2800" dirty="0"/>
              <a:t>the </a:t>
            </a:r>
            <a:r>
              <a:rPr lang="en-US" sz="2800" dirty="0" smtClean="0"/>
              <a:t>MDT determine </a:t>
            </a:r>
            <a:r>
              <a:rPr lang="en-US" sz="2800" dirty="0"/>
              <a:t>if </a:t>
            </a:r>
            <a:r>
              <a:rPr lang="en-US" sz="2800" dirty="0" smtClean="0"/>
              <a:t>ELL is </a:t>
            </a:r>
            <a:r>
              <a:rPr lang="en-US" sz="2800" dirty="0"/>
              <a:t>a confounding variable in determining if there is a </a:t>
            </a:r>
            <a:r>
              <a:rPr lang="en-US" sz="2800" dirty="0" smtClean="0"/>
              <a:t>disability</a:t>
            </a:r>
            <a:r>
              <a:rPr lang="en-US" sz="2800" dirty="0"/>
              <a:t>?</a:t>
            </a:r>
            <a:endParaRPr lang="en-US" sz="2800" dirty="0" smtClean="0"/>
          </a:p>
        </p:txBody>
      </p:sp>
    </p:spTree>
    <p:extLst>
      <p:ext uri="{BB962C8B-B14F-4D97-AF65-F5344CB8AC3E}">
        <p14:creationId xmlns:p14="http://schemas.microsoft.com/office/powerpoint/2010/main" val="4213417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307529"/>
            <a:ext cx="8229600" cy="1077218"/>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3200" dirty="0"/>
              <a:t>“By the Book” OSPI Native Title III eligibility.  </a:t>
            </a:r>
            <a:r>
              <a:rPr lang="en-US" sz="3200" dirty="0" smtClean="0"/>
              <a:t>What factors determine if a student is “at risk”?</a:t>
            </a:r>
            <a:endParaRPr lang="en-US" sz="3200" dirty="0"/>
          </a:p>
        </p:txBody>
      </p:sp>
      <p:sp>
        <p:nvSpPr>
          <p:cNvPr id="3" name="Text Placeholder 2"/>
          <p:cNvSpPr txBox="1">
            <a:spLocks noGrp="1"/>
          </p:cNvSpPr>
          <p:nvPr>
            <p:ph type="body" idx="4294967295"/>
          </p:nvPr>
        </p:nvSpPr>
        <p:spPr>
          <a:xfrm>
            <a:off x="810000" y="1412625"/>
            <a:ext cx="7511040" cy="4493880"/>
          </a:xfrm>
        </p:spPr>
        <p:txBody>
          <a:bodyPr>
            <a:normAutofit/>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buNone/>
            </a:pPr>
            <a:endParaRPr lang="en-US" sz="2000" dirty="0" smtClean="0"/>
          </a:p>
          <a:p>
            <a:pPr marL="108000" lvl="0" indent="0">
              <a:buNone/>
            </a:pPr>
            <a:r>
              <a:rPr lang="en-US" sz="2000" dirty="0" smtClean="0"/>
              <a:t>The </a:t>
            </a:r>
            <a:r>
              <a:rPr lang="en-US" sz="2000" dirty="0"/>
              <a:t>PRESENT and historical reality: An active and extended outreach effort to engage the parents as partners is often essential given the history of inter-generational trauma (see ACES research) and active language </a:t>
            </a:r>
            <a:r>
              <a:rPr lang="en-US" sz="2000" dirty="0" smtClean="0"/>
              <a:t>/ cultural </a:t>
            </a:r>
            <a:r>
              <a:rPr lang="en-US" sz="2000" dirty="0"/>
              <a:t>suppression by federal (boarding school legacy) and state (fishing wars</a:t>
            </a:r>
            <a:r>
              <a:rPr lang="en-US" sz="2000" dirty="0" smtClean="0"/>
              <a:t>) policy.  </a:t>
            </a:r>
            <a:r>
              <a:rPr lang="en-US" sz="2000" dirty="0"/>
              <a:t>How build trust and engagement?</a:t>
            </a:r>
          </a:p>
          <a:p>
            <a:pPr marL="279360" indent="0"/>
            <a:r>
              <a:rPr lang="en-US" sz="2000" dirty="0"/>
              <a:t>Title VII Indian Ed programs are stretched thin.</a:t>
            </a:r>
          </a:p>
          <a:p>
            <a:pPr marL="279360" indent="0"/>
            <a:r>
              <a:rPr lang="en-US" sz="2000" dirty="0"/>
              <a:t>Parental engagement results from a community approach (six hours is not enough)</a:t>
            </a:r>
          </a:p>
          <a:p>
            <a:pPr marL="279360" indent="0"/>
            <a:r>
              <a:rPr lang="en-US" sz="2000" dirty="0"/>
              <a:t>Trust is built over time and patience and  personal contact. </a:t>
            </a:r>
            <a:r>
              <a:rPr lang="en-US" sz="2000" dirty="0" smtClean="0"/>
              <a:t> Be present and active in the community!</a:t>
            </a:r>
            <a:endParaRPr lang="en-US" sz="2000" dirty="0"/>
          </a:p>
        </p:txBody>
      </p:sp>
    </p:spTree>
    <p:extLst>
      <p:ext uri="{BB962C8B-B14F-4D97-AF65-F5344CB8AC3E}">
        <p14:creationId xmlns:p14="http://schemas.microsoft.com/office/powerpoint/2010/main" val="332014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307529"/>
            <a:ext cx="8229600" cy="1077218"/>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3200" dirty="0"/>
              <a:t>“By the Book” OSPI Native Title III eligibility.  </a:t>
            </a:r>
            <a:r>
              <a:rPr lang="en-US" sz="3200" dirty="0" smtClean="0"/>
              <a:t>What factors determine if a student is “at risk”?</a:t>
            </a:r>
            <a:endParaRPr lang="en-US" sz="3200" dirty="0"/>
          </a:p>
        </p:txBody>
      </p:sp>
      <p:sp>
        <p:nvSpPr>
          <p:cNvPr id="3" name="Text Placeholder 2"/>
          <p:cNvSpPr txBox="1">
            <a:spLocks noGrp="1"/>
          </p:cNvSpPr>
          <p:nvPr>
            <p:ph type="body" idx="4294967295"/>
          </p:nvPr>
        </p:nvSpPr>
        <p:spPr>
          <a:xfrm>
            <a:off x="810000" y="1412625"/>
            <a:ext cx="7511040" cy="4493880"/>
          </a:xfrm>
        </p:spPr>
        <p:txBody>
          <a:bodyPr>
            <a:normAutofit/>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buNone/>
            </a:pPr>
            <a:endParaRPr lang="en-US" sz="2000" dirty="0" smtClean="0"/>
          </a:p>
          <a:p>
            <a:pPr marL="108000" lvl="0" indent="0">
              <a:buNone/>
            </a:pPr>
            <a:r>
              <a:rPr lang="en-US" sz="2000" dirty="0" smtClean="0"/>
              <a:t>A Native student may present as not “at risk” given written English tasks (state assessment results), but struggle with oral language, particularly as an older child exposed to demanding Academic English tasks.  </a:t>
            </a:r>
          </a:p>
          <a:p>
            <a:pPr marL="108000" lvl="0" indent="0">
              <a:buNone/>
            </a:pPr>
            <a:endParaRPr lang="en-US" sz="2000" dirty="0"/>
          </a:p>
          <a:p>
            <a:pPr marL="108000" lvl="0" indent="0">
              <a:buNone/>
            </a:pPr>
            <a:r>
              <a:rPr lang="en-US" sz="2000" dirty="0" smtClean="0"/>
              <a:t>For example, word meaning and background knowledge may be limited, despite scoring well on Oral Reading Fluency.</a:t>
            </a:r>
            <a:endParaRPr lang="en-US" sz="2000" dirty="0"/>
          </a:p>
        </p:txBody>
      </p:sp>
    </p:spTree>
    <p:extLst>
      <p:ext uri="{BB962C8B-B14F-4D97-AF65-F5344CB8AC3E}">
        <p14:creationId xmlns:p14="http://schemas.microsoft.com/office/powerpoint/2010/main" val="3535800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685800" y="914400"/>
            <a:ext cx="8001000" cy="3697288"/>
          </a:xfrm>
          <a:prstGeom prst="rect">
            <a:avLst/>
          </a:prstGeom>
        </p:spPr>
        <p:txBody>
          <a:bodyPr vert="horz" lIns="91440" tIns="45720" rIns="91440" bIns="45720" rtlCol="0">
            <a:normAutofit/>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lgn="l" defTabSz="457200" rtl="0" eaLnBrk="1" latinLnBrk="0" hangingPunct="1">
              <a:spcBef>
                <a:spcPts val="0"/>
              </a:spcBef>
              <a:spcAft>
                <a:spcPts val="1284"/>
              </a:spcAft>
              <a:buClr>
                <a:srgbClr val="000080"/>
              </a:buClr>
              <a:buSzPct val="45000"/>
              <a:buFont typeface="StarSymbol"/>
              <a:buChar char="●"/>
              <a:defRPr lang="en-US" sz="2910" b="0" i="0" u="none" strike="noStrike" kern="1200">
                <a:ln>
                  <a:noFill/>
                </a:ln>
                <a:solidFill>
                  <a:schemeClr val="tx1"/>
                </a:solidFill>
                <a:latin typeface="Thorndale" pitchFamily="18"/>
                <a:ea typeface="Andale Sans UI" pitchFamily="2"/>
                <a:cs typeface="Tahoma" pitchFamily="2"/>
              </a:defRPr>
            </a:lvl1pPr>
            <a:lvl2pPr marL="864000" marR="0" lvl="1" indent="-288000" algn="l" defTabSz="457200" rtl="0" eaLnBrk="1" latinLnBrk="0" hangingPunct="1">
              <a:spcBef>
                <a:spcPts val="0"/>
              </a:spcBef>
              <a:spcAft>
                <a:spcPts val="1026"/>
              </a:spcAft>
              <a:buClr>
                <a:srgbClr val="000080"/>
              </a:buClr>
              <a:buSzPct val="75000"/>
              <a:buFont typeface="StarSymbol"/>
              <a:buChar char="–"/>
              <a:defRPr lang="en-US" sz="2540" b="0" i="0" u="none" strike="noStrike" kern="1200">
                <a:ln>
                  <a:noFill/>
                </a:ln>
                <a:solidFill>
                  <a:schemeClr val="tx1"/>
                </a:solidFill>
                <a:latin typeface="Thorndale" pitchFamily="18"/>
                <a:ea typeface="Andale Sans UI" pitchFamily="2"/>
                <a:cs typeface="Tahoma" pitchFamily="2"/>
              </a:defRPr>
            </a:lvl2pPr>
            <a:lvl3pPr marL="1296000" marR="0" lvl="2" indent="-216000" algn="l" defTabSz="457200" rtl="0" eaLnBrk="1" latinLnBrk="0" hangingPunct="1">
              <a:spcBef>
                <a:spcPts val="0"/>
              </a:spcBef>
              <a:spcAft>
                <a:spcPts val="771"/>
              </a:spcAft>
              <a:buClr>
                <a:srgbClr val="000080"/>
              </a:buClr>
              <a:buSzPct val="45000"/>
              <a:buFont typeface="StarSymbol"/>
              <a:buChar char="●"/>
              <a:defRPr lang="en-US" sz="2180" b="0" i="0" u="none" strike="noStrike" kern="1200">
                <a:ln>
                  <a:noFill/>
                </a:ln>
                <a:solidFill>
                  <a:schemeClr val="tx1"/>
                </a:solidFill>
                <a:latin typeface="Thorndale" pitchFamily="18"/>
                <a:ea typeface="Andale Sans UI" pitchFamily="2"/>
                <a:cs typeface="Tahoma" pitchFamily="2"/>
              </a:defRPr>
            </a:lvl3pPr>
            <a:lvl4pPr marL="1728000" marR="0" lvl="3" indent="-216000" algn="l" defTabSz="457200" rtl="0" eaLnBrk="1" latinLnBrk="0" hangingPunct="1">
              <a:spcBef>
                <a:spcPts val="0"/>
              </a:spcBef>
              <a:spcAft>
                <a:spcPts val="513"/>
              </a:spcAft>
              <a:buClr>
                <a:srgbClr val="000080"/>
              </a:buClr>
              <a:buSzPct val="75000"/>
              <a:buFont typeface="StarSymbol"/>
              <a:buChar char="–"/>
              <a:defRPr lang="en-US" sz="1820" b="0" i="0" u="none" strike="noStrike" kern="1200">
                <a:ln>
                  <a:noFill/>
                </a:ln>
                <a:solidFill>
                  <a:schemeClr val="tx1"/>
                </a:solidFill>
                <a:latin typeface="Thorndale" pitchFamily="18"/>
                <a:ea typeface="Andale Sans UI" pitchFamily="2"/>
                <a:cs typeface="Tahoma" pitchFamily="2"/>
              </a:defRPr>
            </a:lvl4pPr>
            <a:lvl5pPr marL="2160000" marR="0" lvl="4" indent="-216000" algn="l" defTabSz="457200" rtl="0" eaLnBrk="1" latinLnBrk="0" hangingPunct="1">
              <a:spcBef>
                <a:spcPts val="0"/>
              </a:spcBef>
              <a:spcAft>
                <a:spcPts val="255"/>
              </a:spcAft>
              <a:buClr>
                <a:srgbClr val="000080"/>
              </a:buClr>
              <a:buSzPct val="45000"/>
              <a:buFont typeface="StarSymbol"/>
              <a:buChar char="●"/>
              <a:defRPr lang="en-US" sz="1820" b="0" i="0" u="none" strike="noStrike" kern="1200">
                <a:ln>
                  <a:noFill/>
                </a:ln>
                <a:solidFill>
                  <a:schemeClr val="tx1"/>
                </a:solidFill>
                <a:latin typeface="Thorndale" pitchFamily="18"/>
                <a:ea typeface="Andale Sans UI" pitchFamily="2"/>
                <a:cs typeface="Tahoma" pitchFamily="2"/>
              </a:defRPr>
            </a:lvl5pPr>
            <a:lvl6pPr marL="2592000" marR="0" lvl="5" indent="-216000" algn="l" defTabSz="457200" rtl="0" eaLnBrk="1" latinLnBrk="0" hangingPunct="1">
              <a:spcBef>
                <a:spcPts val="0"/>
              </a:spcBef>
              <a:spcAft>
                <a:spcPts val="255"/>
              </a:spcAft>
              <a:buClr>
                <a:srgbClr val="000080"/>
              </a:buClr>
              <a:buSzPct val="45000"/>
              <a:buFont typeface="StarSymbol"/>
              <a:buChar char="●"/>
              <a:defRPr lang="en-US" sz="1820" b="0" i="0" u="none" strike="noStrike" kern="1200">
                <a:ln>
                  <a:noFill/>
                </a:ln>
                <a:solidFill>
                  <a:schemeClr val="tx1"/>
                </a:solidFill>
                <a:latin typeface="Thorndale" pitchFamily="18"/>
                <a:ea typeface="Andale Sans UI" pitchFamily="2"/>
                <a:cs typeface="Tahoma" pitchFamily="2"/>
              </a:defRPr>
            </a:lvl6pPr>
            <a:lvl7pPr marL="3024000" marR="0" lvl="6" indent="-216000" algn="l" defTabSz="457200" rtl="0" eaLnBrk="1" latinLnBrk="0" hangingPunct="1">
              <a:spcBef>
                <a:spcPts val="0"/>
              </a:spcBef>
              <a:spcAft>
                <a:spcPts val="255"/>
              </a:spcAft>
              <a:buClr>
                <a:srgbClr val="000080"/>
              </a:buClr>
              <a:buSzPct val="45000"/>
              <a:buFont typeface="StarSymbol"/>
              <a:buChar char="●"/>
              <a:defRPr lang="en-US" sz="1820" b="0" i="0" u="none" strike="noStrike" kern="1200">
                <a:ln>
                  <a:noFill/>
                </a:ln>
                <a:solidFill>
                  <a:schemeClr val="tx1"/>
                </a:solidFill>
                <a:latin typeface="Thorndale" pitchFamily="18"/>
                <a:ea typeface="Andale Sans UI" pitchFamily="2"/>
                <a:cs typeface="Tahoma" pitchFamily="2"/>
              </a:defRPr>
            </a:lvl7pPr>
            <a:lvl8pPr marL="3456000" marR="0" lvl="7" indent="-216000" algn="l" defTabSz="457200" rtl="0" eaLnBrk="1" latinLnBrk="0" hangingPunct="1">
              <a:spcBef>
                <a:spcPts val="0"/>
              </a:spcBef>
              <a:spcAft>
                <a:spcPts val="255"/>
              </a:spcAft>
              <a:buClr>
                <a:srgbClr val="000080"/>
              </a:buClr>
              <a:buSzPct val="45000"/>
              <a:buFont typeface="StarSymbol"/>
              <a:buChar char="●"/>
              <a:defRPr lang="en-US" sz="1820" b="0" i="0" u="none" strike="noStrike" kern="1200">
                <a:ln>
                  <a:noFill/>
                </a:ln>
                <a:solidFill>
                  <a:schemeClr val="tx1"/>
                </a:solidFill>
                <a:latin typeface="Thorndale" pitchFamily="18"/>
                <a:ea typeface="Andale Sans UI" pitchFamily="2"/>
                <a:cs typeface="Tahoma" pitchFamily="2"/>
              </a:defRPr>
            </a:lvl8pPr>
            <a:lvl9pPr marL="3887999" marR="0" lvl="8" indent="-216000" algn="l" defTabSz="457200" rtl="0" eaLnBrk="1" latinLnBrk="0" hangingPunct="1">
              <a:spcBef>
                <a:spcPts val="0"/>
              </a:spcBef>
              <a:spcAft>
                <a:spcPts val="255"/>
              </a:spcAft>
              <a:buClr>
                <a:srgbClr val="000080"/>
              </a:buClr>
              <a:buSzPct val="45000"/>
              <a:buFont typeface="StarSymbol"/>
              <a:buChar char="●"/>
              <a:defRPr lang="en-US" sz="1820" b="0" i="0" u="none" strike="noStrike" kern="1200">
                <a:ln>
                  <a:noFill/>
                </a:ln>
                <a:solidFill>
                  <a:schemeClr val="tx1"/>
                </a:solidFill>
                <a:latin typeface="Thorndale" pitchFamily="18"/>
                <a:ea typeface="Andale Sans UI" pitchFamily="2"/>
                <a:cs typeface="Tahoma" pitchFamily="2"/>
              </a:defRPr>
            </a:lvl9pPr>
          </a:lstStyle>
          <a:p>
            <a:pPr>
              <a:buSzPct val="100000"/>
              <a:buFont typeface="StarSymbol"/>
              <a:buAutoNum type="arabicParenR"/>
            </a:pPr>
            <a:r>
              <a:rPr sz="2400" dirty="0" smtClean="0">
                <a:solidFill>
                  <a:srgbClr val="330099"/>
                </a:solidFill>
                <a:latin typeface="Franklin Gothic Book"/>
              </a:rPr>
              <a:t>Historical and present day issues re: school </a:t>
            </a:r>
            <a:r>
              <a:rPr sz="2400" dirty="0">
                <a:solidFill>
                  <a:srgbClr val="330099"/>
                </a:solidFill>
                <a:latin typeface="Franklin Gothic Book"/>
              </a:rPr>
              <a:t>p</a:t>
            </a:r>
            <a:r>
              <a:rPr sz="2400" dirty="0" smtClean="0">
                <a:solidFill>
                  <a:srgbClr val="330099"/>
                </a:solidFill>
                <a:latin typeface="Franklin Gothic Book"/>
              </a:rPr>
              <a:t>sychology</a:t>
            </a:r>
          </a:p>
          <a:p>
            <a:pPr>
              <a:buSzPct val="100000"/>
              <a:buFont typeface="StarSymbol"/>
              <a:buAutoNum type="arabicParenR"/>
            </a:pPr>
            <a:r>
              <a:rPr sz="2400" dirty="0" smtClean="0">
                <a:solidFill>
                  <a:srgbClr val="330099"/>
                </a:solidFill>
                <a:latin typeface="Franklin Gothic Book"/>
              </a:rPr>
              <a:t>Culture </a:t>
            </a:r>
            <a:r>
              <a:rPr sz="2400" u="sng" dirty="0" smtClean="0">
                <a:solidFill>
                  <a:srgbClr val="330099"/>
                </a:solidFill>
                <a:latin typeface="Franklin Gothic Book"/>
              </a:rPr>
              <a:t>and</a:t>
            </a:r>
            <a:r>
              <a:rPr sz="2400" dirty="0" smtClean="0">
                <a:solidFill>
                  <a:srgbClr val="330099"/>
                </a:solidFill>
                <a:latin typeface="Franklin Gothic Book"/>
              </a:rPr>
              <a:t> Language</a:t>
            </a:r>
          </a:p>
          <a:p>
            <a:pPr>
              <a:buSzPct val="100000"/>
              <a:buFont typeface="StarSymbol"/>
              <a:buAutoNum type="arabicParenR"/>
            </a:pPr>
            <a:r>
              <a:rPr sz="2400" dirty="0" smtClean="0">
                <a:solidFill>
                  <a:srgbClr val="330099"/>
                </a:solidFill>
                <a:latin typeface="Franklin Gothic Book"/>
              </a:rPr>
              <a:t>Prereferral / referral </a:t>
            </a:r>
            <a:r>
              <a:rPr sz="2400" dirty="0">
                <a:solidFill>
                  <a:srgbClr val="330099"/>
                </a:solidFill>
                <a:latin typeface="Franklin Gothic Book"/>
              </a:rPr>
              <a:t>p</a:t>
            </a:r>
            <a:r>
              <a:rPr sz="2400" dirty="0" smtClean="0">
                <a:solidFill>
                  <a:srgbClr val="330099"/>
                </a:solidFill>
                <a:latin typeface="Franklin Gothic Book"/>
              </a:rPr>
              <a:t>rocess, exclusionary factors</a:t>
            </a:r>
          </a:p>
          <a:p>
            <a:pPr>
              <a:buSzPct val="100000"/>
              <a:buFont typeface="StarSymbol"/>
              <a:buAutoNum type="arabicParenR"/>
            </a:pPr>
            <a:r>
              <a:rPr sz="2400" dirty="0" smtClean="0">
                <a:solidFill>
                  <a:srgbClr val="330099"/>
                </a:solidFill>
                <a:latin typeface="Franklin Gothic Book"/>
              </a:rPr>
              <a:t>The assessment process and eligibility determinations (including possible </a:t>
            </a:r>
            <a:r>
              <a:rPr lang="en-US" sz="2400" dirty="0" smtClean="0">
                <a:solidFill>
                  <a:srgbClr val="330099"/>
                </a:solidFill>
                <a:latin typeface="Franklin Gothic Book"/>
              </a:rPr>
              <a:t>confounding variables)</a:t>
            </a:r>
            <a:endParaRPr sz="2400" dirty="0" smtClean="0">
              <a:solidFill>
                <a:srgbClr val="330099"/>
              </a:solidFill>
              <a:latin typeface="Franklin Gothic Book"/>
            </a:endParaRPr>
          </a:p>
          <a:p>
            <a:pPr>
              <a:buSzPct val="100000"/>
              <a:buFont typeface="StarSymbol"/>
              <a:buAutoNum type="arabicParenR"/>
            </a:pPr>
            <a:r>
              <a:rPr sz="2400" dirty="0" smtClean="0">
                <a:solidFill>
                  <a:srgbClr val="330099"/>
                </a:solidFill>
                <a:latin typeface="Franklin Gothic Book"/>
              </a:rPr>
              <a:t>Specially designed Instruction and related services</a:t>
            </a:r>
          </a:p>
          <a:p>
            <a:pPr marL="108000" indent="0">
              <a:buSzPct val="100000"/>
              <a:buFont typeface="StarSymbol"/>
              <a:buNone/>
            </a:pPr>
            <a:r>
              <a:rPr sz="2400" dirty="0" smtClean="0">
                <a:solidFill>
                  <a:srgbClr val="330099"/>
                </a:solidFill>
                <a:latin typeface="Franklin Gothic Book"/>
              </a:rPr>
              <a:t>(Think time – questions embedded throughout)</a:t>
            </a:r>
            <a:endParaRPr sz="2400" dirty="0">
              <a:solidFill>
                <a:srgbClr val="330099"/>
              </a:solidFill>
              <a:latin typeface="Franklin Gothic Book"/>
            </a:endParaRPr>
          </a:p>
        </p:txBody>
      </p:sp>
      <p:sp>
        <p:nvSpPr>
          <p:cNvPr id="3" name="Title 1"/>
          <p:cNvSpPr txBox="1">
            <a:spLocks/>
          </p:cNvSpPr>
          <p:nvPr/>
        </p:nvSpPr>
        <p:spPr>
          <a:xfrm>
            <a:off x="326231" y="1433"/>
            <a:ext cx="8229600" cy="1143000"/>
          </a:xfrm>
          <a:prstGeom prst="rect">
            <a:avLst/>
          </a:prstGeom>
        </p:spPr>
        <p:txBody>
          <a:bodyPr vert="horz" lIns="91440" tIns="45720" rIns="91440" bIns="45720" rtlCol="0" anchor="ctr">
            <a:spAutoFit/>
          </a:bodyPr>
          <a:lstStyle>
            <a:defPPr lvl="0">
              <a:buSzPct val="45000"/>
              <a:buFont typeface="StarSymbol"/>
              <a:buNone/>
              <a:defRPr/>
            </a:defPPr>
            <a:lvl1pPr lvl="0" algn="ctr" defTabSz="457200" rtl="0" eaLnBrk="1" latinLnBrk="0" hangingPunct="1">
              <a:spcBef>
                <a:spcPct val="0"/>
              </a:spcBef>
              <a:buSzPct val="45000"/>
              <a:buFont typeface="StarSymbol"/>
              <a:buChar char="●"/>
              <a:defRPr sz="4400" kern="1200">
                <a:solidFill>
                  <a:schemeClr val="tx1"/>
                </a:solidFill>
                <a:latin typeface="+mj-lt"/>
                <a:ea typeface="+mj-ea"/>
                <a:cs typeface="+mj-cs"/>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a:buFont typeface="StarSymbol"/>
              <a:buNone/>
            </a:pPr>
            <a:r>
              <a:rPr lang="en-US" dirty="0" smtClean="0">
                <a:solidFill>
                  <a:prstClr val="black"/>
                </a:solidFill>
              </a:rPr>
              <a:t>Agenda / Discussion Topics</a:t>
            </a:r>
            <a:endParaRPr lang="en-US" dirty="0">
              <a:solidFill>
                <a:prstClr val="black"/>
              </a:solidFill>
            </a:endParaRPr>
          </a:p>
        </p:txBody>
      </p:sp>
    </p:spTree>
    <p:extLst>
      <p:ext uri="{BB962C8B-B14F-4D97-AF65-F5344CB8AC3E}">
        <p14:creationId xmlns:p14="http://schemas.microsoft.com/office/powerpoint/2010/main" val="378429338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461417"/>
            <a:ext cx="8229600" cy="769441"/>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smtClean="0"/>
              <a:t>Native </a:t>
            </a:r>
            <a:r>
              <a:rPr lang="en-US" dirty="0"/>
              <a:t>Title III </a:t>
            </a:r>
            <a:r>
              <a:rPr lang="en-US" dirty="0" smtClean="0"/>
              <a:t>eligibility, continued</a:t>
            </a:r>
            <a:endParaRPr lang="en-US" dirty="0"/>
          </a:p>
        </p:txBody>
      </p:sp>
      <p:sp>
        <p:nvSpPr>
          <p:cNvPr id="3" name="Text Placeholder 2"/>
          <p:cNvSpPr txBox="1">
            <a:spLocks noGrp="1"/>
          </p:cNvSpPr>
          <p:nvPr>
            <p:ph type="body" idx="4294967295"/>
          </p:nvPr>
        </p:nvSpPr>
        <p:spPr>
          <a:xfrm>
            <a:off x="810000" y="1679039"/>
            <a:ext cx="7511040" cy="3592440"/>
          </a:xfrm>
        </p:spPr>
        <p:txBody>
          <a:bodyPr>
            <a:noAutofit/>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buNone/>
            </a:pPr>
            <a:endParaRPr lang="en-US" sz="1800" dirty="0"/>
          </a:p>
          <a:p>
            <a:pPr lvl="0"/>
            <a:r>
              <a:rPr lang="en-US" sz="1800" dirty="0" smtClean="0"/>
              <a:t>In </a:t>
            </a:r>
            <a:r>
              <a:rPr lang="en-US" sz="1800" dirty="0"/>
              <a:t>the absence of state and district assessment results: consider</a:t>
            </a:r>
            <a:r>
              <a:rPr lang="en-US" sz="1800" u="sng" dirty="0"/>
              <a:t> multiple indicators</a:t>
            </a:r>
            <a:r>
              <a:rPr lang="en-US" sz="1800" dirty="0"/>
              <a:t>, such as classroom-based assessments, curriculum-based assessments, or teacher recommendations. For students newly entering the school system, allow sufficient time for adjustment and instruction to occur before making the determination that the student is academically at risk.</a:t>
            </a:r>
          </a:p>
          <a:p>
            <a:pPr lvl="0"/>
            <a:r>
              <a:rPr lang="en-US" sz="1800" dirty="0" smtClean="0"/>
              <a:t>Pre-referral </a:t>
            </a:r>
            <a:r>
              <a:rPr lang="en-US" sz="1800" dirty="0"/>
              <a:t>/ RTI efforts must be of high quality and high fidelity to accomplish the above with many Native students who may “fly under the radar”.  This may yield “false </a:t>
            </a:r>
            <a:r>
              <a:rPr lang="en-US" sz="1800" dirty="0" smtClean="0"/>
              <a:t>negatives”.  </a:t>
            </a:r>
          </a:p>
          <a:p>
            <a:pPr lvl="0"/>
            <a:r>
              <a:rPr lang="en-US" sz="1800" dirty="0" smtClean="0"/>
              <a:t>Active </a:t>
            </a:r>
            <a:r>
              <a:rPr lang="en-US" sz="1800" dirty="0"/>
              <a:t>interventions during the “adjustment period” must be active and not just a matter of “sufficient time”.  Formative, not </a:t>
            </a:r>
            <a:r>
              <a:rPr lang="en-US" sz="1800" dirty="0" smtClean="0"/>
              <a:t>just summative</a:t>
            </a:r>
            <a:r>
              <a:rPr lang="en-US" sz="1800" dirty="0"/>
              <a:t>, data is critical</a:t>
            </a:r>
          </a:p>
        </p:txBody>
      </p:sp>
    </p:spTree>
    <p:extLst>
      <p:ext uri="{BB962C8B-B14F-4D97-AF65-F5344CB8AC3E}">
        <p14:creationId xmlns:p14="http://schemas.microsoft.com/office/powerpoint/2010/main" val="3569603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noGrp="1"/>
          </p:cNvSpPr>
          <p:nvPr>
            <p:ph type="body" idx="4294967295"/>
          </p:nvPr>
        </p:nvSpPr>
        <p:spPr>
          <a:xfrm>
            <a:off x="1198799" y="1679039"/>
            <a:ext cx="7122240" cy="3592440"/>
          </a:xfrm>
        </p:spPr>
        <p:txBody>
          <a:bodyPr>
            <a:normAutofit fontScale="92500"/>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434880" indent="0">
              <a:buNone/>
            </a:pPr>
            <a:r>
              <a:rPr lang="en-US" sz="2400" dirty="0"/>
              <a:t>Tautological </a:t>
            </a:r>
            <a:r>
              <a:rPr lang="en-US" sz="2400" dirty="0" smtClean="0"/>
              <a:t>issue?</a:t>
            </a:r>
            <a:endParaRPr lang="en-US" sz="2400" dirty="0"/>
          </a:p>
          <a:p>
            <a:pPr marL="434880" lvl="0" indent="0">
              <a:buNone/>
            </a:pPr>
            <a:r>
              <a:rPr lang="en-US" sz="2400" dirty="0" smtClean="0"/>
              <a:t>Asterisk (from OSPI eligibility flowchart): “….refer </a:t>
            </a:r>
            <a:r>
              <a:rPr lang="en-US" sz="2400" dirty="0"/>
              <a:t>to the IEP/504 team to make determination whether “LEP due to conditions beyond language proficiency</a:t>
            </a:r>
            <a:r>
              <a:rPr lang="en-US" sz="2400" dirty="0" smtClean="0"/>
              <a:t>” (exclusionary clause).</a:t>
            </a:r>
          </a:p>
          <a:p>
            <a:pPr marL="434880" indent="0">
              <a:buNone/>
            </a:pPr>
            <a:r>
              <a:rPr lang="en-US" sz="2400" dirty="0"/>
              <a:t>How is above condition reasonably </a:t>
            </a:r>
            <a:r>
              <a:rPr lang="en-US" sz="2400" dirty="0" smtClean="0"/>
              <a:t>accomplished if response to  ELL services is needed to inform a proper referral for a Special Education eligibility assessment?</a:t>
            </a:r>
          </a:p>
        </p:txBody>
      </p:sp>
      <p:sp>
        <p:nvSpPr>
          <p:cNvPr id="5" name="Title 1"/>
          <p:cNvSpPr txBox="1">
            <a:spLocks/>
          </p:cNvSpPr>
          <p:nvPr/>
        </p:nvSpPr>
        <p:spPr>
          <a:xfrm>
            <a:off x="457200" y="685800"/>
            <a:ext cx="8229600" cy="769441"/>
          </a:xfrm>
          <a:prstGeom prst="rect">
            <a:avLst/>
          </a:prstGeom>
        </p:spPr>
        <p:txBody>
          <a:bodyPr vert="horz" lIns="91440" tIns="45720" rIns="91440" bIns="45720" rtlCol="0" anchor="ctr">
            <a:spAutoFit/>
          </a:bodyPr>
          <a:lstStyle>
            <a:defPPr lvl="0">
              <a:buSzPct val="45000"/>
              <a:buFont typeface="StarSymbol"/>
              <a:buNone/>
              <a:defRPr/>
            </a:defPPr>
            <a:lvl1pPr lvl="0" algn="ctr" defTabSz="457200" rtl="0" eaLnBrk="1" latinLnBrk="0" hangingPunct="1">
              <a:spcBef>
                <a:spcPct val="0"/>
              </a:spcBef>
              <a:buSzPct val="45000"/>
              <a:buFont typeface="StarSymbol"/>
              <a:buChar char="●"/>
              <a:defRPr sz="4400" kern="1200">
                <a:solidFill>
                  <a:schemeClr val="tx1"/>
                </a:solidFill>
                <a:latin typeface="+mj-lt"/>
                <a:ea typeface="+mj-ea"/>
                <a:cs typeface="+mj-cs"/>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a:buFont typeface="StarSymbol"/>
              <a:buNone/>
            </a:pPr>
            <a:r>
              <a:rPr lang="en-US" dirty="0" smtClean="0"/>
              <a:t>Native Title III eligibility, continued</a:t>
            </a:r>
            <a:endParaRPr lang="en-US" dirty="0"/>
          </a:p>
        </p:txBody>
      </p:sp>
    </p:spTree>
    <p:extLst>
      <p:ext uri="{BB962C8B-B14F-4D97-AF65-F5344CB8AC3E}">
        <p14:creationId xmlns:p14="http://schemas.microsoft.com/office/powerpoint/2010/main" val="2681769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normAutofit fontScale="90000"/>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smtClean="0"/>
              <a:t>Language Assessment Accommodations</a:t>
            </a:r>
            <a:r>
              <a:rPr lang="en-US" dirty="0"/>
              <a:t>?</a:t>
            </a:r>
          </a:p>
        </p:txBody>
      </p:sp>
      <p:sp>
        <p:nvSpPr>
          <p:cNvPr id="4" name="Text Placeholder 3"/>
          <p:cNvSpPr txBox="1">
            <a:spLocks noGrp="1"/>
          </p:cNvSpPr>
          <p:nvPr>
            <p:ph type="body" idx="4294967295"/>
          </p:nvPr>
        </p:nvSpPr>
        <p:spPr>
          <a:xfrm>
            <a:off x="581827" y="1676400"/>
            <a:ext cx="7921800" cy="4200120"/>
          </a:xfrm>
        </p:spPr>
        <p:txBody>
          <a:bodyPr>
            <a:noAutofit/>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r>
              <a:rPr lang="en-US" sz="1600" dirty="0" smtClean="0"/>
              <a:t>Allowable </a:t>
            </a:r>
            <a:r>
              <a:rPr lang="en-US" sz="1600" dirty="0"/>
              <a:t>accommodations can be provided to English language learners with a disability on the WELPA only if the student’s disability is documented in an IEP or 504 plan, which should describe the student’s need for that accommodation.</a:t>
            </a:r>
          </a:p>
          <a:p>
            <a:r>
              <a:rPr lang="en-US" sz="1600" dirty="0" smtClean="0"/>
              <a:t>Accommodations </a:t>
            </a:r>
            <a:r>
              <a:rPr lang="en-US" sz="1600" dirty="0"/>
              <a:t>for English language learners are intended to mitigate the effects of limited language proficiency in order to provide students the opportunity to demonstrate knowledge and skills on state assessments and should be documented.</a:t>
            </a:r>
          </a:p>
          <a:p>
            <a:r>
              <a:rPr lang="en-US" sz="1600" dirty="0" smtClean="0"/>
              <a:t>Decisions </a:t>
            </a:r>
            <a:r>
              <a:rPr lang="en-US" sz="1600" dirty="0"/>
              <a:t>about the assignment of accommodations for English language learners should be made by a team of instructional staff.</a:t>
            </a:r>
          </a:p>
          <a:p>
            <a:pPr lvl="0"/>
            <a:endParaRPr lang="en-US" sz="1600" dirty="0"/>
          </a:p>
        </p:txBody>
      </p:sp>
    </p:spTree>
    <p:extLst>
      <p:ext uri="{BB962C8B-B14F-4D97-AF65-F5344CB8AC3E}">
        <p14:creationId xmlns:p14="http://schemas.microsoft.com/office/powerpoint/2010/main" val="1668013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534240" y="519120"/>
            <a:ext cx="7837560" cy="3914280"/>
          </a:xfrm>
        </p:spPr>
        <p:txBody>
          <a:bodyPr>
            <a:no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3200" dirty="0"/>
              <a:t>From OSPI “Process for Identifying (dual and non-dual language) Title III Native American students:</a:t>
            </a:r>
            <a:br>
              <a:rPr lang="en-US" sz="3200" dirty="0"/>
            </a:br>
            <a:r>
              <a:rPr lang="en-US" sz="3200" dirty="0"/>
              <a:t/>
            </a:r>
            <a:br>
              <a:rPr lang="en-US" sz="3200" dirty="0"/>
            </a:br>
            <a:r>
              <a:rPr lang="en-US" sz="3200" dirty="0"/>
              <a:t>*if the student has a disability (suspected?), refer to the IEP/504 team to make determination whether “LEP due to conditions beyond linguistic parameters”</a:t>
            </a:r>
          </a:p>
        </p:txBody>
      </p:sp>
    </p:spTree>
    <p:extLst>
      <p:ext uri="{BB962C8B-B14F-4D97-AF65-F5344CB8AC3E}">
        <p14:creationId xmlns:p14="http://schemas.microsoft.com/office/powerpoint/2010/main" val="3944437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Agenda / Discussion Topics</a:t>
            </a:r>
          </a:p>
        </p:txBody>
      </p:sp>
      <p:sp>
        <p:nvSpPr>
          <p:cNvPr id="3" name="Text Placeholder 2"/>
          <p:cNvSpPr txBox="1">
            <a:spLocks noGrp="1"/>
          </p:cNvSpPr>
          <p:nvPr>
            <p:ph type="body" idx="4294967295"/>
          </p:nvPr>
        </p:nvSpPr>
        <p:spPr>
          <a:xfrm>
            <a:off x="816120" y="1861200"/>
            <a:ext cx="7511040" cy="4521240"/>
          </a:xfrm>
        </p:spPr>
        <p:txBody>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108000" indent="0">
              <a:buSzPct val="100000"/>
              <a:buNone/>
            </a:pPr>
            <a:r>
              <a:rPr lang="en-US" sz="4400" dirty="0" smtClean="0">
                <a:solidFill>
                  <a:srgbClr val="330066"/>
                </a:solidFill>
                <a:latin typeface="Franklin Gothic Book"/>
              </a:rPr>
              <a:t>4</a:t>
            </a:r>
            <a:r>
              <a:rPr lang="en-US" sz="4400" dirty="0">
                <a:solidFill>
                  <a:srgbClr val="330066"/>
                </a:solidFill>
                <a:latin typeface="Franklin Gothic Book"/>
              </a:rPr>
              <a:t>) </a:t>
            </a:r>
            <a:r>
              <a:rPr lang="en-US" sz="4400" dirty="0">
                <a:solidFill>
                  <a:srgbClr val="330099"/>
                </a:solidFill>
                <a:latin typeface="Franklin Gothic Book"/>
              </a:rPr>
              <a:t>The assessment process and eligibility determinations (including possible confounding variables)</a:t>
            </a:r>
          </a:p>
          <a:p>
            <a:pPr lvl="0" algn="ctr" hangingPunct="1">
              <a:buNone/>
            </a:pPr>
            <a:endParaRPr lang="en-US" sz="6000" dirty="0">
              <a:solidFill>
                <a:srgbClr val="330066"/>
              </a:solidFill>
              <a:latin typeface="Franklin Gothic Book"/>
            </a:endParaRPr>
          </a:p>
          <a:p>
            <a:pPr lvl="0" algn="l" hangingPunct="1">
              <a:buNone/>
            </a:pPr>
            <a:endParaRPr lang="en-US" sz="2400" dirty="0">
              <a:solidFill>
                <a:srgbClr val="000000"/>
              </a:solidFill>
              <a:latin typeface="Franklin Gothic Book"/>
            </a:endParaRPr>
          </a:p>
        </p:txBody>
      </p:sp>
    </p:spTree>
    <p:extLst>
      <p:ext uri="{BB962C8B-B14F-4D97-AF65-F5344CB8AC3E}">
        <p14:creationId xmlns:p14="http://schemas.microsoft.com/office/powerpoint/2010/main" val="4243638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46049" y="457825"/>
            <a:ext cx="8229600" cy="144655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smtClean="0"/>
              <a:t>Formal Referral and Assessment process </a:t>
            </a:r>
            <a:r>
              <a:rPr lang="en-US" dirty="0"/>
              <a:t>for Native Students</a:t>
            </a:r>
          </a:p>
        </p:txBody>
      </p:sp>
      <p:sp>
        <p:nvSpPr>
          <p:cNvPr id="3" name="Text Placeholder 2"/>
          <p:cNvSpPr txBox="1">
            <a:spLocks noGrp="1"/>
          </p:cNvSpPr>
          <p:nvPr>
            <p:ph type="body" idx="4294967295"/>
          </p:nvPr>
        </p:nvSpPr>
        <p:spPr>
          <a:xfrm>
            <a:off x="457200" y="1600200"/>
            <a:ext cx="8229600" cy="3393750"/>
          </a:xfrm>
        </p:spPr>
        <p:txBody>
          <a:bodyPr>
            <a:spAutoFit/>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buNone/>
            </a:pPr>
            <a:endParaRPr lang="en-US" dirty="0"/>
          </a:p>
          <a:p>
            <a:pPr lvl="0">
              <a:buNone/>
            </a:pPr>
            <a:r>
              <a:rPr lang="en-US" dirty="0"/>
              <a:t>Issues surrounding the </a:t>
            </a:r>
            <a:r>
              <a:rPr lang="en-US" dirty="0" smtClean="0"/>
              <a:t>over identification </a:t>
            </a:r>
            <a:r>
              <a:rPr lang="en-US" dirty="0"/>
              <a:t>have been reported to be linked to assessment practices (Banks &amp; Neisworth, 1995) and teacher referral </a:t>
            </a:r>
            <a:r>
              <a:rPr lang="en-US" dirty="0" smtClean="0"/>
              <a:t>(and therefore </a:t>
            </a:r>
            <a:r>
              <a:rPr lang="en-US" dirty="0" err="1" smtClean="0"/>
              <a:t>assesment</a:t>
            </a:r>
            <a:r>
              <a:rPr lang="en-US" dirty="0" smtClean="0"/>
              <a:t>) practices </a:t>
            </a:r>
            <a:r>
              <a:rPr lang="en-US" dirty="0"/>
              <a:t>which fail to account for cultural and linguistic diversity of Native students (Banks, 1997; Demmert, 2005).</a:t>
            </a:r>
          </a:p>
        </p:txBody>
      </p:sp>
    </p:spTree>
    <p:extLst>
      <p:ext uri="{BB962C8B-B14F-4D97-AF65-F5344CB8AC3E}">
        <p14:creationId xmlns:p14="http://schemas.microsoft.com/office/powerpoint/2010/main" val="974799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095120" y="817560"/>
            <a:ext cx="6964920" cy="1202039"/>
          </a:xfrm>
        </p:spPr>
        <p:txBody>
          <a:bodyPr wrap="square" lIns="90000" tIns="45000" rIns="90000" bIns="45000" anchor="t">
            <a:normAutofit fontScale="90000"/>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buNone/>
            </a:pPr>
            <a:r>
              <a:rPr lang="en-US" sz="4400" dirty="0">
                <a:solidFill>
                  <a:srgbClr val="000000"/>
                </a:solidFill>
                <a:latin typeface="Constantia" pitchFamily="18"/>
              </a:rPr>
              <a:t>Language Proficiency Scores</a:t>
            </a:r>
          </a:p>
        </p:txBody>
      </p:sp>
      <p:sp>
        <p:nvSpPr>
          <p:cNvPr id="3" name="Content Placeholder 2"/>
          <p:cNvSpPr txBox="1">
            <a:spLocks noGrp="1"/>
          </p:cNvSpPr>
          <p:nvPr>
            <p:ph type="body" idx="4294967295"/>
          </p:nvPr>
        </p:nvSpPr>
        <p:spPr>
          <a:xfrm>
            <a:off x="1463039" y="2119320"/>
            <a:ext cx="6195960" cy="3603600"/>
          </a:xfrm>
        </p:spPr>
        <p:txBody>
          <a:bodyPr wrap="square" lIns="90000" tIns="45000" rIns="90000" bIns="45000" anchor="t"/>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0" lvl="0" indent="0" algn="l" hangingPunct="1">
              <a:spcBef>
                <a:spcPts val="479"/>
              </a:spcBef>
              <a:spcAft>
                <a:spcPts val="1417"/>
              </a:spcAft>
              <a:buNone/>
            </a:pPr>
            <a:r>
              <a:rPr lang="en-US" sz="2400" dirty="0">
                <a:solidFill>
                  <a:srgbClr val="000000"/>
                </a:solidFill>
                <a:latin typeface="Franklin Gothic Book"/>
              </a:rPr>
              <a:t>1) Should be part of eligibility assessments,  IEP goal setting and services</a:t>
            </a:r>
          </a:p>
          <a:p>
            <a:pPr marL="0" lvl="0" indent="0" algn="l" hangingPunct="1">
              <a:spcBef>
                <a:spcPts val="479"/>
              </a:spcBef>
              <a:spcAft>
                <a:spcPts val="1417"/>
              </a:spcAft>
              <a:buNone/>
            </a:pPr>
            <a:r>
              <a:rPr lang="en-US" sz="2400" dirty="0">
                <a:solidFill>
                  <a:srgbClr val="000000"/>
                </a:solidFill>
                <a:latin typeface="Franklin Gothic Book"/>
              </a:rPr>
              <a:t>2) Should be intentionally utilized in special education assessment processes</a:t>
            </a:r>
          </a:p>
          <a:p>
            <a:pPr marL="0" lvl="0" indent="0" algn="l" hangingPunct="1">
              <a:spcBef>
                <a:spcPts val="479"/>
              </a:spcBef>
              <a:spcAft>
                <a:spcPts val="1417"/>
              </a:spcAft>
              <a:buNone/>
            </a:pPr>
            <a:r>
              <a:rPr lang="en-US" sz="2400" dirty="0">
                <a:solidFill>
                  <a:srgbClr val="000000"/>
                </a:solidFill>
                <a:latin typeface="Franklin Gothic Book"/>
              </a:rPr>
              <a:t>3) Parents must be engaged so that they can  understand and contribute in the </a:t>
            </a:r>
            <a:r>
              <a:rPr lang="en-US" sz="2400" i="1" dirty="0">
                <a:solidFill>
                  <a:srgbClr val="000000"/>
                </a:solidFill>
                <a:latin typeface="Franklin Gothic Book"/>
              </a:rPr>
              <a:t>context and culture of the Native community and language(s).</a:t>
            </a:r>
          </a:p>
        </p:txBody>
      </p:sp>
    </p:spTree>
    <p:extLst>
      <p:ext uri="{BB962C8B-B14F-4D97-AF65-F5344CB8AC3E}">
        <p14:creationId xmlns:p14="http://schemas.microsoft.com/office/powerpoint/2010/main" val="3984214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2"/>
          <p:cNvSpPr txBox="1">
            <a:spLocks noGrp="1"/>
          </p:cNvSpPr>
          <p:nvPr>
            <p:ph type="body" idx="4294967295"/>
          </p:nvPr>
        </p:nvSpPr>
        <p:spPr>
          <a:xfrm>
            <a:off x="1463039" y="1295400"/>
            <a:ext cx="6195960" cy="3603600"/>
          </a:xfrm>
        </p:spPr>
        <p:txBody>
          <a:bodyPr wrap="square" lIns="90000" tIns="45000" rIns="90000" bIns="45000" anchor="t">
            <a:normAutofit fontScale="92500"/>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0" lvl="0" indent="0" algn="l" hangingPunct="1">
              <a:spcBef>
                <a:spcPts val="479"/>
              </a:spcBef>
              <a:spcAft>
                <a:spcPts val="1417"/>
              </a:spcAft>
              <a:buNone/>
            </a:pPr>
            <a:r>
              <a:rPr lang="en-US" sz="2400" dirty="0">
                <a:solidFill>
                  <a:srgbClr val="000000"/>
                </a:solidFill>
                <a:latin typeface="Franklin Gothic Book"/>
              </a:rPr>
              <a:t>L</a:t>
            </a:r>
            <a:r>
              <a:rPr lang="en-US" sz="2400" u="sng" dirty="0">
                <a:solidFill>
                  <a:srgbClr val="000000"/>
                </a:solidFill>
                <a:latin typeface="Franklin Gothic Book"/>
              </a:rPr>
              <a:t>imitations of the evaluation</a:t>
            </a:r>
            <a:r>
              <a:rPr lang="en-US" sz="2400" dirty="0">
                <a:solidFill>
                  <a:srgbClr val="000000"/>
                </a:solidFill>
                <a:latin typeface="Franklin Gothic Book"/>
              </a:rPr>
              <a:t> as a result of cultural and linguistic factors:</a:t>
            </a:r>
          </a:p>
          <a:p>
            <a:pPr marL="0" lvl="1" indent="0" algn="l" rtl="0">
              <a:spcBef>
                <a:spcPts val="439"/>
              </a:spcBef>
              <a:spcAft>
                <a:spcPts val="1417"/>
              </a:spcAft>
              <a:buNone/>
            </a:pPr>
            <a:r>
              <a:rPr lang="en-US" sz="2200" dirty="0">
                <a:solidFill>
                  <a:srgbClr val="000000"/>
                </a:solidFill>
                <a:latin typeface="Franklin Gothic Book"/>
              </a:rPr>
              <a:t>Evaluation data for English Learners may underestimate students’ abilities and should be interpreted with caution because test norms may not reflect the cultural and linguistic backgrounds of ELLs.  </a:t>
            </a:r>
          </a:p>
          <a:p>
            <a:pPr marL="0" lvl="1" indent="0" algn="l" rtl="0">
              <a:spcBef>
                <a:spcPts val="439"/>
              </a:spcBef>
              <a:spcAft>
                <a:spcPts val="1417"/>
              </a:spcAft>
              <a:buNone/>
            </a:pPr>
            <a:r>
              <a:rPr lang="en-US" sz="2200" dirty="0">
                <a:solidFill>
                  <a:srgbClr val="000000"/>
                </a:solidFill>
                <a:latin typeface="Franklin Gothic Book"/>
              </a:rPr>
              <a:t>A review of normative data shows that in some cases no Native Americans were included in the normative samples.</a:t>
            </a:r>
          </a:p>
        </p:txBody>
      </p:sp>
    </p:spTree>
    <p:extLst>
      <p:ext uri="{BB962C8B-B14F-4D97-AF65-F5344CB8AC3E}">
        <p14:creationId xmlns:p14="http://schemas.microsoft.com/office/powerpoint/2010/main" val="730095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095120" y="817560"/>
            <a:ext cx="6964920" cy="1202039"/>
          </a:xfrm>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hangingPunct="1">
              <a:buNone/>
            </a:pPr>
            <a:r>
              <a:rPr lang="en-US" sz="2400" dirty="0">
                <a:solidFill>
                  <a:srgbClr val="000000"/>
                </a:solidFill>
                <a:latin typeface="Constantia" pitchFamily="18"/>
              </a:rPr>
              <a:t>Lack of Native L1 versions of assessments used in  eligibility </a:t>
            </a:r>
            <a:r>
              <a:rPr lang="en-US" sz="2400" dirty="0" smtClean="0">
                <a:solidFill>
                  <a:srgbClr val="000000"/>
                </a:solidFill>
                <a:latin typeface="Constantia" pitchFamily="18"/>
              </a:rPr>
              <a:t>assessments:</a:t>
            </a:r>
            <a:r>
              <a:rPr lang="en-US" sz="2400" dirty="0">
                <a:solidFill>
                  <a:srgbClr val="000000"/>
                </a:solidFill>
                <a:latin typeface="Constantia" pitchFamily="18"/>
              </a:rPr>
              <a:t/>
            </a:r>
            <a:br>
              <a:rPr lang="en-US" sz="2400" dirty="0">
                <a:solidFill>
                  <a:srgbClr val="000000"/>
                </a:solidFill>
                <a:latin typeface="Constantia" pitchFamily="18"/>
              </a:rPr>
            </a:br>
            <a:endParaRPr lang="en-US" sz="2400" dirty="0">
              <a:solidFill>
                <a:srgbClr val="000000"/>
              </a:solidFill>
              <a:latin typeface="Constantia" pitchFamily="18"/>
            </a:endParaRPr>
          </a:p>
        </p:txBody>
      </p:sp>
      <p:sp>
        <p:nvSpPr>
          <p:cNvPr id="3" name="Content Placeholder 2"/>
          <p:cNvSpPr txBox="1">
            <a:spLocks noGrp="1"/>
          </p:cNvSpPr>
          <p:nvPr>
            <p:ph type="body" idx="4294967295"/>
          </p:nvPr>
        </p:nvSpPr>
        <p:spPr>
          <a:xfrm>
            <a:off x="1600200" y="2119320"/>
            <a:ext cx="6195960" cy="3603600"/>
          </a:xfrm>
        </p:spPr>
        <p:txBody>
          <a:bodyPr wrap="square" lIns="90000" tIns="45000" rIns="90000" bIns="45000" anchor="t">
            <a:normAutofit/>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0" lvl="0" indent="0" algn="l" hangingPunct="1">
              <a:spcBef>
                <a:spcPts val="479"/>
              </a:spcBef>
              <a:spcAft>
                <a:spcPts val="1417"/>
              </a:spcAft>
              <a:buNone/>
            </a:pPr>
            <a:r>
              <a:rPr lang="en-US" sz="2400" dirty="0" smtClean="0">
                <a:solidFill>
                  <a:srgbClr val="000000"/>
                </a:solidFill>
                <a:latin typeface="Franklin Gothic Book"/>
              </a:rPr>
              <a:t>When evaluators use </a:t>
            </a:r>
            <a:r>
              <a:rPr lang="en-US" sz="2400" dirty="0">
                <a:solidFill>
                  <a:srgbClr val="000000"/>
                </a:solidFill>
                <a:latin typeface="Franklin Gothic Book"/>
              </a:rPr>
              <a:t>bilingual assessment, tests were administered, in whole or part, in Spanish and English by using </a:t>
            </a:r>
            <a:r>
              <a:rPr lang="en-US" sz="2400" dirty="0" smtClean="0">
                <a:solidFill>
                  <a:srgbClr val="000000"/>
                </a:solidFill>
                <a:latin typeface="Franklin Gothic Book"/>
              </a:rPr>
              <a:t>the Spanish </a:t>
            </a:r>
            <a:r>
              <a:rPr lang="en-US" sz="2400" dirty="0">
                <a:solidFill>
                  <a:srgbClr val="000000"/>
                </a:solidFill>
                <a:latin typeface="Franklin Gothic Book"/>
              </a:rPr>
              <a:t>version of a test (e.g., Wechsler Intelligence Scale for Children, Fourth </a:t>
            </a:r>
            <a:r>
              <a:rPr lang="en-US" sz="2400" dirty="0" smtClean="0">
                <a:solidFill>
                  <a:srgbClr val="000000"/>
                </a:solidFill>
                <a:latin typeface="Franklin Gothic Book"/>
              </a:rPr>
              <a:t>Edition-Spanish).</a:t>
            </a:r>
          </a:p>
          <a:p>
            <a:pPr marL="0" lvl="0" indent="0" algn="l" hangingPunct="1">
              <a:spcBef>
                <a:spcPts val="479"/>
              </a:spcBef>
              <a:spcAft>
                <a:spcPts val="1417"/>
              </a:spcAft>
              <a:buNone/>
            </a:pPr>
            <a:r>
              <a:rPr lang="en-US" sz="2400" u="sng" dirty="0" smtClean="0">
                <a:solidFill>
                  <a:srgbClr val="000000"/>
                </a:solidFill>
                <a:latin typeface="Franklin Gothic Book"/>
              </a:rPr>
              <a:t>No such test exists </a:t>
            </a:r>
            <a:r>
              <a:rPr lang="en-US" sz="2400" dirty="0" smtClean="0">
                <a:solidFill>
                  <a:srgbClr val="000000"/>
                </a:solidFill>
                <a:latin typeface="Franklin Gothic Book"/>
              </a:rPr>
              <a:t>for heritage languages of tribes in Washington State, e.g., Salish languages.</a:t>
            </a:r>
            <a:endParaRPr lang="en-US" sz="2400" dirty="0">
              <a:solidFill>
                <a:srgbClr val="000000"/>
              </a:solidFill>
              <a:latin typeface="Franklin Gothic Book"/>
            </a:endParaRPr>
          </a:p>
        </p:txBody>
      </p:sp>
    </p:spTree>
    <p:extLst>
      <p:ext uri="{BB962C8B-B14F-4D97-AF65-F5344CB8AC3E}">
        <p14:creationId xmlns:p14="http://schemas.microsoft.com/office/powerpoint/2010/main" val="3453299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53040" y="534240"/>
            <a:ext cx="7837560" cy="11448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ELL as exclusionary cause?</a:t>
            </a:r>
          </a:p>
        </p:txBody>
      </p:sp>
      <p:sp>
        <p:nvSpPr>
          <p:cNvPr id="3" name="Text Placeholder 2"/>
          <p:cNvSpPr txBox="1">
            <a:spLocks noGrp="1"/>
          </p:cNvSpPr>
          <p:nvPr>
            <p:ph type="body" idx="4294967295"/>
          </p:nvPr>
        </p:nvSpPr>
        <p:spPr>
          <a:xfrm>
            <a:off x="816120" y="1679040"/>
            <a:ext cx="7511040" cy="4235040"/>
          </a:xfrm>
        </p:spPr>
        <p:txBody>
          <a:bodyPr>
            <a:normAutofit lnSpcReduction="10000"/>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r>
              <a:rPr lang="en-US" dirty="0"/>
              <a:t>WELPA accommodations are available only to SWD</a:t>
            </a:r>
          </a:p>
          <a:p>
            <a:pPr lvl="0"/>
            <a:r>
              <a:rPr lang="en-US" dirty="0"/>
              <a:t>Eligibility for “ELL services” is based on a low WELPA score on the placement test</a:t>
            </a:r>
          </a:p>
          <a:p>
            <a:pPr lvl="0"/>
            <a:r>
              <a:rPr lang="en-US" dirty="0"/>
              <a:t>A Native student who scores as ELL may not be identified as learning disabled due to language (and “socioeconomic status”) as exclusionary factors</a:t>
            </a:r>
          </a:p>
          <a:p>
            <a:pPr lvl="0"/>
            <a:r>
              <a:rPr lang="en-US" dirty="0"/>
              <a:t>Student becomes a “false negative”</a:t>
            </a:r>
          </a:p>
        </p:txBody>
      </p:sp>
    </p:spTree>
    <p:extLst>
      <p:ext uri="{BB962C8B-B14F-4D97-AF65-F5344CB8AC3E}">
        <p14:creationId xmlns:p14="http://schemas.microsoft.com/office/powerpoint/2010/main" val="1208628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Agenda / Discussion Topics</a:t>
            </a:r>
          </a:p>
        </p:txBody>
      </p:sp>
      <p:sp>
        <p:nvSpPr>
          <p:cNvPr id="3" name="Text Placeholder 2"/>
          <p:cNvSpPr txBox="1">
            <a:spLocks noGrp="1"/>
          </p:cNvSpPr>
          <p:nvPr>
            <p:ph type="body" idx="4294967295"/>
          </p:nvPr>
        </p:nvSpPr>
        <p:spPr>
          <a:xfrm>
            <a:off x="816120" y="1861200"/>
            <a:ext cx="7511040" cy="3592440"/>
          </a:xfrm>
        </p:spPr>
        <p:txBody>
          <a:bodyPr>
            <a:normAutofit fontScale="92500" lnSpcReduction="10000"/>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lgn="l" hangingPunct="1">
              <a:buNone/>
            </a:pPr>
            <a:r>
              <a:rPr lang="en-US" sz="6000" dirty="0">
                <a:solidFill>
                  <a:srgbClr val="663399"/>
                </a:solidFill>
                <a:latin typeface="Franklin Gothic Book"/>
              </a:rPr>
              <a:t>1) </a:t>
            </a:r>
            <a:r>
              <a:rPr lang="en-US" sz="6000" dirty="0" smtClean="0">
                <a:solidFill>
                  <a:srgbClr val="663399"/>
                </a:solidFill>
                <a:latin typeface="Franklin Gothic Book"/>
              </a:rPr>
              <a:t>Issues </a:t>
            </a:r>
            <a:r>
              <a:rPr lang="en-US" sz="6000" dirty="0">
                <a:solidFill>
                  <a:srgbClr val="663399"/>
                </a:solidFill>
                <a:latin typeface="Franklin Gothic Book"/>
              </a:rPr>
              <a:t>R</a:t>
            </a:r>
            <a:r>
              <a:rPr lang="en-US" sz="6000" dirty="0" smtClean="0">
                <a:solidFill>
                  <a:srgbClr val="663399"/>
                </a:solidFill>
                <a:latin typeface="Franklin Gothic Book"/>
              </a:rPr>
              <a:t>elating to School Psychology Services for Native American students</a:t>
            </a:r>
            <a:endParaRPr lang="en-US" sz="6000" dirty="0">
              <a:solidFill>
                <a:srgbClr val="663399"/>
              </a:solidFill>
              <a:latin typeface="Franklin Gothic Book"/>
            </a:endParaRPr>
          </a:p>
          <a:p>
            <a:pPr lvl="0" algn="l" hangingPunct="1">
              <a:buNone/>
            </a:pPr>
            <a:endParaRPr lang="en-US" sz="2400" dirty="0">
              <a:solidFill>
                <a:srgbClr val="000000"/>
              </a:solidFill>
              <a:latin typeface="Franklin Gothic Book"/>
            </a:endParaRPr>
          </a:p>
        </p:txBody>
      </p:sp>
    </p:spTree>
    <p:extLst>
      <p:ext uri="{BB962C8B-B14F-4D97-AF65-F5344CB8AC3E}">
        <p14:creationId xmlns:p14="http://schemas.microsoft.com/office/powerpoint/2010/main" val="1029124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53040" y="523440"/>
            <a:ext cx="7837560" cy="1166400"/>
          </a:xfrm>
        </p:spPr>
        <p:txBody>
          <a:bodyPr>
            <a:normAutofit fontScale="90000"/>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Assessment of Learning (WSU Clearinghouse)</a:t>
            </a:r>
            <a:br>
              <a:rPr lang="en-US" dirty="0"/>
            </a:br>
            <a:r>
              <a:rPr lang="en-US" sz="1300" dirty="0"/>
              <a:t>https://education.wsu.edu/documents/2015/08/native-american-achievement-gap-executive-summary.pdf</a:t>
            </a:r>
          </a:p>
        </p:txBody>
      </p:sp>
      <p:sp>
        <p:nvSpPr>
          <p:cNvPr id="3" name="Text Placeholder 2"/>
          <p:cNvSpPr txBox="1">
            <a:spLocks noGrp="1"/>
          </p:cNvSpPr>
          <p:nvPr>
            <p:ph type="body" idx="4294967295"/>
          </p:nvPr>
        </p:nvSpPr>
        <p:spPr>
          <a:xfrm>
            <a:off x="816120" y="1861200"/>
            <a:ext cx="7511040" cy="3714480"/>
          </a:xfrm>
        </p:spPr>
        <p:txBody>
          <a:bodyPr>
            <a:normAutofit fontScale="92500"/>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buNone/>
            </a:pPr>
            <a:r>
              <a:rPr lang="en-US" sz="1800" dirty="0"/>
              <a:t>School Psychology and </a:t>
            </a:r>
            <a:r>
              <a:rPr lang="en-US" sz="1800" dirty="0" smtClean="0"/>
              <a:t>“overrepresentation "From </a:t>
            </a:r>
            <a:r>
              <a:rPr lang="en-US" sz="1800" dirty="0"/>
              <a:t>WSU report:</a:t>
            </a:r>
          </a:p>
          <a:p>
            <a:pPr lvl="0"/>
            <a:r>
              <a:rPr lang="en-US" sz="1800" dirty="0"/>
              <a:t>“Traditionally, neither teacher nor school psychology training programs have paid attention to Indian education, resulting in the perpetuation of overrepresentation of Native students in special education and their underrepresentation in gifted and talented programs. </a:t>
            </a:r>
            <a:endParaRPr lang="en-US" sz="1800" dirty="0" smtClean="0"/>
          </a:p>
          <a:p>
            <a:pPr lvl="0"/>
            <a:r>
              <a:rPr lang="en-US" sz="1800" dirty="0" smtClean="0"/>
              <a:t>School </a:t>
            </a:r>
            <a:r>
              <a:rPr lang="en-US" sz="1800" dirty="0"/>
              <a:t>psychologists are responsible for the bulk of the diagnostic testing that contributes to </a:t>
            </a:r>
            <a:r>
              <a:rPr lang="en-US" sz="1800" dirty="0" smtClean="0"/>
              <a:t>misidentification </a:t>
            </a:r>
            <a:r>
              <a:rPr lang="en-US" sz="1800" dirty="0"/>
              <a:t>of Native students. Therefore, cultural competencies in Indian education must be addressed in preparation programs responsible for training teachers and school psychologists.”</a:t>
            </a:r>
          </a:p>
          <a:p>
            <a:pPr lvl="1" rtl="0" hangingPunct="0"/>
            <a:r>
              <a:rPr lang="en-US" sz="1800" dirty="0">
                <a:solidFill>
                  <a:srgbClr val="000000"/>
                </a:solidFill>
              </a:rPr>
              <a:t>Think Time:  Does this statement reflect your training program?  What implications for assessment process?</a:t>
            </a:r>
          </a:p>
        </p:txBody>
      </p:sp>
    </p:spTree>
    <p:extLst>
      <p:ext uri="{BB962C8B-B14F-4D97-AF65-F5344CB8AC3E}">
        <p14:creationId xmlns:p14="http://schemas.microsoft.com/office/powerpoint/2010/main" val="3799717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53040" y="523440"/>
            <a:ext cx="7837560" cy="1166400"/>
          </a:xfrm>
        </p:spPr>
        <p:txBody>
          <a:bodyPr>
            <a:normAutofit fontScale="90000"/>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Assessment of Learning (WSU Clearinghouse)</a:t>
            </a:r>
            <a:br>
              <a:rPr lang="en-US" dirty="0"/>
            </a:br>
            <a:r>
              <a:rPr lang="en-US" sz="1300" dirty="0"/>
              <a:t>https://education.wsu.edu/documents/2015/08/native-american-achievement-gap-executive-summary.pdf</a:t>
            </a:r>
          </a:p>
        </p:txBody>
      </p:sp>
      <p:sp>
        <p:nvSpPr>
          <p:cNvPr id="3" name="Text Placeholder 2"/>
          <p:cNvSpPr txBox="1">
            <a:spLocks noGrp="1"/>
          </p:cNvSpPr>
          <p:nvPr>
            <p:ph type="body" idx="4294967295"/>
          </p:nvPr>
        </p:nvSpPr>
        <p:spPr>
          <a:xfrm>
            <a:off x="816120" y="1861200"/>
            <a:ext cx="7511040" cy="4501800"/>
          </a:xfrm>
        </p:spPr>
        <p:txBody>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buNone/>
              <a:tabLst>
                <a:tab pos="111960" algn="l"/>
              </a:tabLst>
            </a:pPr>
            <a:r>
              <a:rPr lang="en-US" sz="1600" dirty="0">
                <a:solidFill>
                  <a:srgbClr val="000000"/>
                </a:solidFill>
              </a:rPr>
              <a:t>Two recommendations speak directly to the assessment process:</a:t>
            </a:r>
          </a:p>
          <a:p>
            <a:pPr lvl="0"/>
            <a:r>
              <a:rPr lang="en-US" sz="1400" dirty="0">
                <a:solidFill>
                  <a:srgbClr val="000000"/>
                </a:solidFill>
              </a:rPr>
              <a:t>Shift the Paradigm through Relationship Building</a:t>
            </a:r>
          </a:p>
          <a:p>
            <a:pPr lvl="1" rtl="0" hangingPunct="0"/>
            <a:r>
              <a:rPr lang="en-US" sz="1400" u="sng" dirty="0">
                <a:solidFill>
                  <a:srgbClr val="000000"/>
                </a:solidFill>
              </a:rPr>
              <a:t>develop relationships </a:t>
            </a:r>
            <a:r>
              <a:rPr lang="en-US" sz="1400" dirty="0">
                <a:solidFill>
                  <a:srgbClr val="000000"/>
                </a:solidFill>
              </a:rPr>
              <a:t>between public school districts and tribes as well as help urban Indian education programs to integrate Native teaching and learning that benefits Native and non-Native children.</a:t>
            </a:r>
          </a:p>
          <a:p>
            <a:pPr lvl="2" rtl="0" hangingPunct="0"/>
            <a:r>
              <a:rPr lang="en-US" sz="1400" dirty="0">
                <a:solidFill>
                  <a:srgbClr val="000000"/>
                </a:solidFill>
              </a:rPr>
              <a:t>Reach out to local and state tribal representatives to seek input on best practices in identifying and serving Native students with disabilities (TEDs, Native Higher Ed, OSPI ONE office, </a:t>
            </a:r>
            <a:r>
              <a:rPr lang="en-US" sz="1400" dirty="0" smtClean="0">
                <a:solidFill>
                  <a:srgbClr val="000000"/>
                </a:solidFill>
              </a:rPr>
              <a:t>etc.,)</a:t>
            </a:r>
            <a:endParaRPr lang="en-US" sz="1400" dirty="0">
              <a:solidFill>
                <a:srgbClr val="000000"/>
              </a:solidFill>
            </a:endParaRPr>
          </a:p>
          <a:p>
            <a:pPr lvl="0"/>
            <a:r>
              <a:rPr lang="en-US" sz="1400" u="sng" dirty="0" smtClean="0">
                <a:solidFill>
                  <a:srgbClr val="000000"/>
                </a:solidFill>
              </a:rPr>
              <a:t>Improve authenticity of </a:t>
            </a:r>
            <a:r>
              <a:rPr lang="en-US" sz="1400" u="sng" dirty="0">
                <a:solidFill>
                  <a:srgbClr val="000000"/>
                </a:solidFill>
              </a:rPr>
              <a:t>data </a:t>
            </a:r>
            <a:r>
              <a:rPr lang="en-US" sz="1400" u="sng" dirty="0" smtClean="0">
                <a:solidFill>
                  <a:srgbClr val="000000"/>
                </a:solidFill>
              </a:rPr>
              <a:t>and </a:t>
            </a:r>
            <a:r>
              <a:rPr lang="en-US" sz="1400" u="sng" dirty="0">
                <a:solidFill>
                  <a:srgbClr val="000000"/>
                </a:solidFill>
              </a:rPr>
              <a:t>reporting</a:t>
            </a:r>
            <a:r>
              <a:rPr lang="en-US" sz="1400" dirty="0">
                <a:solidFill>
                  <a:srgbClr val="000000"/>
                </a:solidFill>
              </a:rPr>
              <a:t>:</a:t>
            </a:r>
          </a:p>
          <a:p>
            <a:pPr lvl="1" rtl="0" hangingPunct="0"/>
            <a:r>
              <a:rPr lang="en-US" sz="1400" dirty="0">
                <a:solidFill>
                  <a:srgbClr val="000000"/>
                </a:solidFill>
              </a:rPr>
              <a:t>data pertaining to Native students can be used by program personnel close at hand to guide daily decisions.</a:t>
            </a:r>
          </a:p>
          <a:p>
            <a:pPr lvl="2" rtl="0" hangingPunct="0"/>
            <a:r>
              <a:rPr lang="en-US" sz="1400" dirty="0">
                <a:solidFill>
                  <a:srgbClr val="000000"/>
                </a:solidFill>
              </a:rPr>
              <a:t>Is there a focus in our profession on summative assessments?  If so, does that method adequately contextualize eligibility assessments?</a:t>
            </a:r>
          </a:p>
          <a:p>
            <a:pPr lvl="1" rtl="0" hangingPunct="0"/>
            <a:endParaRPr lang="en-US" sz="1400" dirty="0">
              <a:solidFill>
                <a:srgbClr val="000000"/>
              </a:solidFill>
            </a:endParaRPr>
          </a:p>
        </p:txBody>
      </p:sp>
    </p:spTree>
    <p:extLst>
      <p:ext uri="{BB962C8B-B14F-4D97-AF65-F5344CB8AC3E}">
        <p14:creationId xmlns:p14="http://schemas.microsoft.com/office/powerpoint/2010/main" val="3364919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381000"/>
            <a:ext cx="8229600" cy="646331"/>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3600" dirty="0"/>
              <a:t>Guiding Questions in assessment practices</a:t>
            </a:r>
          </a:p>
        </p:txBody>
      </p:sp>
      <p:sp>
        <p:nvSpPr>
          <p:cNvPr id="3" name="Text Placeholder 2"/>
          <p:cNvSpPr txBox="1">
            <a:spLocks noGrp="1"/>
          </p:cNvSpPr>
          <p:nvPr>
            <p:ph type="body" idx="4294967295"/>
          </p:nvPr>
        </p:nvSpPr>
        <p:spPr>
          <a:xfrm>
            <a:off x="816120" y="1219200"/>
            <a:ext cx="7511040" cy="5736600"/>
          </a:xfrm>
        </p:spPr>
        <p:txBody>
          <a:bodyPr>
            <a:noAutofit/>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marL="108000" lvl="0" indent="0">
              <a:buNone/>
            </a:pPr>
            <a:r>
              <a:rPr lang="en-US" sz="2400" dirty="0"/>
              <a:t>Demmert (2005) describes “a disturbing analysis of the academic performance level of Native American (students) in comparison to the majority of middle-class white students” (he also cites limited data):</a:t>
            </a:r>
          </a:p>
          <a:p>
            <a:pPr marL="108000" lvl="0" indent="0">
              <a:buNone/>
            </a:pPr>
            <a:r>
              <a:rPr lang="en-US" sz="2400" dirty="0"/>
              <a:t>1) “How accurately do the instruments used for assessing academic performance reflect the true knowledge base of the Native American student”?</a:t>
            </a:r>
          </a:p>
          <a:p>
            <a:pPr marL="108000" lvl="0" indent="0">
              <a:buNone/>
            </a:pPr>
            <a:r>
              <a:rPr lang="en-US" sz="2400" dirty="0"/>
              <a:t>2) “Are there </a:t>
            </a:r>
            <a:r>
              <a:rPr lang="en-US" sz="2400" u="sng" dirty="0"/>
              <a:t>extenuating circumstances </a:t>
            </a:r>
            <a:r>
              <a:rPr lang="en-US" sz="2400" dirty="0"/>
              <a:t>that must be taken into account when using standardized assessment tools that may have been developed for a select group of students”?</a:t>
            </a:r>
          </a:p>
        </p:txBody>
      </p:sp>
    </p:spTree>
    <p:extLst>
      <p:ext uri="{BB962C8B-B14F-4D97-AF65-F5344CB8AC3E}">
        <p14:creationId xmlns:p14="http://schemas.microsoft.com/office/powerpoint/2010/main" val="1200037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Assessment tools</a:t>
            </a:r>
          </a:p>
        </p:txBody>
      </p:sp>
      <p:sp>
        <p:nvSpPr>
          <p:cNvPr id="3" name="Text Placeholder 2"/>
          <p:cNvSpPr txBox="1">
            <a:spLocks noGrp="1"/>
          </p:cNvSpPr>
          <p:nvPr>
            <p:ph type="body" idx="4294967295"/>
          </p:nvPr>
        </p:nvSpPr>
        <p:spPr>
          <a:xfrm>
            <a:off x="457200" y="1600200"/>
            <a:ext cx="8229600" cy="2887970"/>
          </a:xfrm>
        </p:spPr>
        <p:txBody>
          <a:bodyPr>
            <a:spAutoFit/>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r>
              <a:rPr lang="en-US" sz="2000" dirty="0"/>
              <a:t>Adequacy of Culture Free and Culture Fair </a:t>
            </a:r>
            <a:r>
              <a:rPr lang="en-US" sz="2000" dirty="0" smtClean="0"/>
              <a:t>tests?</a:t>
            </a:r>
            <a:r>
              <a:rPr lang="en-US" sz="2000" dirty="0"/>
              <a:t> </a:t>
            </a:r>
            <a:r>
              <a:rPr lang="en-US" sz="2000" dirty="0" smtClean="0"/>
              <a:t> Comprehensiveness?</a:t>
            </a:r>
            <a:endParaRPr lang="en-US" sz="2000" dirty="0">
              <a:solidFill>
                <a:srgbClr val="161616"/>
              </a:solidFill>
              <a:latin typeface="Times New Roman" pitchFamily="16"/>
              <a:cs typeface="Times New Roman" pitchFamily="16"/>
            </a:endParaRPr>
          </a:p>
          <a:p>
            <a:pPr lvl="0"/>
            <a:r>
              <a:rPr lang="x-none" sz="2000" smtClean="0">
                <a:solidFill>
                  <a:srgbClr val="161616"/>
                </a:solidFill>
                <a:latin typeface="Times New Roman" pitchFamily="16"/>
                <a:cs typeface="Times New Roman" pitchFamily="16"/>
              </a:rPr>
              <a:t> </a:t>
            </a:r>
            <a:r>
              <a:rPr lang="x-none" sz="2000">
                <a:solidFill>
                  <a:srgbClr val="161616"/>
                </a:solidFill>
                <a:latin typeface="Times New Roman" pitchFamily="16"/>
                <a:cs typeface="Times New Roman" pitchFamily="16"/>
              </a:rPr>
              <a:t>review of the normative statistics for </a:t>
            </a:r>
            <a:r>
              <a:rPr lang="en-US" sz="2000" dirty="0" smtClean="0">
                <a:solidFill>
                  <a:srgbClr val="161616"/>
                </a:solidFill>
                <a:latin typeface="Times New Roman" pitchFamily="16"/>
                <a:cs typeface="Times New Roman" pitchFamily="16"/>
              </a:rPr>
              <a:t>a recently administered </a:t>
            </a:r>
            <a:r>
              <a:rPr lang="x-none" sz="2000" smtClean="0">
                <a:solidFill>
                  <a:srgbClr val="161616"/>
                </a:solidFill>
                <a:latin typeface="Times New Roman" pitchFamily="16"/>
                <a:cs typeface="Times New Roman" pitchFamily="16"/>
              </a:rPr>
              <a:t>test </a:t>
            </a:r>
            <a:r>
              <a:rPr lang="x-none" sz="2000">
                <a:solidFill>
                  <a:srgbClr val="161616"/>
                </a:solidFill>
                <a:latin typeface="Times New Roman" pitchFamily="16"/>
                <a:cs typeface="Times New Roman" pitchFamily="16"/>
              </a:rPr>
              <a:t>(not an isolated instance) suggests a concern with the standardization process.  The test’s validation manual indicates that most of the testing sites used in the standardization process were well removed from Indian country.  Native Americans were the only census ethnicity/race not specifically cited in the normative </a:t>
            </a:r>
            <a:r>
              <a:rPr lang="x-none" sz="2000" smtClean="0">
                <a:solidFill>
                  <a:srgbClr val="161616"/>
                </a:solidFill>
                <a:latin typeface="Times New Roman" pitchFamily="16"/>
                <a:cs typeface="Times New Roman" pitchFamily="16"/>
              </a:rPr>
              <a:t>sample</a:t>
            </a:r>
            <a:r>
              <a:rPr lang="en-US" sz="2000" dirty="0" smtClean="0">
                <a:solidFill>
                  <a:srgbClr val="161616"/>
                </a:solidFill>
                <a:latin typeface="Times New Roman" pitchFamily="16"/>
                <a:cs typeface="Times New Roman" pitchFamily="16"/>
              </a:rPr>
              <a:t>.  </a:t>
            </a:r>
          </a:p>
          <a:p>
            <a:pPr lvl="0"/>
            <a:r>
              <a:rPr lang="en-US" sz="2000" dirty="0" smtClean="0">
                <a:solidFill>
                  <a:srgbClr val="161616"/>
                </a:solidFill>
                <a:latin typeface="Times New Roman" pitchFamily="16"/>
                <a:cs typeface="Times New Roman" pitchFamily="16"/>
              </a:rPr>
              <a:t>Low or no N.A. inclusion is not uncommon.</a:t>
            </a:r>
            <a:endParaRPr lang="x-none" sz="2000">
              <a:solidFill>
                <a:srgbClr val="161616"/>
              </a:solidFill>
              <a:latin typeface="Times New Roman" pitchFamily="16"/>
              <a:cs typeface="Times New Roman" pitchFamily="16"/>
            </a:endParaRPr>
          </a:p>
        </p:txBody>
      </p:sp>
    </p:spTree>
    <p:extLst>
      <p:ext uri="{BB962C8B-B14F-4D97-AF65-F5344CB8AC3E}">
        <p14:creationId xmlns:p14="http://schemas.microsoft.com/office/powerpoint/2010/main" val="3253192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Native American Disproportionality</a:t>
            </a:r>
          </a:p>
        </p:txBody>
      </p:sp>
      <p:sp>
        <p:nvSpPr>
          <p:cNvPr id="3" name="Text Placeholder 2"/>
          <p:cNvSpPr txBox="1">
            <a:spLocks noGrp="1"/>
          </p:cNvSpPr>
          <p:nvPr>
            <p:ph type="body" idx="4294967295"/>
          </p:nvPr>
        </p:nvSpPr>
        <p:spPr>
          <a:xfrm>
            <a:off x="816120" y="1861200"/>
            <a:ext cx="7511040" cy="3592440"/>
          </a:xfrm>
        </p:spPr>
        <p:txBody>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buNone/>
            </a:pPr>
            <a:r>
              <a:rPr lang="x-none" sz="1150">
                <a:solidFill>
                  <a:srgbClr val="161616"/>
                </a:solidFill>
                <a:latin typeface="Times New Roman" pitchFamily="16"/>
                <a:cs typeface="Times New Roman" pitchFamily="16"/>
              </a:rPr>
              <a:t>  </a:t>
            </a:r>
          </a:p>
          <a:p>
            <a:pPr lvl="0">
              <a:buNone/>
            </a:pPr>
            <a:r>
              <a:rPr lang="x-none" sz="1150">
                <a:solidFill>
                  <a:srgbClr val="161616"/>
                </a:solidFill>
                <a:latin typeface="Times New Roman" pitchFamily="16"/>
                <a:cs typeface="Times New Roman" pitchFamily="16"/>
              </a:rPr>
              <a:t> </a:t>
            </a:r>
          </a:p>
          <a:p>
            <a:pPr lvl="0">
              <a:buNone/>
            </a:pPr>
            <a:r>
              <a:rPr lang="x-none" sz="1500">
                <a:solidFill>
                  <a:srgbClr val="161616"/>
                </a:solidFill>
                <a:latin typeface="Times New Roman" pitchFamily="16"/>
                <a:cs typeface="Times New Roman" pitchFamily="16"/>
              </a:rPr>
              <a:t>Assessment issues can lead to higher rates of “disproportionality” in Special Education programs serving Native Americans.  Even on “reservation (tribal) schools” disproportionality is an issue.  Students in BIE tribal schools are identified as eligible for Special Education at a rate approximately 8% higher than in public schools.  Rates of identification of English Language Learners within federally funded tribal schools (“LEP”) are over twice the rate than the overall rate in public schools (National Center for Education Statistics, 2013); (Bureau of Indian Education Summary School Report Card, 2013).</a:t>
            </a:r>
          </a:p>
          <a:p>
            <a:pPr lvl="0">
              <a:buNone/>
            </a:pPr>
            <a:r>
              <a:rPr lang="x-none" sz="1150">
                <a:solidFill>
                  <a:srgbClr val="161616"/>
                </a:solidFill>
                <a:latin typeface="Times New Roman" pitchFamily="16"/>
                <a:cs typeface="Times New Roman" pitchFamily="16"/>
              </a:rPr>
              <a:t> </a:t>
            </a:r>
          </a:p>
        </p:txBody>
      </p:sp>
    </p:spTree>
    <p:extLst>
      <p:ext uri="{BB962C8B-B14F-4D97-AF65-F5344CB8AC3E}">
        <p14:creationId xmlns:p14="http://schemas.microsoft.com/office/powerpoint/2010/main" val="1043440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Bussing into the Comprehensive School setting</a:t>
            </a:r>
          </a:p>
        </p:txBody>
      </p:sp>
      <p:sp>
        <p:nvSpPr>
          <p:cNvPr id="3" name="Text Placeholder 2"/>
          <p:cNvSpPr txBox="1">
            <a:spLocks noGrp="1"/>
          </p:cNvSpPr>
          <p:nvPr>
            <p:ph type="body" idx="4294967295"/>
          </p:nvPr>
        </p:nvSpPr>
        <p:spPr>
          <a:xfrm>
            <a:off x="816120" y="1861200"/>
            <a:ext cx="7511040" cy="3592440"/>
          </a:xfrm>
        </p:spPr>
        <p:txBody>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buNone/>
            </a:pPr>
            <a:r>
              <a:rPr lang="en-US" dirty="0"/>
              <a:t>To what extent are services provided in partnership with parents (community context)?</a:t>
            </a:r>
          </a:p>
          <a:p>
            <a:pPr lvl="0">
              <a:buNone/>
            </a:pPr>
            <a:endParaRPr lang="en-US" dirty="0"/>
          </a:p>
        </p:txBody>
      </p:sp>
      <p:sp>
        <p:nvSpPr>
          <p:cNvPr id="4" name="TextBox 3"/>
          <p:cNvSpPr txBox="1"/>
          <p:nvPr/>
        </p:nvSpPr>
        <p:spPr>
          <a:xfrm>
            <a:off x="1288800" y="3193560"/>
            <a:ext cx="6669360" cy="2251080"/>
          </a:xfrm>
          <a:prstGeom prst="rect">
            <a:avLst/>
          </a:prstGeom>
          <a:noFill/>
          <a:ln>
            <a:noFill/>
          </a:ln>
        </p:spPr>
        <p:txBody>
          <a:bodyPr lIns="0" tIns="0" rIns="0" bIns="0"/>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rtl="0" hangingPunct="0">
              <a:buClr>
                <a:srgbClr val="996633"/>
              </a:buClr>
              <a:buSzPct val="45000"/>
              <a:buFont typeface="StarSymbol"/>
              <a:buChar char="●"/>
              <a:tabLst/>
            </a:pPr>
            <a:r>
              <a:rPr lang="en-US" sz="2630" dirty="0">
                <a:ea typeface=""/>
                <a:cs typeface=""/>
              </a:rPr>
              <a:t>Equitable services for Native and nonNative children with disabilities and their families remain elusive (National Council on Disability report on the status of people with disabilities on tribal </a:t>
            </a:r>
            <a:r>
              <a:rPr lang="en-US" sz="2630" dirty="0" smtClean="0">
                <a:ea typeface=""/>
                <a:cs typeface=""/>
              </a:rPr>
              <a:t>lands, </a:t>
            </a:r>
            <a:r>
              <a:rPr lang="en-US" sz="2630" dirty="0">
                <a:ea typeface=""/>
                <a:cs typeface=""/>
              </a:rPr>
              <a:t>2003).</a:t>
            </a:r>
          </a:p>
        </p:txBody>
      </p:sp>
    </p:spTree>
    <p:extLst>
      <p:ext uri="{BB962C8B-B14F-4D97-AF65-F5344CB8AC3E}">
        <p14:creationId xmlns:p14="http://schemas.microsoft.com/office/powerpoint/2010/main" val="759976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txBox="1">
            <a:spLocks noGrp="1"/>
          </p:cNvSpPr>
          <p:nvPr>
            <p:ph type="body" idx="4294967295"/>
          </p:nvPr>
        </p:nvSpPr>
        <p:spPr>
          <a:xfrm>
            <a:off x="814261" y="609600"/>
            <a:ext cx="7511040" cy="5323320"/>
          </a:xfrm>
        </p:spPr>
        <p:txBody>
          <a:bodyPr>
            <a:normAutofit/>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buNone/>
            </a:pPr>
            <a:r>
              <a:rPr lang="en-US" sz="2800" dirty="0"/>
              <a:t>Embedded in the IDEA mandates are provisions for assessments and IEPs are to be developed </a:t>
            </a:r>
            <a:r>
              <a:rPr lang="en-US" sz="2800" b="1" i="1" u="sng" dirty="0"/>
              <a:t>in collaboration with families </a:t>
            </a:r>
            <a:r>
              <a:rPr lang="en-US" sz="2800" b="1" i="1" u="sng" dirty="0" smtClean="0"/>
              <a:t>(and therefore communities).</a:t>
            </a:r>
            <a:endParaRPr lang="en-US" sz="2800" b="1" i="1" u="sng" dirty="0"/>
          </a:p>
          <a:p>
            <a:pPr lvl="0"/>
            <a:endParaRPr lang="en-US" sz="2800" dirty="0" smtClean="0"/>
          </a:p>
          <a:p>
            <a:pPr lvl="0"/>
            <a:r>
              <a:rPr lang="en-US" sz="2800" dirty="0" smtClean="0"/>
              <a:t>School </a:t>
            </a:r>
            <a:r>
              <a:rPr lang="en-US" sz="2800" dirty="0"/>
              <a:t>Psychologists are in a position to guide the process of data collection and analyses of goals identified in the IEP and </a:t>
            </a:r>
            <a:r>
              <a:rPr lang="en-US" sz="2800" u="sng" dirty="0"/>
              <a:t>ensure </a:t>
            </a:r>
            <a:r>
              <a:rPr lang="en-US" sz="2800" u="sng" dirty="0" smtClean="0"/>
              <a:t>accountability </a:t>
            </a:r>
            <a:r>
              <a:rPr lang="en-US" sz="2800" u="sng" dirty="0"/>
              <a:t>for service provision </a:t>
            </a:r>
            <a:r>
              <a:rPr lang="en-US" sz="2800" u="sng" dirty="0" smtClean="0"/>
              <a:t>program </a:t>
            </a:r>
            <a:r>
              <a:rPr lang="en-US" sz="2800" u="sng" dirty="0"/>
              <a:t>evaluation, and procedural safeguards </a:t>
            </a:r>
            <a:r>
              <a:rPr lang="en-US" sz="2800" u="sng" dirty="0" smtClean="0"/>
              <a:t>for </a:t>
            </a:r>
            <a:r>
              <a:rPr lang="en-US" sz="2800" u="sng" dirty="0"/>
              <a:t>students and their families.</a:t>
            </a:r>
          </a:p>
          <a:p>
            <a:pPr lvl="0"/>
            <a:endParaRPr lang="en-US" sz="2800" dirty="0"/>
          </a:p>
        </p:txBody>
      </p:sp>
    </p:spTree>
    <p:extLst>
      <p:ext uri="{BB962C8B-B14F-4D97-AF65-F5344CB8AC3E}">
        <p14:creationId xmlns:p14="http://schemas.microsoft.com/office/powerpoint/2010/main" val="78977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Agenda / Discussion Topics</a:t>
            </a:r>
          </a:p>
        </p:txBody>
      </p:sp>
      <p:sp>
        <p:nvSpPr>
          <p:cNvPr id="3" name="Text Placeholder 2"/>
          <p:cNvSpPr txBox="1">
            <a:spLocks noGrp="1"/>
          </p:cNvSpPr>
          <p:nvPr>
            <p:ph type="body" idx="4294967295"/>
          </p:nvPr>
        </p:nvSpPr>
        <p:spPr>
          <a:xfrm>
            <a:off x="816120" y="1861200"/>
            <a:ext cx="7511040" cy="3911760"/>
          </a:xfrm>
        </p:spPr>
        <p:txBody>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lgn="ctr" hangingPunct="1">
              <a:buNone/>
            </a:pPr>
            <a:r>
              <a:rPr lang="en-US" sz="6000" dirty="0">
                <a:solidFill>
                  <a:srgbClr val="663399"/>
                </a:solidFill>
                <a:latin typeface="Franklin Gothic Book"/>
              </a:rPr>
              <a:t>6) Specially Designed Instruction and Related Services</a:t>
            </a:r>
          </a:p>
          <a:p>
            <a:pPr lvl="0" algn="l" hangingPunct="1">
              <a:buNone/>
            </a:pPr>
            <a:endParaRPr lang="en-US" sz="2400" dirty="0">
              <a:solidFill>
                <a:srgbClr val="000000"/>
              </a:solidFill>
              <a:latin typeface="Franklin Gothic Book"/>
            </a:endParaRPr>
          </a:p>
        </p:txBody>
      </p:sp>
    </p:spTree>
    <p:extLst>
      <p:ext uri="{BB962C8B-B14F-4D97-AF65-F5344CB8AC3E}">
        <p14:creationId xmlns:p14="http://schemas.microsoft.com/office/powerpoint/2010/main" val="280501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ACES</a:t>
            </a:r>
          </a:p>
        </p:txBody>
      </p:sp>
      <p:sp>
        <p:nvSpPr>
          <p:cNvPr id="3" name="Text Placeholder 2"/>
          <p:cNvSpPr txBox="1">
            <a:spLocks noGrp="1"/>
          </p:cNvSpPr>
          <p:nvPr>
            <p:ph type="body" idx="4294967295"/>
          </p:nvPr>
        </p:nvSpPr>
        <p:spPr>
          <a:xfrm>
            <a:off x="816120" y="1554479"/>
            <a:ext cx="7511040" cy="4396680"/>
          </a:xfrm>
        </p:spPr>
        <p:txBody>
          <a:bodyPr>
            <a:normAutofit fontScale="92500" lnSpcReduction="20000"/>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buNone/>
            </a:pPr>
            <a:r>
              <a:rPr lang="en-US" dirty="0"/>
              <a:t>“I have yet to receive a letter from a child somehow debilitated by the domestic violence, drug abuse, racism, poverty, sexuality, and murder contained in my book. To the contrary, kids as young as ten have sent me autobiographical letters written in crayon, complete with drawings inspired by my book, that are just as dark, terrifying, and redemptive as anything I’ve ever read” </a:t>
            </a:r>
            <a:endParaRPr lang="en-US" dirty="0" smtClean="0"/>
          </a:p>
          <a:p>
            <a:pPr lvl="0">
              <a:buNone/>
            </a:pPr>
            <a:r>
              <a:rPr lang="en-US" sz="2000" dirty="0" smtClean="0"/>
              <a:t>(</a:t>
            </a:r>
            <a:r>
              <a:rPr lang="en-US" sz="2000" dirty="0"/>
              <a:t>regarding “The Absolutely True Diary of a Part Time Indian” Sherman Alexie (2011))</a:t>
            </a:r>
          </a:p>
          <a:p>
            <a:pPr lvl="0">
              <a:buNone/>
            </a:pPr>
            <a:r>
              <a:rPr lang="en-US" sz="1400" dirty="0">
                <a:solidFill>
                  <a:srgbClr val="6666FF"/>
                </a:solidFill>
              </a:rPr>
              <a:t>http://blogs.wsj.com/speakeasy/2011/06/09/why-the-best-kids-books-are-written-in-blood/</a:t>
            </a:r>
          </a:p>
        </p:txBody>
      </p:sp>
    </p:spTree>
    <p:extLst>
      <p:ext uri="{BB962C8B-B14F-4D97-AF65-F5344CB8AC3E}">
        <p14:creationId xmlns:p14="http://schemas.microsoft.com/office/powerpoint/2010/main" val="277146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dirty="0"/>
          </a:p>
        </p:txBody>
      </p:sp>
      <p:pic>
        <p:nvPicPr>
          <p:cNvPr id="3" name="Picture 2"/>
          <p:cNvPicPr>
            <a:picLocks noChangeAspect="1"/>
          </p:cNvPicPr>
          <p:nvPr/>
        </p:nvPicPr>
        <p:blipFill>
          <a:blip r:embed="rId3">
            <a:lum/>
            <a:alphaModFix/>
          </a:blip>
          <a:srcRect/>
          <a:stretch>
            <a:fillRect/>
          </a:stretch>
        </p:blipFill>
        <p:spPr>
          <a:xfrm>
            <a:off x="640080" y="182880"/>
            <a:ext cx="7955280" cy="6492240"/>
          </a:xfrm>
          <a:prstGeom prst="rect">
            <a:avLst/>
          </a:prstGeom>
          <a:noFill/>
          <a:ln>
            <a:noFill/>
          </a:ln>
        </p:spPr>
      </p:pic>
    </p:spTree>
    <p:extLst>
      <p:ext uri="{BB962C8B-B14F-4D97-AF65-F5344CB8AC3E}">
        <p14:creationId xmlns:p14="http://schemas.microsoft.com/office/powerpoint/2010/main" val="3320130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228600" y="455760"/>
            <a:ext cx="7511040" cy="3891960"/>
          </a:xfrm>
        </p:spPr>
        <p:txBody>
          <a:bodyPr>
            <a:noAutofit/>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buNone/>
            </a:pPr>
            <a:r>
              <a:rPr lang="en-US" sz="2800" i="1" dirty="0" smtClean="0"/>
              <a:t>Some of the Boarding </a:t>
            </a:r>
            <a:r>
              <a:rPr lang="en-US" sz="2800" i="1" dirty="0"/>
              <a:t>School Legacy in Washington State</a:t>
            </a:r>
            <a:r>
              <a:rPr lang="en-US" sz="2800" dirty="0"/>
              <a:t>:</a:t>
            </a:r>
          </a:p>
          <a:p>
            <a:pPr marL="165600" lvl="0" indent="0">
              <a:buNone/>
            </a:pPr>
            <a:r>
              <a:rPr lang="en-US" sz="2800" dirty="0">
                <a:solidFill>
                  <a:srgbClr val="000000"/>
                </a:solidFill>
              </a:rPr>
              <a:t>Physical removal and cultural disconnection</a:t>
            </a:r>
          </a:p>
          <a:p>
            <a:pPr marL="165600" lvl="0" indent="0">
              <a:buNone/>
            </a:pPr>
            <a:r>
              <a:rPr lang="en-US" sz="2800" dirty="0">
                <a:solidFill>
                  <a:srgbClr val="000000"/>
                </a:solidFill>
              </a:rPr>
              <a:t>Intergenerational trauma</a:t>
            </a:r>
          </a:p>
          <a:p>
            <a:pPr marL="165600" lvl="0" indent="0">
              <a:buNone/>
            </a:pPr>
            <a:r>
              <a:rPr lang="en-US" sz="2800" dirty="0">
                <a:solidFill>
                  <a:srgbClr val="000000"/>
                </a:solidFill>
              </a:rPr>
              <a:t>Institutional distrust</a:t>
            </a:r>
          </a:p>
          <a:p>
            <a:pPr marL="165600" lvl="0" indent="0">
              <a:buNone/>
            </a:pPr>
            <a:r>
              <a:rPr lang="en-US" sz="2800" dirty="0">
                <a:solidFill>
                  <a:srgbClr val="000000"/>
                </a:solidFill>
              </a:rPr>
              <a:t>Longitudinal risk factors</a:t>
            </a:r>
          </a:p>
          <a:p>
            <a:pPr marL="165600" lvl="0" indent="0">
              <a:buNone/>
            </a:pPr>
            <a:r>
              <a:rPr lang="en-US" sz="2800" dirty="0">
                <a:solidFill>
                  <a:srgbClr val="000000"/>
                </a:solidFill>
              </a:rPr>
              <a:t>Low achievement</a:t>
            </a:r>
          </a:p>
          <a:p>
            <a:pPr marL="165600" lvl="0" indent="0">
              <a:buNone/>
            </a:pPr>
            <a:r>
              <a:rPr lang="en-US" sz="2800" dirty="0">
                <a:solidFill>
                  <a:srgbClr val="000000"/>
                </a:solidFill>
              </a:rPr>
              <a:t>High ACES scores</a:t>
            </a:r>
          </a:p>
        </p:txBody>
      </p:sp>
      <p:pic>
        <p:nvPicPr>
          <p:cNvPr id="3" name="Picture 2"/>
          <p:cNvPicPr>
            <a:picLocks noChangeAspect="1"/>
          </p:cNvPicPr>
          <p:nvPr/>
        </p:nvPicPr>
        <p:blipFill>
          <a:blip r:embed="rId3">
            <a:lum/>
            <a:alphaModFix/>
          </a:blip>
          <a:srcRect/>
          <a:stretch>
            <a:fillRect/>
          </a:stretch>
        </p:blipFill>
        <p:spPr>
          <a:xfrm>
            <a:off x="4038600" y="2590800"/>
            <a:ext cx="5013360" cy="3266280"/>
          </a:xfrm>
          <a:prstGeom prst="rect">
            <a:avLst/>
          </a:prstGeom>
          <a:noFill/>
          <a:ln>
            <a:noFill/>
          </a:ln>
        </p:spPr>
      </p:pic>
    </p:spTree>
    <p:extLst>
      <p:ext uri="{BB962C8B-B14F-4D97-AF65-F5344CB8AC3E}">
        <p14:creationId xmlns:p14="http://schemas.microsoft.com/office/powerpoint/2010/main" val="1999138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Role and Function of a School Psychologist in Indian Country</a:t>
            </a:r>
          </a:p>
        </p:txBody>
      </p:sp>
      <p:sp>
        <p:nvSpPr>
          <p:cNvPr id="3" name="Text Placeholder 2"/>
          <p:cNvSpPr txBox="1">
            <a:spLocks noGrp="1"/>
          </p:cNvSpPr>
          <p:nvPr>
            <p:ph type="body" idx="4294967295"/>
          </p:nvPr>
        </p:nvSpPr>
        <p:spPr>
          <a:xfrm>
            <a:off x="816120" y="1861200"/>
            <a:ext cx="7511040" cy="4229279"/>
          </a:xfrm>
        </p:spPr>
        <p:txBody>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r>
              <a:rPr lang="en-US" dirty="0"/>
              <a:t>Build a relationship first (let it come to you)</a:t>
            </a:r>
          </a:p>
          <a:p>
            <a:pPr lvl="1" rtl="0" hangingPunct="0"/>
            <a:r>
              <a:rPr lang="en-US" dirty="0">
                <a:solidFill>
                  <a:srgbClr val="000000"/>
                </a:solidFill>
              </a:rPr>
              <a:t>Understand that child's characteristics in the context of community</a:t>
            </a:r>
          </a:p>
          <a:p>
            <a:pPr lvl="1" rtl="0" hangingPunct="0"/>
            <a:r>
              <a:rPr lang="en-US" dirty="0">
                <a:solidFill>
                  <a:srgbClr val="000000"/>
                </a:solidFill>
              </a:rPr>
              <a:t>Build trust over time.  Engage in the welcoming community</a:t>
            </a:r>
          </a:p>
          <a:p>
            <a:pPr lvl="1" rtl="0" hangingPunct="0"/>
            <a:r>
              <a:rPr lang="en-US" dirty="0">
                <a:solidFill>
                  <a:srgbClr val="000000"/>
                </a:solidFill>
              </a:rPr>
              <a:t>The extended family, e.g., Canoe family – the prosocial positive context of language and culture together.</a:t>
            </a:r>
          </a:p>
        </p:txBody>
      </p:sp>
    </p:spTree>
    <p:extLst>
      <p:ext uri="{BB962C8B-B14F-4D97-AF65-F5344CB8AC3E}">
        <p14:creationId xmlns:p14="http://schemas.microsoft.com/office/powerpoint/2010/main" val="3773067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0_04_10_interrogation.png"/>
          <p:cNvPicPr>
            <a:picLocks noGrp="1" noChangeAspect="1"/>
          </p:cNvPicPr>
          <p:nvPr>
            <p:ph idx="1"/>
          </p:nvPr>
        </p:nvPicPr>
        <p:blipFill>
          <a:blip r:embed="rId3" cstate="print"/>
          <a:stretch>
            <a:fillRect/>
          </a:stretch>
        </p:blipFill>
        <p:spPr>
          <a:xfrm>
            <a:off x="2667000" y="533401"/>
            <a:ext cx="6477001" cy="5105400"/>
          </a:xfrm>
          <a:prstGeom prst="rect">
            <a:avLst/>
          </a:prstGeom>
        </p:spPr>
      </p:pic>
      <p:sp>
        <p:nvSpPr>
          <p:cNvPr id="3" name="TextBox 2"/>
          <p:cNvSpPr txBox="1"/>
          <p:nvPr/>
        </p:nvSpPr>
        <p:spPr>
          <a:xfrm>
            <a:off x="38100" y="5943600"/>
            <a:ext cx="9105900" cy="830997"/>
          </a:xfrm>
          <a:prstGeom prst="rect">
            <a:avLst/>
          </a:prstGeom>
          <a:noFill/>
        </p:spPr>
        <p:txBody>
          <a:bodyPr wrap="square" rtlCol="0">
            <a:spAutoFit/>
          </a:bodyPr>
          <a:lstStyle/>
          <a:p>
            <a:endParaRPr lang="en-US" sz="2400" dirty="0" smtClean="0">
              <a:solidFill>
                <a:prstClr val="black"/>
              </a:solidFill>
            </a:endParaRPr>
          </a:p>
          <a:p>
            <a:endParaRPr lang="en-US" sz="2400" dirty="0">
              <a:solidFill>
                <a:prstClr val="black"/>
              </a:solidFill>
            </a:endParaRPr>
          </a:p>
        </p:txBody>
      </p:sp>
      <p:sp>
        <p:nvSpPr>
          <p:cNvPr id="6" name="Rectangle 5"/>
          <p:cNvSpPr/>
          <p:nvPr/>
        </p:nvSpPr>
        <p:spPr>
          <a:xfrm>
            <a:off x="244680" y="1066800"/>
            <a:ext cx="2176993" cy="3785652"/>
          </a:xfrm>
          <a:prstGeom prst="rect">
            <a:avLst/>
          </a:prstGeom>
        </p:spPr>
        <p:txBody>
          <a:bodyPr wrap="square">
            <a:spAutoFit/>
          </a:bodyPr>
          <a:lstStyle/>
          <a:p>
            <a:r>
              <a:rPr lang="en-US" sz="2400" dirty="0" smtClean="0">
                <a:solidFill>
                  <a:prstClr val="black"/>
                </a:solidFill>
              </a:rPr>
              <a:t>Briefly: “Cradleboard to Career”, an example of supplemental program providing N.A. language development (NAM grant)</a:t>
            </a:r>
            <a:endParaRPr lang="en-US" sz="2400" dirty="0">
              <a:solidFill>
                <a:prstClr val="black"/>
              </a:solidFill>
            </a:endParaRPr>
          </a:p>
        </p:txBody>
      </p:sp>
    </p:spTree>
    <p:extLst>
      <p:ext uri="{BB962C8B-B14F-4D97-AF65-F5344CB8AC3E}">
        <p14:creationId xmlns:p14="http://schemas.microsoft.com/office/powerpoint/2010/main" val="3017094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Object 2"/>
          <p:cNvGraphicFramePr>
            <a:graphicFrameLocks noChangeAspect="1"/>
          </p:cNvGraphicFramePr>
          <p:nvPr/>
        </p:nvGraphicFramePr>
        <p:xfrm>
          <a:off x="457200" y="2819400"/>
          <a:ext cx="4038600" cy="2206625"/>
        </p:xfrm>
        <a:graphic>
          <a:graphicData uri="http://schemas.openxmlformats.org/presentationml/2006/ole">
            <mc:AlternateContent xmlns:mc="http://schemas.openxmlformats.org/markup-compatibility/2006">
              <mc:Choice xmlns:v="urn:schemas-microsoft-com:vml" Requires="v">
                <p:oleObj spid="_x0000_s1206" name="Chart" r:id="rId4" imgW="8229600" imgH="4495710" progId="MSGraph.Chart.8">
                  <p:embed followColorScheme="full"/>
                </p:oleObj>
              </mc:Choice>
              <mc:Fallback>
                <p:oleObj name="Chart" r:id="rId4" imgW="8229600" imgH="4495710" progId="MSGraph.Chart.8">
                  <p:embed followColorScheme="full"/>
                  <p:pic>
                    <p:nvPicPr>
                      <p:cNvPr id="0" name=""/>
                      <p:cNvPicPr>
                        <a:picLocks noChangeAspect="1" noChangeArrowheads="1"/>
                      </p:cNvPicPr>
                      <p:nvPr/>
                    </p:nvPicPr>
                    <p:blipFill>
                      <a:blip r:embed="rId5"/>
                      <a:srcRect/>
                      <a:stretch>
                        <a:fillRect/>
                      </a:stretch>
                    </p:blipFill>
                    <p:spPr bwMode="auto">
                      <a:xfrm>
                        <a:off x="457200" y="2819400"/>
                        <a:ext cx="4038600"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 name="Diagram 16"/>
          <p:cNvGraphicFramePr/>
          <p:nvPr>
            <p:extLst>
              <p:ext uri="{D42A27DB-BD31-4B8C-83A1-F6EECF244321}">
                <p14:modId xmlns:p14="http://schemas.microsoft.com/office/powerpoint/2010/main" val="4003928063"/>
              </p:ext>
            </p:extLst>
          </p:nvPr>
        </p:nvGraphicFramePr>
        <p:xfrm>
          <a:off x="299357" y="1763318"/>
          <a:ext cx="8610600" cy="4800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Rectangle 11"/>
          <p:cNvSpPr>
            <a:spLocks noChangeArrowheads="1"/>
          </p:cNvSpPr>
          <p:nvPr/>
        </p:nvSpPr>
        <p:spPr bwMode="auto">
          <a:xfrm>
            <a:off x="76200" y="2828081"/>
            <a:ext cx="2492375" cy="3170099"/>
          </a:xfrm>
          <a:prstGeom prst="rect">
            <a:avLst/>
          </a:prstGeom>
          <a:solidFill>
            <a:schemeClr val="accent2">
              <a:lumMod val="60000"/>
              <a:lumOff val="40000"/>
              <a:alpha val="41000"/>
            </a:schemeClr>
          </a:solidFill>
          <a:ln>
            <a:noFill/>
          </a:ln>
          <a:effectLst/>
          <a:extLst/>
        </p:spPr>
        <p:txBody>
          <a:bodyPr>
            <a:spAutoFit/>
          </a:bodyPr>
          <a:lstStyle/>
          <a:p>
            <a:r>
              <a:rPr lang="en-US" altLang="en-US" sz="2000" b="1" i="0" u="sng" dirty="0" smtClean="0">
                <a:ea typeface="ＭＳ Ｐゴシック" pitchFamily="1" charset="-128"/>
              </a:rPr>
              <a:t>Strengths Based: </a:t>
            </a:r>
            <a:r>
              <a:rPr lang="en-US" altLang="en-US" sz="2000" i="0" dirty="0" smtClean="0">
                <a:ea typeface="ＭＳ Ｐゴシック" pitchFamily="1" charset="-128"/>
              </a:rPr>
              <a:t>Intentionally build </a:t>
            </a:r>
            <a:r>
              <a:rPr lang="en-US" altLang="en-US" sz="2000" i="0" dirty="0">
                <a:ea typeface="ＭＳ Ｐゴシック" pitchFamily="1" charset="-128"/>
              </a:rPr>
              <a:t>on </a:t>
            </a:r>
            <a:r>
              <a:rPr lang="en-US" altLang="en-US" sz="2000" i="0" dirty="0" smtClean="0">
                <a:ea typeface="ＭＳ Ｐゴシック" pitchFamily="1" charset="-128"/>
              </a:rPr>
              <a:t>students</a:t>
            </a:r>
            <a:r>
              <a:rPr lang="en-US" altLang="en-US" sz="2000" i="0" dirty="0">
                <a:ea typeface="ＭＳ Ｐゴシック" pitchFamily="1" charset="-128"/>
              </a:rPr>
              <a:t>’ prior </a:t>
            </a:r>
            <a:r>
              <a:rPr lang="en-US" altLang="en-US" sz="2000" i="0" dirty="0" smtClean="0">
                <a:ea typeface="ＭＳ Ｐゴシック" pitchFamily="1" charset="-128"/>
              </a:rPr>
              <a:t>knowledge and interests.  </a:t>
            </a:r>
            <a:r>
              <a:rPr lang="en-US" altLang="en-US" sz="2000" dirty="0" smtClean="0">
                <a:ea typeface="ＭＳ Ｐゴシック" pitchFamily="1" charset="-128"/>
              </a:rPr>
              <a:t>Support cultural content and family connections</a:t>
            </a:r>
            <a:r>
              <a:rPr lang="en-US" altLang="en-US" sz="2000" dirty="0">
                <a:ea typeface="ＭＳ Ｐゴシック" pitchFamily="1" charset="-128"/>
              </a:rPr>
              <a:t> </a:t>
            </a:r>
            <a:r>
              <a:rPr lang="en-US" altLang="en-US" sz="2000" dirty="0" smtClean="0">
                <a:ea typeface="ＭＳ Ｐゴシック" pitchFamily="1" charset="-128"/>
              </a:rPr>
              <a:t>including Twulshootseed instruction</a:t>
            </a:r>
            <a:endParaRPr lang="en-US" altLang="en-US" sz="2000" i="0" dirty="0">
              <a:ea typeface="ＭＳ Ｐゴシック" pitchFamily="1" charset="-128"/>
            </a:endParaRPr>
          </a:p>
        </p:txBody>
      </p:sp>
      <p:sp>
        <p:nvSpPr>
          <p:cNvPr id="13" name="Rectangle 12"/>
          <p:cNvSpPr>
            <a:spLocks noChangeArrowheads="1"/>
          </p:cNvSpPr>
          <p:nvPr/>
        </p:nvSpPr>
        <p:spPr bwMode="auto">
          <a:xfrm>
            <a:off x="6507866" y="2971800"/>
            <a:ext cx="2667000" cy="2246769"/>
          </a:xfrm>
          <a:prstGeom prst="rect">
            <a:avLst/>
          </a:prstGeom>
          <a:solidFill>
            <a:schemeClr val="accent2">
              <a:lumMod val="60000"/>
              <a:lumOff val="40000"/>
              <a:alpha val="37000"/>
            </a:schemeClr>
          </a:solidFill>
          <a:ln>
            <a:noFill/>
          </a:ln>
          <a:effectLst/>
          <a:extLst/>
        </p:spPr>
        <p:txBody>
          <a:bodyPr>
            <a:spAutoFit/>
          </a:bodyPr>
          <a:lstStyle/>
          <a:p>
            <a:r>
              <a:rPr lang="en-US" altLang="en-US" sz="2000" b="1" i="0" u="sng" dirty="0" smtClean="0">
                <a:ea typeface="ＭＳ Ｐゴシック" pitchFamily="1" charset="-128"/>
              </a:rPr>
              <a:t>Contextual</a:t>
            </a:r>
            <a:r>
              <a:rPr lang="en-US" altLang="en-US" sz="2000" i="0" dirty="0" smtClean="0">
                <a:ea typeface="ＭＳ Ｐゴシック" pitchFamily="1" charset="-128"/>
              </a:rPr>
              <a:t>:  Provide frequent guided practice prior to public performance.  Include authentic opportunities for engagement including “after school”.</a:t>
            </a:r>
            <a:endParaRPr lang="en-US" altLang="en-US" sz="2000" i="0" dirty="0">
              <a:ea typeface="ＭＳ Ｐゴシック" pitchFamily="1" charset="-128"/>
            </a:endParaRPr>
          </a:p>
        </p:txBody>
      </p:sp>
      <p:sp>
        <p:nvSpPr>
          <p:cNvPr id="15" name="Rectangle 14"/>
          <p:cNvSpPr>
            <a:spLocks noChangeArrowheads="1"/>
          </p:cNvSpPr>
          <p:nvPr/>
        </p:nvSpPr>
        <p:spPr bwMode="auto">
          <a:xfrm>
            <a:off x="76200" y="315410"/>
            <a:ext cx="90297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effectLst>
                  <a:outerShdw blurRad="38100" dist="38100" dir="2700000" algn="tl">
                    <a:srgbClr val="000000"/>
                  </a:outerShdw>
                </a:effectLst>
                <a:latin typeface="Arial" charset="0"/>
              </a:defRPr>
            </a:lvl1pPr>
            <a:lvl2pPr algn="ctr">
              <a:defRPr sz="4400">
                <a:solidFill>
                  <a:schemeClr val="tx2"/>
                </a:solidFill>
                <a:effectLst>
                  <a:outerShdw blurRad="38100" dist="38100" dir="2700000" algn="tl">
                    <a:srgbClr val="000000"/>
                  </a:outerShdw>
                </a:effectLst>
                <a:latin typeface="Arial" charset="0"/>
              </a:defRPr>
            </a:lvl2pPr>
            <a:lvl3pPr algn="ctr">
              <a:defRPr sz="4400">
                <a:solidFill>
                  <a:schemeClr val="tx2"/>
                </a:solidFill>
                <a:effectLst>
                  <a:outerShdw blurRad="38100" dist="38100" dir="2700000" algn="tl">
                    <a:srgbClr val="000000"/>
                  </a:outerShdw>
                </a:effectLst>
                <a:latin typeface="Arial" charset="0"/>
              </a:defRPr>
            </a:lvl3pPr>
            <a:lvl4pPr algn="ctr">
              <a:defRPr sz="4400">
                <a:solidFill>
                  <a:schemeClr val="tx2"/>
                </a:solidFill>
                <a:effectLst>
                  <a:outerShdw blurRad="38100" dist="38100" dir="2700000" algn="tl">
                    <a:srgbClr val="000000"/>
                  </a:outerShdw>
                </a:effectLst>
                <a:latin typeface="Arial" charset="0"/>
              </a:defRPr>
            </a:lvl4pPr>
            <a:lvl5pPr algn="ctr">
              <a:defRPr sz="4400">
                <a:solidFill>
                  <a:schemeClr val="tx2"/>
                </a:solidFill>
                <a:effectLst>
                  <a:outerShdw blurRad="38100" dist="38100" dir="2700000" algn="tl">
                    <a:srgbClr val="000000"/>
                  </a:outerShdw>
                </a:effectLst>
                <a:latin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r>
              <a:rPr lang="en-US" altLang="en-US" sz="2400" dirty="0" smtClean="0"/>
              <a:t>Community based “</a:t>
            </a:r>
            <a:r>
              <a:rPr lang="en-US" altLang="en-US" sz="2400" dirty="0"/>
              <a:t>a</a:t>
            </a:r>
            <a:r>
              <a:rPr lang="en-US" altLang="en-US" sz="2400" dirty="0" smtClean="0"/>
              <a:t>dapted </a:t>
            </a:r>
            <a:r>
              <a:rPr lang="en-US" altLang="en-US" sz="2400" dirty="0"/>
              <a:t>s</a:t>
            </a:r>
            <a:r>
              <a:rPr lang="en-US" altLang="en-US" sz="2400" dirty="0" smtClean="0"/>
              <a:t>heltered language” language development and intervention</a:t>
            </a:r>
            <a:endParaRPr lang="en-US" altLang="en-US" sz="2400" dirty="0"/>
          </a:p>
        </p:txBody>
      </p:sp>
      <p:sp>
        <p:nvSpPr>
          <p:cNvPr id="16" name="Rectangle 13"/>
          <p:cNvSpPr>
            <a:spLocks noChangeArrowheads="1"/>
          </p:cNvSpPr>
          <p:nvPr/>
        </p:nvSpPr>
        <p:spPr bwMode="auto">
          <a:xfrm>
            <a:off x="1981200" y="1371600"/>
            <a:ext cx="5486400" cy="1323439"/>
          </a:xfrm>
          <a:prstGeom prst="rect">
            <a:avLst/>
          </a:prstGeom>
          <a:solidFill>
            <a:schemeClr val="accent2">
              <a:lumMod val="60000"/>
              <a:lumOff val="40000"/>
              <a:alpha val="49000"/>
            </a:schemeClr>
          </a:solidFill>
          <a:ln>
            <a:noFill/>
          </a:ln>
          <a:effectLst/>
          <a:extLst/>
        </p:spPr>
        <p:txBody>
          <a:bodyPr>
            <a:spAutoFit/>
          </a:bodyPr>
          <a:lstStyle/>
          <a:p>
            <a:r>
              <a:rPr lang="en-US" altLang="en-US" sz="2000" b="1" i="0" u="sng" dirty="0" smtClean="0">
                <a:ea typeface="ＭＳ Ｐゴシック" pitchFamily="1" charset="-128"/>
              </a:rPr>
              <a:t>Response To Intervention (RTI)</a:t>
            </a:r>
            <a:r>
              <a:rPr lang="en-US" altLang="en-US" sz="2000" i="0" dirty="0" smtClean="0">
                <a:ea typeface="ＭＳ Ｐゴシック" pitchFamily="1" charset="-128"/>
              </a:rPr>
              <a:t>: Include </a:t>
            </a:r>
            <a:r>
              <a:rPr lang="en-US" altLang="en-US" sz="2000" i="0" dirty="0">
                <a:ea typeface="ＭＳ Ｐゴシック" pitchFamily="1" charset="-128"/>
              </a:rPr>
              <a:t>explicit instruction in </a:t>
            </a:r>
            <a:r>
              <a:rPr lang="en-US" altLang="en-US" sz="2000" i="0" dirty="0" smtClean="0">
                <a:ea typeface="ＭＳ Ｐゴシック" pitchFamily="1" charset="-128"/>
              </a:rPr>
              <a:t>oral and written language “5 components” (includes both English and Twulshootseed, e.g., phonemic development).</a:t>
            </a:r>
            <a:endParaRPr lang="en-US" altLang="en-US" sz="2000" i="0" dirty="0">
              <a:ea typeface="ＭＳ Ｐゴシック" pitchFamily="1" charset="-128"/>
            </a:endParaRPr>
          </a:p>
        </p:txBody>
      </p:sp>
    </p:spTree>
    <p:extLst>
      <p:ext uri="{BB962C8B-B14F-4D97-AF65-F5344CB8AC3E}">
        <p14:creationId xmlns:p14="http://schemas.microsoft.com/office/powerpoint/2010/main" val="345024715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9486" y="4572000"/>
            <a:ext cx="8763000" cy="1904999"/>
          </a:xfrm>
        </p:spPr>
        <p:txBody>
          <a:bodyPr>
            <a:normAutofit fontScale="90000"/>
          </a:bodyPr>
          <a:lstStyle/>
          <a:p>
            <a:pPr marL="45720" lvl="1" indent="0"/>
            <a:r>
              <a:rPr lang="en-US" sz="2800" u="sng" dirty="0" smtClean="0">
                <a:solidFill>
                  <a:srgbClr val="FF0000"/>
                </a:solidFill>
              </a:rPr>
              <a:t>1) </a:t>
            </a:r>
            <a:r>
              <a:rPr lang="en-US" sz="2800" u="sng" dirty="0" smtClean="0">
                <a:solidFill>
                  <a:srgbClr val="FF0000"/>
                </a:solidFill>
                <a:latin typeface="Times New Roman" panose="02020603050405020304" pitchFamily="18" charset="0"/>
                <a:cs typeface="Times New Roman" panose="02020603050405020304" pitchFamily="18" charset="0"/>
              </a:rPr>
              <a:t>“Parents as Teachers” (extended model)</a:t>
            </a:r>
            <a:r>
              <a:rPr lang="en-US" sz="2800" b="0" u="sng" dirty="0" smtClean="0">
                <a:solidFill>
                  <a:srgbClr val="FF0000"/>
                </a:solidFill>
                <a:latin typeface="Times New Roman" panose="02020603050405020304" pitchFamily="18" charset="0"/>
                <a:cs typeface="Times New Roman" panose="02020603050405020304" pitchFamily="18" charset="0"/>
              </a:rPr>
              <a:t/>
            </a:r>
            <a:br>
              <a:rPr lang="en-US" sz="2800" b="0" u="sng" dirty="0" smtClean="0">
                <a:solidFill>
                  <a:srgbClr val="FF0000"/>
                </a:solidFill>
                <a:latin typeface="Times New Roman" panose="02020603050405020304" pitchFamily="18" charset="0"/>
                <a:cs typeface="Times New Roman" panose="02020603050405020304" pitchFamily="18" charset="0"/>
              </a:rPr>
            </a:br>
            <a:r>
              <a:rPr lang="en-US" sz="2800" u="sng" dirty="0">
                <a:solidFill>
                  <a:srgbClr val="FF0000"/>
                </a:solidFill>
                <a:latin typeface="Times New Roman" panose="02020603050405020304" pitchFamily="18" charset="0"/>
                <a:cs typeface="Times New Roman" panose="02020603050405020304" pitchFamily="18" charset="0"/>
              </a:rPr>
              <a:t>2) </a:t>
            </a:r>
            <a:r>
              <a:rPr lang="en-US" sz="2800" u="sng" dirty="0" smtClean="0">
                <a:solidFill>
                  <a:srgbClr val="FF0000"/>
                </a:solidFill>
                <a:latin typeface="Times New Roman" panose="02020603050405020304" pitchFamily="18" charset="0"/>
                <a:cs typeface="Times New Roman" panose="02020603050405020304" pitchFamily="18" charset="0"/>
              </a:rPr>
              <a:t>“Readiness to Learn” (family supports)</a:t>
            </a:r>
            <a:br>
              <a:rPr lang="en-US" sz="2800" u="sng" dirty="0" smtClean="0">
                <a:solidFill>
                  <a:srgbClr val="FF0000"/>
                </a:solidFill>
                <a:latin typeface="Times New Roman" panose="02020603050405020304" pitchFamily="18" charset="0"/>
                <a:cs typeface="Times New Roman" panose="02020603050405020304" pitchFamily="18" charset="0"/>
              </a:rPr>
            </a:br>
            <a:r>
              <a:rPr lang="en-US" sz="2800" u="sng" dirty="0">
                <a:solidFill>
                  <a:srgbClr val="FF0000"/>
                </a:solidFill>
                <a:latin typeface="Times New Roman" panose="02020603050405020304" pitchFamily="18" charset="0"/>
                <a:cs typeface="Times New Roman" panose="02020603050405020304" pitchFamily="18" charset="0"/>
              </a:rPr>
              <a:t>3) </a:t>
            </a:r>
            <a:r>
              <a:rPr lang="en-US" sz="2800" u="sng" dirty="0" smtClean="0">
                <a:solidFill>
                  <a:srgbClr val="FF0000"/>
                </a:solidFill>
                <a:latin typeface="Times New Roman" panose="02020603050405020304" pitchFamily="18" charset="0"/>
                <a:cs typeface="Times New Roman" panose="02020603050405020304" pitchFamily="18" charset="0"/>
              </a:rPr>
              <a:t> Grades K-5 </a:t>
            </a:r>
            <a:r>
              <a:rPr lang="en-US" sz="2800" u="sng" dirty="0">
                <a:solidFill>
                  <a:srgbClr val="FF0000"/>
                </a:solidFill>
                <a:latin typeface="Times New Roman" panose="02020603050405020304" pitchFamily="18" charset="0"/>
                <a:cs typeface="Times New Roman" panose="02020603050405020304" pitchFamily="18" charset="0"/>
              </a:rPr>
              <a:t>language </a:t>
            </a:r>
            <a:r>
              <a:rPr lang="en-US" sz="2800" u="sng" dirty="0" smtClean="0">
                <a:solidFill>
                  <a:srgbClr val="FF0000"/>
                </a:solidFill>
                <a:latin typeface="Times New Roman" panose="02020603050405020304" pitchFamily="18" charset="0"/>
                <a:cs typeface="Times New Roman" panose="02020603050405020304" pitchFamily="18" charset="0"/>
              </a:rPr>
              <a:t>(language intervention with 5 year cohort follow-through)  </a:t>
            </a:r>
            <a:r>
              <a:rPr lang="en-US" sz="4400" dirty="0">
                <a:latin typeface="Times New Roman" panose="02020603050405020304" pitchFamily="18" charset="0"/>
                <a:cs typeface="Times New Roman" panose="02020603050405020304" pitchFamily="18" charset="0"/>
              </a:rPr>
              <a:t/>
            </a:r>
            <a:br>
              <a:rPr lang="en-US" sz="4400" dirty="0">
                <a:latin typeface="Times New Roman" panose="02020603050405020304" pitchFamily="18" charset="0"/>
                <a:cs typeface="Times New Roman" panose="02020603050405020304" pitchFamily="18" charset="0"/>
              </a:rPr>
            </a:br>
            <a:r>
              <a:rPr lang="en-US" sz="3000" dirty="0" smtClean="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
            </a:r>
            <a:br>
              <a:rPr lang="en-US" sz="3000" dirty="0">
                <a:latin typeface="Times New Roman" panose="02020603050405020304" pitchFamily="18" charset="0"/>
                <a:cs typeface="Times New Roman" panose="02020603050405020304" pitchFamily="18" charset="0"/>
              </a:rPr>
            </a:br>
            <a:endParaRPr lang="en-US" sz="2000" dirty="0"/>
          </a:p>
        </p:txBody>
      </p:sp>
      <p:pic>
        <p:nvPicPr>
          <p:cNvPr id="2051" name="Picture 3" descr="C:\Users\norm\AppData\Local\Microsoft\Windows\Temporary Internet Files\Content.Outlook\HX0TIRLT\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39486"/>
            <a:ext cx="5638800" cy="38753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9486" y="685800"/>
            <a:ext cx="2275114" cy="2939266"/>
          </a:xfrm>
          <a:prstGeom prst="rect">
            <a:avLst/>
          </a:prstGeom>
          <a:gradFill>
            <a:gsLst>
              <a:gs pos="83000">
                <a:schemeClr val="bg2">
                  <a:tint val="98000"/>
                  <a:shade val="90000"/>
                  <a:satMod val="160000"/>
                  <a:lumMod val="0"/>
                  <a:lumOff val="100000"/>
                </a:schemeClr>
              </a:gs>
              <a:gs pos="73000">
                <a:schemeClr val="bg2">
                  <a:tint val="95000"/>
                  <a:shade val="100000"/>
                  <a:satMod val="130000"/>
                  <a:lumMod val="130000"/>
                </a:schemeClr>
              </a:gs>
              <a:gs pos="82000">
                <a:schemeClr val="bg2">
                  <a:tint val="97000"/>
                  <a:shade val="100000"/>
                  <a:hueMod val="100000"/>
                  <a:satMod val="140000"/>
                  <a:lumMod val="80000"/>
                </a:schemeClr>
              </a:gs>
            </a:gsLst>
            <a:path path="circle">
              <a:fillToRect l="20000" t="10000" r="20000" b="60000"/>
            </a:path>
          </a:gradFill>
        </p:spPr>
        <p:txBody>
          <a:bodyPr wrap="square" rtlCol="0">
            <a:spAutoFit/>
          </a:bodyPr>
          <a:lstStyle/>
          <a:p>
            <a:r>
              <a:rPr lang="en-US" sz="2300" dirty="0" smtClean="0"/>
              <a:t>Three program components; all include family connections and “community school” leveraging of resources</a:t>
            </a:r>
            <a:r>
              <a:rPr lang="en-US" sz="2400" dirty="0" smtClean="0"/>
              <a:t>.</a:t>
            </a:r>
            <a:endParaRPr lang="en-US" dirty="0"/>
          </a:p>
        </p:txBody>
      </p:sp>
    </p:spTree>
    <p:extLst>
      <p:ext uri="{BB962C8B-B14F-4D97-AF65-F5344CB8AC3E}">
        <p14:creationId xmlns:p14="http://schemas.microsoft.com/office/powerpoint/2010/main" val="273865677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4191465"/>
            <a:ext cx="6512511" cy="1143000"/>
          </a:xfrm>
        </p:spPr>
        <p:txBody>
          <a:bodyPr>
            <a:normAutofit fontScale="90000"/>
          </a:bodyPr>
          <a:lstStyle/>
          <a:p>
            <a:pPr marL="0" indent="0">
              <a:buNone/>
            </a:pPr>
            <a:r>
              <a:rPr lang="en-US" sz="3200" dirty="0" smtClean="0"/>
              <a:t>Explicitly taught story telling as part of "oral tradition”… </a:t>
            </a:r>
            <a:r>
              <a:rPr lang="en-US" sz="2800" dirty="0" smtClean="0"/>
              <a:t>(excerpt from parent newsletter)</a:t>
            </a:r>
            <a:endParaRPr lang="en-US" sz="2800" dirty="0"/>
          </a:p>
        </p:txBody>
      </p:sp>
      <p:sp>
        <p:nvSpPr>
          <p:cNvPr id="3" name="Content Placeholder 2"/>
          <p:cNvSpPr>
            <a:spLocks noGrp="1"/>
          </p:cNvSpPr>
          <p:nvPr>
            <p:ph idx="1"/>
          </p:nvPr>
        </p:nvSpPr>
        <p:spPr>
          <a:xfrm>
            <a:off x="1143000" y="731520"/>
            <a:ext cx="6400800" cy="3474720"/>
          </a:xfrm>
          <a:prstGeom prst="rect">
            <a:avLst/>
          </a:prstGeom>
        </p:spPr>
        <p:txBody>
          <a:bodyPr>
            <a:normAutofit/>
          </a:bodyPr>
          <a:lstStyle/>
          <a:p>
            <a:pPr marL="0" indent="0">
              <a:buNone/>
            </a:pPr>
            <a:r>
              <a:rPr lang="en-US" sz="2400" i="1" dirty="0" smtClean="0"/>
              <a:t>“We (modeled the) </a:t>
            </a:r>
            <a:r>
              <a:rPr lang="en-US" sz="2400" i="1" dirty="0"/>
              <a:t>importance of voice </a:t>
            </a:r>
            <a:r>
              <a:rPr lang="en-US" sz="2400" i="1" dirty="0" smtClean="0"/>
              <a:t>‘intonation’ </a:t>
            </a:r>
            <a:r>
              <a:rPr lang="en-US" sz="2400" i="1" dirty="0"/>
              <a:t>and having variety and expression in one’s story </a:t>
            </a:r>
            <a:r>
              <a:rPr lang="en-US" sz="2400" i="1" dirty="0" smtClean="0"/>
              <a:t>telling….The </a:t>
            </a:r>
            <a:r>
              <a:rPr lang="en-US" sz="2400" i="1" dirty="0"/>
              <a:t>kids really seemed to enjoy the </a:t>
            </a:r>
            <a:r>
              <a:rPr lang="en-US" sz="2400" i="1" dirty="0" smtClean="0"/>
              <a:t>stories, </a:t>
            </a:r>
            <a:r>
              <a:rPr lang="en-US" sz="2400" i="1" dirty="0"/>
              <a:t>and their laughter and comments let us know that our goal had been attained</a:t>
            </a:r>
            <a:r>
              <a:rPr lang="en-US" sz="2400" i="1" dirty="0" smtClean="0"/>
              <a:t>!”</a:t>
            </a:r>
            <a:endParaRPr lang="en-US" sz="2400" i="1" dirty="0"/>
          </a:p>
          <a:p>
            <a:pPr marL="0" indent="0">
              <a:buNone/>
            </a:pPr>
            <a:r>
              <a:rPr lang="en-US" dirty="0"/>
              <a:t> </a:t>
            </a:r>
          </a:p>
        </p:txBody>
      </p:sp>
    </p:spTree>
    <p:extLst>
      <p:ext uri="{BB962C8B-B14F-4D97-AF65-F5344CB8AC3E}">
        <p14:creationId xmlns:p14="http://schemas.microsoft.com/office/powerpoint/2010/main" val="271282364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493678" cy="3017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13039" y="5105400"/>
            <a:ext cx="7924800" cy="646331"/>
          </a:xfrm>
          <a:prstGeom prst="rect">
            <a:avLst/>
          </a:prstGeom>
        </p:spPr>
        <p:txBody>
          <a:bodyPr wrap="square">
            <a:spAutoFit/>
          </a:bodyPr>
          <a:lstStyle/>
          <a:p>
            <a:r>
              <a:rPr lang="en-US" dirty="0"/>
              <a:t>http://www.puyalluptriballanguage.org/learning_opportunities/traditional_ways/traditional_ways.html</a:t>
            </a:r>
          </a:p>
        </p:txBody>
      </p:sp>
    </p:spTree>
    <p:extLst>
      <p:ext uri="{BB962C8B-B14F-4D97-AF65-F5344CB8AC3E}">
        <p14:creationId xmlns:p14="http://schemas.microsoft.com/office/powerpoint/2010/main" val="334661419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018314"/>
            <a:ext cx="8305800" cy="1143000"/>
          </a:xfrm>
        </p:spPr>
        <p:txBody>
          <a:bodyPr>
            <a:normAutofit/>
          </a:bodyPr>
          <a:lstStyle/>
          <a:p>
            <a:pPr marL="0" indent="0" algn="l" fontAlgn="auto">
              <a:spcAft>
                <a:spcPts val="0"/>
              </a:spcAft>
              <a:buClr>
                <a:schemeClr val="accent6">
                  <a:lumMod val="75000"/>
                </a:schemeClr>
              </a:buClr>
              <a:buFont typeface="Georgia" pitchFamily="18" charset="0"/>
              <a:buNone/>
              <a:defRPr/>
            </a:pPr>
            <a:r>
              <a:rPr lang="en-US" sz="2400" dirty="0" smtClean="0"/>
              <a:t>Cross age tutoring and materials development by siblings, cousins, and older students: Service Learning “Warrior Hours”</a:t>
            </a:r>
            <a:endParaRPr lang="en-US" sz="2400" dirty="0"/>
          </a:p>
        </p:txBody>
      </p:sp>
      <p:pic>
        <p:nvPicPr>
          <p:cNvPr id="5222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33400" y="457200"/>
            <a:ext cx="8145463" cy="4572000"/>
          </a:xfrm>
          <a:prstGeom prst="rect">
            <a:avLst/>
          </a:prstGeom>
        </p:spPr>
      </p:pic>
    </p:spTree>
    <p:extLst>
      <p:ext uri="{BB962C8B-B14F-4D97-AF65-F5344CB8AC3E}">
        <p14:creationId xmlns:p14="http://schemas.microsoft.com/office/powerpoint/2010/main" val="186055851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600200"/>
            <a:ext cx="8229600" cy="1143000"/>
          </a:xfrm>
        </p:spPr>
        <p:txBody>
          <a:bodyPr>
            <a:noAutofit/>
          </a:bodyPr>
          <a:lstStyle/>
          <a:p>
            <a:r>
              <a:rPr lang="en-US" sz="3600" dirty="0" smtClean="0"/>
              <a:t>Many tribes have </a:t>
            </a:r>
            <a:r>
              <a:rPr lang="en-US" sz="3600" dirty="0"/>
              <a:t>h</a:t>
            </a:r>
            <a:r>
              <a:rPr lang="en-US" sz="3600" dirty="0" smtClean="0"/>
              <a:t>eritage </a:t>
            </a:r>
            <a:r>
              <a:rPr lang="en-US" sz="3600" dirty="0"/>
              <a:t>l</a:t>
            </a:r>
            <a:r>
              <a:rPr lang="en-US" sz="3600" dirty="0" smtClean="0"/>
              <a:t>anguage resources including downloads and websites </a:t>
            </a:r>
            <a:br>
              <a:rPr lang="en-US" sz="3600" dirty="0" smtClean="0"/>
            </a:br>
            <a:r>
              <a:rPr lang="en-US" sz="3600" dirty="0"/>
              <a:t/>
            </a:r>
            <a:br>
              <a:rPr lang="en-US" sz="3600" dirty="0"/>
            </a:br>
            <a:r>
              <a:rPr lang="en-US" sz="3600" dirty="0" smtClean="0"/>
              <a:t>Example: </a:t>
            </a:r>
            <a:r>
              <a:rPr lang="en-US" sz="3600" dirty="0" err="1" smtClean="0"/>
              <a:t>Twulshootseed</a:t>
            </a:r>
            <a:r>
              <a:rPr lang="en-US" sz="3600" dirty="0" smtClean="0"/>
              <a:t> mobile Apps </a:t>
            </a:r>
            <a:r>
              <a:rPr lang="en-US" sz="2800" dirty="0" smtClean="0"/>
              <a:t>(itunes download and Puyallup-tribe.com):</a:t>
            </a:r>
            <a:endParaRPr lang="en-US" sz="3600" dirty="0"/>
          </a:p>
        </p:txBody>
      </p:sp>
      <p:sp>
        <p:nvSpPr>
          <p:cNvPr id="3" name="Content Placeholder 2"/>
          <p:cNvSpPr>
            <a:spLocks noGrp="1"/>
          </p:cNvSpPr>
          <p:nvPr>
            <p:ph idx="1"/>
          </p:nvPr>
        </p:nvSpPr>
        <p:spPr>
          <a:xfrm>
            <a:off x="609600" y="4343400"/>
            <a:ext cx="7924800" cy="1523999"/>
          </a:xfrm>
          <a:prstGeom prst="rect">
            <a:avLst/>
          </a:prstGeom>
        </p:spPr>
        <p:txBody>
          <a:bodyPr>
            <a:normAutofit fontScale="70000" lnSpcReduction="20000"/>
          </a:bodyPr>
          <a:lstStyle/>
          <a:p>
            <a:r>
              <a:rPr lang="en-US" dirty="0" smtClean="0">
                <a:hlinkClick r:id=""/>
              </a:rPr>
              <a:t>Twulshootseed </a:t>
            </a:r>
            <a:r>
              <a:rPr lang="en-US" dirty="0">
                <a:hlinkClick r:id="rId3"/>
              </a:rPr>
              <a:t>Alphabet</a:t>
            </a:r>
            <a:endParaRPr lang="en-US" dirty="0"/>
          </a:p>
          <a:p>
            <a:r>
              <a:rPr lang="en-US" dirty="0" smtClean="0">
                <a:hlinkClick r:id="rId4"/>
              </a:rPr>
              <a:t>“75 Words” Vocabulary development App</a:t>
            </a:r>
            <a:r>
              <a:rPr lang="en-US" dirty="0" smtClean="0"/>
              <a:t> </a:t>
            </a:r>
            <a:endParaRPr lang="en-US" dirty="0"/>
          </a:p>
          <a:p>
            <a:r>
              <a:rPr lang="en-US" dirty="0" smtClean="0">
                <a:hlinkClick r:id="rId5"/>
              </a:rPr>
              <a:t>Texting </a:t>
            </a:r>
            <a:r>
              <a:rPr lang="en-US" dirty="0">
                <a:hlinkClick r:id="rId5"/>
              </a:rPr>
              <a:t>Twulshootseed</a:t>
            </a:r>
            <a:endParaRPr lang="en-US" dirty="0"/>
          </a:p>
          <a:p>
            <a:r>
              <a:rPr lang="en-US" dirty="0" smtClean="0">
                <a:hlinkClick r:id="rId6"/>
              </a:rPr>
              <a:t>Twulshootseed: “What </a:t>
            </a:r>
            <a:r>
              <a:rPr lang="en-US" dirty="0">
                <a:hlinkClick r:id="rId6"/>
              </a:rPr>
              <a:t>Is </a:t>
            </a:r>
            <a:r>
              <a:rPr lang="en-US" dirty="0" smtClean="0">
                <a:hlinkClick r:id="rId6"/>
              </a:rPr>
              <a:t>That”</a:t>
            </a:r>
            <a:endParaRPr lang="en-US" dirty="0"/>
          </a:p>
          <a:p>
            <a:endParaRPr lang="en-US" dirty="0" smtClean="0"/>
          </a:p>
          <a:p>
            <a:endParaRPr lang="en-US" dirty="0"/>
          </a:p>
        </p:txBody>
      </p:sp>
    </p:spTree>
    <p:extLst>
      <p:ext uri="{BB962C8B-B14F-4D97-AF65-F5344CB8AC3E}">
        <p14:creationId xmlns:p14="http://schemas.microsoft.com/office/powerpoint/2010/main" val="332816157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52400" y="609600"/>
            <a:ext cx="8610600" cy="4247317"/>
          </a:xfrm>
          <a:prstGeom prst="rect">
            <a:avLst/>
          </a:prstGeom>
        </p:spPr>
        <p:txBody>
          <a:bodyPr wrap="square">
            <a:spAutoFit/>
          </a:bodyPr>
          <a:lstStyle/>
          <a:p>
            <a:r>
              <a:rPr lang="en-US" b="1" dirty="0" smtClean="0"/>
              <a:t>Who </a:t>
            </a:r>
            <a:r>
              <a:rPr lang="en-US" b="1" dirty="0"/>
              <a:t>May </a:t>
            </a:r>
            <a:r>
              <a:rPr lang="en-US" b="1" dirty="0" smtClean="0"/>
              <a:t>Apply for a NAM grant (elementary, secondary and post-secondary schools):</a:t>
            </a:r>
          </a:p>
          <a:p>
            <a:endParaRPr lang="en-US" dirty="0"/>
          </a:p>
          <a:p>
            <a:pPr marL="285750" indent="-285750">
              <a:buFont typeface="Arial" panose="020B0604020202020204" pitchFamily="34" charset="0"/>
              <a:buChar char="•"/>
            </a:pPr>
            <a:r>
              <a:rPr lang="en-US" dirty="0" smtClean="0"/>
              <a:t>Indian tribes and tribally </a:t>
            </a:r>
            <a:r>
              <a:rPr lang="en-US" dirty="0"/>
              <a:t>sanctioned educational authorities</a:t>
            </a:r>
          </a:p>
          <a:p>
            <a:pPr marL="285750" indent="-285750">
              <a:buFont typeface="Arial" panose="020B0604020202020204" pitchFamily="34" charset="0"/>
              <a:buChar char="•"/>
            </a:pPr>
            <a:r>
              <a:rPr lang="en-US" dirty="0"/>
              <a:t>Native Hawaiian or </a:t>
            </a:r>
            <a:r>
              <a:rPr lang="en-US" dirty="0" smtClean="0"/>
              <a:t>Native American Pacific </a:t>
            </a:r>
            <a:r>
              <a:rPr lang="en-US" dirty="0"/>
              <a:t>Islander native language educational organizations</a:t>
            </a:r>
          </a:p>
          <a:p>
            <a:pPr marL="285750" indent="-285750">
              <a:buFont typeface="Arial" panose="020B0604020202020204" pitchFamily="34" charset="0"/>
              <a:buChar char="•"/>
            </a:pPr>
            <a:r>
              <a:rPr lang="en-US" dirty="0"/>
              <a:t>Elementary schools or secondary schools that are </a:t>
            </a:r>
            <a:r>
              <a:rPr lang="en-US" b="1" u="sng" dirty="0"/>
              <a:t>operated or funded </a:t>
            </a:r>
            <a:r>
              <a:rPr lang="en-US" dirty="0"/>
              <a:t>by the Bureau of Indian Education (BIE), or a consortium of such schools</a:t>
            </a:r>
          </a:p>
          <a:p>
            <a:pPr marL="285750" indent="-285750">
              <a:buFont typeface="Arial" panose="020B0604020202020204" pitchFamily="34" charset="0"/>
              <a:buChar char="•"/>
            </a:pPr>
            <a:r>
              <a:rPr lang="en-US" dirty="0"/>
              <a:t>Elementary schools or secondary schools </a:t>
            </a:r>
            <a:r>
              <a:rPr lang="en-US" dirty="0" smtClean="0"/>
              <a:t>(funded by) the </a:t>
            </a:r>
            <a:r>
              <a:rPr lang="en-US" dirty="0"/>
              <a:t>BIE </a:t>
            </a:r>
            <a:r>
              <a:rPr lang="en-US" b="1" u="sng" dirty="0"/>
              <a:t>in consortium </a:t>
            </a:r>
            <a:r>
              <a:rPr lang="en-US" dirty="0"/>
              <a:t>with another such school or a tribal or community organization</a:t>
            </a:r>
          </a:p>
          <a:p>
            <a:pPr marL="285750" indent="-285750">
              <a:buFont typeface="Arial" panose="020B0604020202020204" pitchFamily="34" charset="0"/>
              <a:buChar char="•"/>
            </a:pPr>
            <a:r>
              <a:rPr lang="en-US" dirty="0"/>
              <a:t>Elementary </a:t>
            </a:r>
            <a:r>
              <a:rPr lang="en-US" dirty="0" smtClean="0"/>
              <a:t>or </a:t>
            </a:r>
            <a:r>
              <a:rPr lang="en-US" dirty="0"/>
              <a:t>secondary schools operated by the BIE and an institution of </a:t>
            </a:r>
            <a:r>
              <a:rPr lang="en-US" b="1" u="sng" dirty="0"/>
              <a:t>higher education (IHE</a:t>
            </a:r>
            <a:r>
              <a:rPr lang="en-US" dirty="0"/>
              <a:t>), in consortium with elementary schools or secondary schools </a:t>
            </a:r>
            <a:r>
              <a:rPr lang="en-US" dirty="0" smtClean="0"/>
              <a:t>(funded by) the </a:t>
            </a:r>
            <a:r>
              <a:rPr lang="en-US" dirty="0"/>
              <a:t>BIE or a tribal or community </a:t>
            </a:r>
            <a:r>
              <a:rPr lang="en-US" dirty="0" smtClean="0"/>
              <a:t>organization</a:t>
            </a:r>
          </a:p>
          <a:p>
            <a:pPr marL="285750" indent="-285750">
              <a:buFont typeface="Arial" panose="020B0604020202020204" pitchFamily="34" charset="0"/>
              <a:buChar char="•"/>
            </a:pPr>
            <a:endParaRPr lang="en-US" dirty="0"/>
          </a:p>
          <a:p>
            <a:r>
              <a:rPr lang="en-US" dirty="0" smtClean="0"/>
              <a:t>Refer to the following source for specific current </a:t>
            </a:r>
            <a:r>
              <a:rPr lang="en-US" dirty="0"/>
              <a:t>information: </a:t>
            </a:r>
            <a:r>
              <a:rPr lang="en-US" dirty="0">
                <a:solidFill>
                  <a:srgbClr val="002060"/>
                </a:solidFill>
              </a:rPr>
              <a:t>http://www2.ed.gov/programs/naancs/eligibility.html</a:t>
            </a:r>
          </a:p>
        </p:txBody>
      </p:sp>
    </p:spTree>
    <p:extLst>
      <p:ext uri="{BB962C8B-B14F-4D97-AF65-F5344CB8AC3E}">
        <p14:creationId xmlns:p14="http://schemas.microsoft.com/office/powerpoint/2010/main" val="248073344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902043" y="457200"/>
            <a:ext cx="7239000" cy="4524315"/>
          </a:xfrm>
          <a:prstGeom prst="rect">
            <a:avLst/>
          </a:prstGeom>
          <a:noFill/>
        </p:spPr>
        <p:txBody>
          <a:bodyPr wrap="square" rtlCol="0">
            <a:spAutoFit/>
          </a:bodyPr>
          <a:lstStyle/>
          <a:p>
            <a:r>
              <a:rPr lang="en-US" dirty="0" smtClean="0"/>
              <a:t>Native American and Alaska Natives In School Program (NAM) funding:</a:t>
            </a:r>
          </a:p>
          <a:p>
            <a:endParaRPr lang="en-US" dirty="0"/>
          </a:p>
          <a:p>
            <a:r>
              <a:rPr lang="en-US" dirty="0" smtClean="0"/>
              <a:t>(Average of approximately $275,000 per award per year)</a:t>
            </a:r>
            <a:endParaRPr lang="en-US" dirty="0"/>
          </a:p>
          <a:p>
            <a:endParaRPr lang="en-US" dirty="0" smtClean="0"/>
          </a:p>
          <a:p>
            <a:r>
              <a:rPr lang="en-US" dirty="0" smtClean="0"/>
              <a:t>Of </a:t>
            </a:r>
            <a:r>
              <a:rPr lang="en-US" dirty="0"/>
              <a:t>the 12 applications recommended for funding, </a:t>
            </a:r>
            <a:endParaRPr lang="en-US" dirty="0" smtClean="0"/>
          </a:p>
          <a:p>
            <a:pPr marL="285750" indent="-285750">
              <a:buFont typeface="Arial" panose="020B0604020202020204" pitchFamily="34" charset="0"/>
              <a:buChar char="•"/>
            </a:pPr>
            <a:r>
              <a:rPr lang="en-US" dirty="0" smtClean="0"/>
              <a:t>11 </a:t>
            </a:r>
            <a:r>
              <a:rPr lang="en-US" dirty="0"/>
              <a:t>addressed Competitive Priority -Increasing Postsecondary </a:t>
            </a:r>
            <a:r>
              <a:rPr lang="en-US" dirty="0" smtClean="0"/>
              <a:t>Success</a:t>
            </a:r>
          </a:p>
          <a:p>
            <a:pPr marL="285750" indent="-285750">
              <a:buFont typeface="Arial" panose="020B0604020202020204" pitchFamily="34" charset="0"/>
              <a:buChar char="•"/>
            </a:pPr>
            <a:r>
              <a:rPr lang="en-US" dirty="0" smtClean="0"/>
              <a:t>12 </a:t>
            </a:r>
            <a:r>
              <a:rPr lang="en-US" dirty="0"/>
              <a:t>applications addressed Competitive Priority -Enabling More Data-based Decision-Making. </a:t>
            </a:r>
            <a:endParaRPr lang="en-US" dirty="0" smtClean="0"/>
          </a:p>
          <a:p>
            <a:pPr marL="285750" indent="-285750">
              <a:buFont typeface="Arial" panose="020B0604020202020204" pitchFamily="34" charset="0"/>
              <a:buChar char="•"/>
            </a:pPr>
            <a:r>
              <a:rPr lang="en-US" dirty="0" smtClean="0"/>
              <a:t>In </a:t>
            </a:r>
            <a:r>
              <a:rPr lang="en-US" dirty="0"/>
              <a:t>addition, 12 addressed Invitational Priority -Supporting Native American Language Instruction</a:t>
            </a:r>
          </a:p>
          <a:p>
            <a:endParaRPr lang="en-US" dirty="0" smtClean="0"/>
          </a:p>
          <a:p>
            <a:r>
              <a:rPr lang="en-US" dirty="0" smtClean="0"/>
              <a:t>National Center for English Language Acquisition (including NAM): </a:t>
            </a:r>
            <a:r>
              <a:rPr lang="en-US" dirty="0" smtClean="0">
                <a:solidFill>
                  <a:srgbClr val="002060"/>
                </a:solidFill>
              </a:rPr>
              <a:t>http</a:t>
            </a:r>
            <a:r>
              <a:rPr lang="en-US" dirty="0">
                <a:solidFill>
                  <a:srgbClr val="002060"/>
                </a:solidFill>
              </a:rPr>
              <a:t>://www.ncela.us/native-american-and-alaska-native-children-school-program</a:t>
            </a:r>
            <a:endParaRPr lang="en-US" dirty="0" smtClean="0">
              <a:solidFill>
                <a:srgbClr val="002060"/>
              </a:solidFill>
            </a:endParaRPr>
          </a:p>
          <a:p>
            <a:endParaRPr lang="en-US" dirty="0">
              <a:solidFill>
                <a:srgbClr val="002060"/>
              </a:solidFill>
            </a:endParaRPr>
          </a:p>
          <a:p>
            <a:r>
              <a:rPr lang="en-US" dirty="0" smtClean="0">
                <a:solidFill>
                  <a:srgbClr val="002060"/>
                </a:solidFill>
              </a:rPr>
              <a:t>http</a:t>
            </a:r>
            <a:r>
              <a:rPr lang="en-US" dirty="0">
                <a:solidFill>
                  <a:srgbClr val="002060"/>
                </a:solidFill>
              </a:rPr>
              <a:t>://www2.ed.gov/programs/naancs/eligibility.html</a:t>
            </a:r>
            <a:endParaRPr lang="en-US" dirty="0"/>
          </a:p>
        </p:txBody>
      </p:sp>
    </p:spTree>
    <p:extLst>
      <p:ext uri="{BB962C8B-B14F-4D97-AF65-F5344CB8AC3E}">
        <p14:creationId xmlns:p14="http://schemas.microsoft.com/office/powerpoint/2010/main" val="204676922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312" y="304800"/>
            <a:ext cx="7455589"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4162" y="5943600"/>
            <a:ext cx="8041888" cy="707886"/>
          </a:xfrm>
          <a:prstGeom prst="rect">
            <a:avLst/>
          </a:prstGeom>
          <a:noFill/>
        </p:spPr>
        <p:txBody>
          <a:bodyPr wrap="square" rtlCol="0">
            <a:spAutoFit/>
          </a:bodyPr>
          <a:lstStyle/>
          <a:p>
            <a:r>
              <a:rPr lang="en-US" sz="2000" dirty="0">
                <a:solidFill>
                  <a:srgbClr val="0070C0"/>
                </a:solidFill>
              </a:rPr>
              <a:t>http://www.k12.wa.us/MigrantBilingual/pubdocs/TBIPGuidelinesNativeAmerican.pdf</a:t>
            </a:r>
          </a:p>
        </p:txBody>
      </p:sp>
      <p:sp>
        <p:nvSpPr>
          <p:cNvPr id="3" name="Rounded Rectangle 2"/>
          <p:cNvSpPr/>
          <p:nvPr/>
        </p:nvSpPr>
        <p:spPr>
          <a:xfrm>
            <a:off x="533400" y="5105400"/>
            <a:ext cx="4876800" cy="533400"/>
          </a:xfrm>
          <a:prstGeom prst="roundRect">
            <a:avLst/>
          </a:prstGeom>
          <a:solidFill>
            <a:schemeClr val="accent1">
              <a:alpha val="1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485297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62000" y="990600"/>
            <a:ext cx="7239000" cy="6494085"/>
          </a:xfrm>
          <a:prstGeom prst="rect">
            <a:avLst/>
          </a:prstGeom>
          <a:noFill/>
        </p:spPr>
        <p:txBody>
          <a:bodyPr wrap="square" rtlCol="0">
            <a:spAutoFit/>
          </a:bodyPr>
          <a:lstStyle/>
          <a:p>
            <a:r>
              <a:rPr lang="en-US" sz="2000" u="sng" dirty="0" smtClean="0"/>
              <a:t>Web Links:</a:t>
            </a:r>
          </a:p>
          <a:p>
            <a:endParaRPr lang="en-US" dirty="0"/>
          </a:p>
          <a:p>
            <a:r>
              <a:rPr lang="en-US" dirty="0">
                <a:hlinkClick r:id="rId3"/>
              </a:rPr>
              <a:t>http://www.goia.wa.gov/faq/faq.htm</a:t>
            </a:r>
          </a:p>
          <a:p>
            <a:endParaRPr lang="en-US" dirty="0" smtClean="0">
              <a:hlinkClick r:id="rId3"/>
            </a:endParaRPr>
          </a:p>
          <a:p>
            <a:r>
              <a:rPr lang="en-US" dirty="0" smtClean="0">
                <a:hlinkClick r:id="rId3"/>
              </a:rPr>
              <a:t>NAM Grant Authorizing </a:t>
            </a:r>
            <a:r>
              <a:rPr lang="en-US" dirty="0">
                <a:hlinkClick r:id="rId3"/>
              </a:rPr>
              <a:t>Statute</a:t>
            </a:r>
            <a:r>
              <a:rPr lang="en-US" dirty="0"/>
              <a:t> (Title III, Part A, Subpart 1, Sec. 3112, 20 U.S.C. 6822-Native American and Alaska Native Children in School Program)</a:t>
            </a:r>
          </a:p>
          <a:p>
            <a:endParaRPr lang="en-US" dirty="0" smtClean="0">
              <a:hlinkClick r:id="rId4"/>
            </a:endParaRPr>
          </a:p>
          <a:p>
            <a:r>
              <a:rPr lang="en-US" dirty="0" smtClean="0">
                <a:hlinkClick r:id="rId4"/>
              </a:rPr>
              <a:t>Native </a:t>
            </a:r>
            <a:r>
              <a:rPr lang="en-US" dirty="0">
                <a:hlinkClick r:id="rId4"/>
              </a:rPr>
              <a:t>American and Alaska Native Children in School Program</a:t>
            </a:r>
            <a:r>
              <a:rPr lang="en-US" dirty="0"/>
              <a:t> </a:t>
            </a:r>
            <a:r>
              <a:rPr lang="en-US" dirty="0" smtClean="0"/>
              <a:t> </a:t>
            </a:r>
            <a:r>
              <a:rPr lang="en-US" dirty="0">
                <a:hlinkClick r:id="rId5"/>
              </a:rPr>
              <a:t>http://</a:t>
            </a:r>
            <a:r>
              <a:rPr lang="en-US" dirty="0" smtClean="0">
                <a:hlinkClick r:id="rId5"/>
              </a:rPr>
              <a:t>www2.ed.gov/programs/naancs/index.html</a:t>
            </a:r>
            <a:endParaRPr lang="en-US" dirty="0" smtClean="0"/>
          </a:p>
          <a:p>
            <a:r>
              <a:rPr lang="en-US" dirty="0" smtClean="0"/>
              <a:t>(see FAQ, eligibility, awards, etc.)</a:t>
            </a:r>
            <a:endParaRPr lang="en-US" dirty="0"/>
          </a:p>
          <a:p>
            <a:endParaRPr lang="en-US" dirty="0" smtClean="0">
              <a:hlinkClick r:id="rId6"/>
            </a:endParaRPr>
          </a:p>
          <a:p>
            <a:r>
              <a:rPr lang="en-US" dirty="0"/>
              <a:t>http://</a:t>
            </a:r>
            <a:r>
              <a:rPr lang="en-US" dirty="0" smtClean="0"/>
              <a:t>www.ncela.us</a:t>
            </a:r>
          </a:p>
          <a:p>
            <a:endParaRPr lang="en-US" dirty="0" smtClean="0"/>
          </a:p>
          <a:p>
            <a:r>
              <a:rPr lang="en-US" dirty="0">
                <a:hlinkClick r:id="rId7"/>
              </a:rPr>
              <a:t>http</a:t>
            </a:r>
            <a:r>
              <a:rPr lang="en-US" dirty="0" smtClean="0">
                <a:hlinkClick r:id="rId7"/>
              </a:rPr>
              <a:t>://www.bie.edu</a:t>
            </a:r>
            <a:endParaRPr lang="en-US" dirty="0" smtClean="0"/>
          </a:p>
          <a:p>
            <a:endParaRPr lang="en-US" dirty="0"/>
          </a:p>
          <a:p>
            <a:r>
              <a:rPr lang="en-US" dirty="0">
                <a:hlinkClick r:id="rId8"/>
              </a:rPr>
              <a:t>http://k12.wa.us/indianed</a:t>
            </a:r>
            <a:r>
              <a:rPr lang="en-US" dirty="0" smtClean="0">
                <a:hlinkClick r:id="rId8"/>
              </a:rPr>
              <a:t>/</a:t>
            </a:r>
            <a:endParaRPr lang="en-US" dirty="0" smtClean="0"/>
          </a:p>
          <a:p>
            <a:endParaRPr lang="en-US" dirty="0"/>
          </a:p>
          <a:p>
            <a:r>
              <a:rPr lang="en-US" dirty="0">
                <a:hlinkClick r:id="rId9"/>
              </a:rPr>
              <a:t>http://www.aihc-wa.com</a:t>
            </a:r>
            <a:r>
              <a:rPr lang="en-US" dirty="0" smtClean="0">
                <a:hlinkClick r:id="rId9"/>
              </a:rPr>
              <a:t>/</a:t>
            </a:r>
            <a:endParaRPr lang="en-US" dirty="0" smtClean="0"/>
          </a:p>
          <a:p>
            <a:endParaRPr lang="en-US" dirty="0"/>
          </a:p>
          <a:p>
            <a:endParaRPr lang="en-US" dirty="0"/>
          </a:p>
          <a:p>
            <a:endParaRPr lang="en-US" dirty="0"/>
          </a:p>
          <a:p>
            <a:endParaRPr lang="en-US" dirty="0" smtClean="0"/>
          </a:p>
          <a:p>
            <a:endParaRPr lang="en-US" dirty="0"/>
          </a:p>
        </p:txBody>
      </p:sp>
    </p:spTree>
    <p:extLst>
      <p:ext uri="{BB962C8B-B14F-4D97-AF65-F5344CB8AC3E}">
        <p14:creationId xmlns:p14="http://schemas.microsoft.com/office/powerpoint/2010/main" val="289778575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219200"/>
            <a:ext cx="7924800" cy="2492990"/>
          </a:xfrm>
          <a:prstGeom prst="rect">
            <a:avLst/>
          </a:prstGeom>
        </p:spPr>
        <p:txBody>
          <a:bodyPr wrap="square">
            <a:spAutoFit/>
          </a:bodyPr>
          <a:lstStyle/>
          <a:p>
            <a:r>
              <a:rPr lang="en-US" sz="3600" dirty="0">
                <a:solidFill>
                  <a:srgbClr val="FF0000"/>
                </a:solidFill>
                <a:hlinkClick r:id="rId3"/>
              </a:rPr>
              <a:t>Thank you</a:t>
            </a:r>
            <a:r>
              <a:rPr lang="en-US" sz="3600" dirty="0" smtClean="0">
                <a:solidFill>
                  <a:srgbClr val="FF0000"/>
                </a:solidFill>
                <a:hlinkClick r:id="rId3"/>
              </a:rPr>
              <a:t>!</a:t>
            </a:r>
          </a:p>
          <a:p>
            <a:endParaRPr lang="en-US" sz="3600" dirty="0">
              <a:solidFill>
                <a:srgbClr val="FF0000"/>
              </a:solidFill>
              <a:hlinkClick r:id="rId3"/>
            </a:endParaRPr>
          </a:p>
          <a:p>
            <a:r>
              <a:rPr lang="en-US" sz="2800" dirty="0">
                <a:solidFill>
                  <a:srgbClr val="FF0000"/>
                </a:solidFill>
                <a:hlinkClick r:id="rId3"/>
              </a:rPr>
              <a:t>Norm </a:t>
            </a:r>
            <a:r>
              <a:rPr lang="en-US" sz="2800" dirty="0" smtClean="0">
                <a:solidFill>
                  <a:srgbClr val="FF0000"/>
                </a:solidFill>
                <a:hlinkClick r:id="rId3"/>
              </a:rPr>
              <a:t>Dorpat, FourthDirectionServices@gmail.com</a:t>
            </a:r>
            <a:endParaRPr lang="en-US" sz="2800" dirty="0" smtClean="0">
              <a:solidFill>
                <a:srgbClr val="FF0000"/>
              </a:solidFill>
            </a:endParaRPr>
          </a:p>
          <a:p>
            <a:endParaRPr lang="en-US" sz="2800" dirty="0">
              <a:solidFill>
                <a:srgbClr val="0070C0"/>
              </a:solidFill>
            </a:endParaRPr>
          </a:p>
          <a:p>
            <a:r>
              <a:rPr lang="en-US" sz="2800" dirty="0" smtClean="0">
                <a:solidFill>
                  <a:srgbClr val="0070C0"/>
                </a:solidFill>
              </a:rPr>
              <a:t>www.grantfundsnow.wordpress.com</a:t>
            </a:r>
            <a:endParaRPr lang="en-US" sz="2800" dirty="0">
              <a:solidFill>
                <a:srgbClr val="0070C0"/>
              </a:solidFill>
            </a:endParaRPr>
          </a:p>
        </p:txBody>
      </p:sp>
    </p:spTree>
    <p:extLst>
      <p:ext uri="{BB962C8B-B14F-4D97-AF65-F5344CB8AC3E}">
        <p14:creationId xmlns:p14="http://schemas.microsoft.com/office/powerpoint/2010/main" val="165600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219200"/>
            <a:ext cx="7924800" cy="2031325"/>
          </a:xfrm>
          <a:prstGeom prst="rect">
            <a:avLst/>
          </a:prstGeom>
        </p:spPr>
        <p:txBody>
          <a:bodyPr wrap="square">
            <a:spAutoFit/>
          </a:bodyPr>
          <a:lstStyle/>
          <a:p>
            <a:r>
              <a:rPr lang="en-US" dirty="0" smtClean="0">
                <a:solidFill>
                  <a:srgbClr val="FF0000"/>
                </a:solidFill>
              </a:rPr>
              <a:t>References:</a:t>
            </a:r>
          </a:p>
          <a:p>
            <a:endParaRPr lang="en-US" dirty="0">
              <a:solidFill>
                <a:srgbClr val="FF0000"/>
              </a:solidFill>
            </a:endParaRPr>
          </a:p>
          <a:p>
            <a:r>
              <a:rPr lang="en-US" dirty="0"/>
              <a:t>COMMUNITY DEVELOPMENT AS CONTEXT FOR ALCOHOL POLICY NORMAN DORPAT, M.S</a:t>
            </a:r>
            <a:r>
              <a:rPr lang="en-US" dirty="0" smtClean="0"/>
              <a:t>. 2002 </a:t>
            </a:r>
          </a:p>
          <a:p>
            <a:r>
              <a:rPr lang="en-US" dirty="0" smtClean="0"/>
              <a:t>American </a:t>
            </a:r>
            <a:r>
              <a:rPr lang="en-US" dirty="0"/>
              <a:t>Indian and Alaska Native Mental Health Research The Journal of the National Center Volume 4, Number 3, 1992 Published by the University Press of Colorado</a:t>
            </a:r>
            <a:endParaRPr lang="en-US" dirty="0">
              <a:solidFill>
                <a:srgbClr val="0070C0"/>
              </a:solidFill>
            </a:endParaRPr>
          </a:p>
        </p:txBody>
      </p:sp>
    </p:spTree>
    <p:extLst>
      <p:ext uri="{BB962C8B-B14F-4D97-AF65-F5344CB8AC3E}">
        <p14:creationId xmlns:p14="http://schemas.microsoft.com/office/powerpoint/2010/main" val="209580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307529"/>
            <a:ext cx="8229600" cy="1077218"/>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3200" dirty="0"/>
              <a:t>How does that legacy affect our P-12 learners in relation to school psychology roles?</a:t>
            </a:r>
          </a:p>
        </p:txBody>
      </p:sp>
      <p:sp>
        <p:nvSpPr>
          <p:cNvPr id="3" name="Text Placeholder 2"/>
          <p:cNvSpPr txBox="1">
            <a:spLocks noGrp="1"/>
          </p:cNvSpPr>
          <p:nvPr>
            <p:ph type="body" idx="4294967295"/>
          </p:nvPr>
        </p:nvSpPr>
        <p:spPr>
          <a:xfrm>
            <a:off x="816120" y="1524000"/>
            <a:ext cx="7511040" cy="4507200"/>
          </a:xfrm>
        </p:spPr>
        <p:txBody>
          <a:bodyPr>
            <a:normAutofit fontScale="92500" lnSpcReduction="20000"/>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r>
              <a:rPr lang="en-US" dirty="0" smtClean="0"/>
              <a:t>Risk &amp; protective factor research, </a:t>
            </a:r>
            <a:r>
              <a:rPr lang="en-US" dirty="0"/>
              <a:t>e.g., </a:t>
            </a:r>
            <a:r>
              <a:rPr lang="en-US" dirty="0" smtClean="0"/>
              <a:t>Hawkins/Catalano/Miller (1992)</a:t>
            </a:r>
            <a:endParaRPr lang="en-US" dirty="0"/>
          </a:p>
          <a:p>
            <a:pPr lvl="0"/>
            <a:r>
              <a:rPr lang="en-US" dirty="0"/>
              <a:t>Trauma informed schooling</a:t>
            </a:r>
          </a:p>
          <a:p>
            <a:pPr lvl="0"/>
            <a:r>
              <a:rPr lang="en-US" dirty="0"/>
              <a:t>Formative vs Summative (including pre-referral and RTI) regarding </a:t>
            </a:r>
            <a:r>
              <a:rPr lang="en-US" dirty="0" smtClean="0"/>
              <a:t>eligibility </a:t>
            </a:r>
            <a:r>
              <a:rPr lang="en-US" dirty="0"/>
              <a:t>for services</a:t>
            </a:r>
          </a:p>
          <a:p>
            <a:pPr lvl="1" rtl="0" hangingPunct="0"/>
            <a:r>
              <a:rPr lang="en-US" dirty="0">
                <a:solidFill>
                  <a:srgbClr val="000000"/>
                </a:solidFill>
              </a:rPr>
              <a:t>Sped Over representation</a:t>
            </a:r>
          </a:p>
          <a:p>
            <a:pPr lvl="1" rtl="0" hangingPunct="0"/>
            <a:r>
              <a:rPr lang="en-US" dirty="0">
                <a:solidFill>
                  <a:srgbClr val="000000"/>
                </a:solidFill>
              </a:rPr>
              <a:t>L.D. Overrepresentation</a:t>
            </a:r>
          </a:p>
          <a:p>
            <a:pPr lvl="1" rtl="0" hangingPunct="0"/>
            <a:r>
              <a:rPr lang="en-US" dirty="0">
                <a:solidFill>
                  <a:srgbClr val="000000"/>
                </a:solidFill>
              </a:rPr>
              <a:t>Developmental Delay category</a:t>
            </a:r>
          </a:p>
          <a:p>
            <a:pPr lvl="0"/>
            <a:r>
              <a:rPr lang="en-US" dirty="0">
                <a:solidFill>
                  <a:srgbClr val="000000"/>
                </a:solidFill>
              </a:rPr>
              <a:t>“False Positives” and “False Negatives”</a:t>
            </a:r>
          </a:p>
        </p:txBody>
      </p:sp>
    </p:spTree>
    <p:extLst>
      <p:ext uri="{BB962C8B-B14F-4D97-AF65-F5344CB8AC3E}">
        <p14:creationId xmlns:p14="http://schemas.microsoft.com/office/powerpoint/2010/main" val="682797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322918"/>
            <a:ext cx="8229600" cy="523220"/>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sz="2800" dirty="0"/>
              <a:t>Achievement Gap fast facts (WSU Clearinghouse)</a:t>
            </a:r>
          </a:p>
        </p:txBody>
      </p:sp>
      <p:sp>
        <p:nvSpPr>
          <p:cNvPr id="3" name="Text Placeholder 2"/>
          <p:cNvSpPr txBox="1">
            <a:spLocks noGrp="1"/>
          </p:cNvSpPr>
          <p:nvPr>
            <p:ph type="body" idx="4294967295"/>
          </p:nvPr>
        </p:nvSpPr>
        <p:spPr>
          <a:xfrm>
            <a:off x="381000" y="849855"/>
            <a:ext cx="8382000" cy="4759652"/>
          </a:xfrm>
        </p:spPr>
        <p:txBody>
          <a:bodyPr>
            <a:normAutofit fontScale="92500" lnSpcReduction="10000"/>
          </a:bodyPr>
          <a:lstStyle>
            <a:defPPr marL="432000" marR="0" lvl="0" indent="-324000">
              <a:spcBef>
                <a:spcPts val="0"/>
              </a:spcBef>
              <a:spcAft>
                <a:spcPts val="1284"/>
              </a:spcAft>
              <a:buClr>
                <a:srgbClr val="000080"/>
              </a:buClr>
              <a:buSzPct val="45000"/>
              <a:buFont typeface="StarSymbol"/>
              <a:buNone/>
              <a:defRPr lang="en-US" sz="2910" b="0" i="0" u="none" strike="noStrike">
                <a:ln>
                  <a:noFill/>
                </a:ln>
                <a:latin typeface="Thorndale" pitchFamily="18"/>
                <a:ea typeface="Andale Sans UI" pitchFamily="2"/>
                <a:cs typeface="Tahoma" pitchFamily="2"/>
              </a:defRPr>
            </a:defPPr>
            <a:lvl1pPr marL="432000" marR="0" lvl="0" indent="-324000">
              <a:spcBef>
                <a:spcPts val="0"/>
              </a:spcBef>
              <a:spcAft>
                <a:spcPts val="1284"/>
              </a:spcAft>
              <a:buClr>
                <a:srgbClr val="000080"/>
              </a:buClr>
              <a:buSzPct val="45000"/>
              <a:buFont typeface="StarSymbol"/>
              <a:buChar char="●"/>
              <a:defRPr lang="en-US" sz="2910" b="0" i="0" u="none" strike="noStrike">
                <a:ln>
                  <a:noFill/>
                </a:ln>
                <a:latin typeface="Thorndale" pitchFamily="18"/>
                <a:ea typeface="Andale Sans UI" pitchFamily="2"/>
                <a:cs typeface="Tahoma" pitchFamily="2"/>
              </a:defRPr>
            </a:lvl1pPr>
            <a:lvl2pPr marL="864000" marR="0" lvl="1" indent="-288000">
              <a:spcBef>
                <a:spcPts val="0"/>
              </a:spcBef>
              <a:spcAft>
                <a:spcPts val="1026"/>
              </a:spcAft>
              <a:buClr>
                <a:srgbClr val="000080"/>
              </a:buClr>
              <a:buSzPct val="75000"/>
              <a:buFont typeface="StarSymbol"/>
              <a:buChar char="–"/>
              <a:defRPr lang="en-US" sz="2540" b="0" i="0" u="none" strike="noStrike">
                <a:ln>
                  <a:noFill/>
                </a:ln>
                <a:latin typeface="Thorndale" pitchFamily="18"/>
                <a:ea typeface="Andale Sans UI" pitchFamily="2"/>
                <a:cs typeface="Tahoma" pitchFamily="2"/>
              </a:defRPr>
            </a:lvl2pPr>
            <a:lvl3pPr marL="1296000" marR="0" lvl="2" indent="-216000">
              <a:spcBef>
                <a:spcPts val="0"/>
              </a:spcBef>
              <a:spcAft>
                <a:spcPts val="771"/>
              </a:spcAft>
              <a:buClr>
                <a:srgbClr val="000080"/>
              </a:buClr>
              <a:buSzPct val="45000"/>
              <a:buFont typeface="StarSymbol"/>
              <a:buChar char="●"/>
              <a:defRPr lang="en-US" sz="2180" b="0" i="0" u="none" strike="noStrike">
                <a:ln>
                  <a:noFill/>
                </a:ln>
                <a:latin typeface="Thorndale" pitchFamily="18"/>
                <a:ea typeface="Andale Sans UI" pitchFamily="2"/>
                <a:cs typeface="Tahoma" pitchFamily="2"/>
              </a:defRPr>
            </a:lvl3pPr>
            <a:lvl4pPr marL="1728000" marR="0" lvl="3" indent="-216000">
              <a:spcBef>
                <a:spcPts val="0"/>
              </a:spcBef>
              <a:spcAft>
                <a:spcPts val="513"/>
              </a:spcAft>
              <a:buClr>
                <a:srgbClr val="000080"/>
              </a:buClr>
              <a:buSzPct val="75000"/>
              <a:buFont typeface="StarSymbol"/>
              <a:buChar char="–"/>
              <a:defRPr lang="en-US" sz="1820" b="0" i="0" u="none" strike="noStrike">
                <a:ln>
                  <a:noFill/>
                </a:ln>
                <a:latin typeface="Thorndale" pitchFamily="18"/>
                <a:ea typeface="Andale Sans UI" pitchFamily="2"/>
                <a:cs typeface="Tahoma" pitchFamily="2"/>
              </a:defRPr>
            </a:lvl4pPr>
            <a:lvl5pPr marL="2160000" marR="0" lvl="4"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5pPr>
            <a:lvl6pPr marL="2592000" marR="0" lvl="5"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6pPr>
            <a:lvl7pPr marL="3024000" marR="0" lvl="6"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7pPr>
            <a:lvl8pPr marL="3456000" marR="0" lvl="7"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8pPr>
            <a:lvl9pPr marL="3887999" marR="0" lvl="8" indent="-216000">
              <a:spcBef>
                <a:spcPts val="0"/>
              </a:spcBef>
              <a:spcAft>
                <a:spcPts val="255"/>
              </a:spcAft>
              <a:buClr>
                <a:srgbClr val="000080"/>
              </a:buClr>
              <a:buSzPct val="45000"/>
              <a:buFont typeface="StarSymbol"/>
              <a:buChar char="●"/>
              <a:defRPr lang="en-US" sz="1820" b="0" i="0" u="none" strike="noStrike">
                <a:ln>
                  <a:noFill/>
                </a:ln>
                <a:latin typeface="Thorndale" pitchFamily="18"/>
                <a:ea typeface="Andale Sans UI" pitchFamily="2"/>
                <a:cs typeface="Tahoma" pitchFamily="2"/>
              </a:defRPr>
            </a:lvl9pPr>
          </a:lstStyle>
          <a:p>
            <a:pPr lvl="0"/>
            <a:r>
              <a:rPr lang="en-US" sz="2200" dirty="0">
                <a:solidFill>
                  <a:srgbClr val="000000"/>
                </a:solidFill>
              </a:rPr>
              <a:t> Native Americans scored significantly lower across all subjects (reading, writing, math and science) and across all grades when compared to their European American counterparts.</a:t>
            </a:r>
          </a:p>
          <a:p>
            <a:pPr lvl="0"/>
            <a:r>
              <a:rPr lang="en-US" sz="2200" dirty="0">
                <a:solidFill>
                  <a:srgbClr val="000000"/>
                </a:solidFill>
              </a:rPr>
              <a:t>A factor that contributes to lower scores is the percentage of Native American students enrolled within a school district, thus indicating that there may be unique challenges and stressors facing public schools with higher numbers of Native American </a:t>
            </a:r>
            <a:r>
              <a:rPr lang="en-US" sz="2200" dirty="0" smtClean="0">
                <a:solidFill>
                  <a:srgbClr val="000000"/>
                </a:solidFill>
              </a:rPr>
              <a:t>students</a:t>
            </a:r>
            <a:endParaRPr lang="en-US" sz="2200" dirty="0">
              <a:solidFill>
                <a:srgbClr val="000000"/>
              </a:solidFill>
            </a:endParaRPr>
          </a:p>
          <a:p>
            <a:pPr lvl="0"/>
            <a:r>
              <a:rPr lang="en-US" sz="2200" dirty="0">
                <a:solidFill>
                  <a:srgbClr val="000000"/>
                </a:solidFill>
              </a:rPr>
              <a:t>... the trend of the “achievement gap” may be more of a reflection of a “data gap,” rendering Native American students “invisible” in terms of educational policies and procedures.</a:t>
            </a:r>
          </a:p>
          <a:p>
            <a:pPr lvl="0"/>
            <a:r>
              <a:rPr lang="en-US" sz="2200" dirty="0">
                <a:solidFill>
                  <a:srgbClr val="000000"/>
                </a:solidFill>
              </a:rPr>
              <a:t>Intent:   close the achievement gap and maintain Native American cultural integrity while promoting indigenous knowledge, language, values, and </a:t>
            </a:r>
            <a:r>
              <a:rPr lang="en-US" sz="2200" dirty="0" smtClean="0">
                <a:solidFill>
                  <a:srgbClr val="000000"/>
                </a:solidFill>
              </a:rPr>
              <a:t>practice</a:t>
            </a:r>
            <a:endParaRPr lang="en-US" sz="1400" b="1" dirty="0" smtClean="0">
              <a:solidFill>
                <a:srgbClr val="000000"/>
              </a:solidFill>
            </a:endParaRPr>
          </a:p>
          <a:p>
            <a:pPr lvl="0">
              <a:buNone/>
            </a:pPr>
            <a:r>
              <a:rPr lang="en-US" sz="1400" b="1" dirty="0" smtClean="0">
                <a:solidFill>
                  <a:srgbClr val="000000"/>
                </a:solidFill>
              </a:rPr>
              <a:t>(Where </a:t>
            </a:r>
            <a:r>
              <a:rPr lang="en-US" sz="1400" b="1" dirty="0">
                <a:solidFill>
                  <a:srgbClr val="000000"/>
                </a:solidFill>
              </a:rPr>
              <a:t>the Sun </a:t>
            </a:r>
            <a:r>
              <a:rPr lang="en-US" sz="1400" b="1" dirty="0" smtClean="0">
                <a:solidFill>
                  <a:srgbClr val="000000"/>
                </a:solidFill>
              </a:rPr>
              <a:t>Rises: Addressing </a:t>
            </a:r>
            <a:r>
              <a:rPr lang="en-US" sz="1400" b="1" dirty="0">
                <a:solidFill>
                  <a:srgbClr val="000000"/>
                </a:solidFill>
              </a:rPr>
              <a:t>the Educational Achievement of Native Americans in Washington State, </a:t>
            </a:r>
            <a:r>
              <a:rPr lang="en-US" sz="1400" b="1" dirty="0" smtClean="0">
                <a:solidFill>
                  <a:srgbClr val="000000"/>
                </a:solidFill>
              </a:rPr>
              <a:t>2008)</a:t>
            </a:r>
            <a:endParaRPr lang="en-US" sz="1400" b="1" dirty="0">
              <a:solidFill>
                <a:srgbClr val="000000"/>
              </a:solidFill>
            </a:endParaRPr>
          </a:p>
        </p:txBody>
      </p:sp>
    </p:spTree>
    <p:extLst>
      <p:ext uri="{BB962C8B-B14F-4D97-AF65-F5344CB8AC3E}">
        <p14:creationId xmlns:p14="http://schemas.microsoft.com/office/powerpoint/2010/main" val="1618363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7033</TotalTime>
  <Words>4254</Words>
  <Application>Microsoft Macintosh PowerPoint</Application>
  <PresentationFormat>On-screen Show (4:3)</PresentationFormat>
  <Paragraphs>380</Paragraphs>
  <Slides>72</Slides>
  <Notes>72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72</vt:i4>
      </vt:variant>
    </vt:vector>
  </HeadingPairs>
  <TitlesOfParts>
    <vt:vector size="75" baseType="lpstr">
      <vt:lpstr>Office Theme</vt:lpstr>
      <vt:lpstr>1_Office Theme</vt:lpstr>
      <vt:lpstr>Chart</vt:lpstr>
      <vt:lpstr>When the Minority is the Majority: Perspectives from and Issues Arising in School Districts that are not Predominately White  Norm Dorpat, M.S.  Fourth Direction Educational Services FourthDirectionServices@gmail.com</vt:lpstr>
      <vt:lpstr>PowerPoint Presentation</vt:lpstr>
      <vt:lpstr>Perspectives and Hopes...</vt:lpstr>
      <vt:lpstr>PowerPoint Presentation</vt:lpstr>
      <vt:lpstr>Agenda / Discussion Topics</vt:lpstr>
      <vt:lpstr>PowerPoint Presentation</vt:lpstr>
      <vt:lpstr>PowerPoint Presentation</vt:lpstr>
      <vt:lpstr>How does that legacy affect our P-12 learners in relation to school psychology roles?</vt:lpstr>
      <vt:lpstr>Achievement Gap fast facts (WSU Clearinghouse)</vt:lpstr>
      <vt:lpstr>Representation in Special Education</vt:lpstr>
      <vt:lpstr>Representation in Special Education</vt:lpstr>
      <vt:lpstr>PowerPoint Presentation</vt:lpstr>
      <vt:lpstr>Representation in Special Education</vt:lpstr>
      <vt:lpstr>Beyond Eligibility – the Ongoing Role of a School Psychologist: Promote Psychological Well-Being</vt:lpstr>
      <vt:lpstr>Agenda / Discussion Topics</vt:lpstr>
      <vt:lpstr>PowerPoint Presentation</vt:lpstr>
      <vt:lpstr>Assessment of   Proficiency in L1 and L2 among  Native Americans must be considered within the context of the community and status of the language itself</vt:lpstr>
      <vt:lpstr>Culture is language, language is culture</vt:lpstr>
      <vt:lpstr>Standard Methods for Evaluating Acculturation</vt:lpstr>
      <vt:lpstr>The Term ELL may not be a good fit for many Native learners</vt:lpstr>
      <vt:lpstr>Interpersonal vs Academic English</vt:lpstr>
      <vt:lpstr>Question</vt:lpstr>
      <vt:lpstr>Beyond Interview/Observation to formal Language Assessments</vt:lpstr>
      <vt:lpstr>Utilize Multiple Meaures to Assess Language Proficiency</vt:lpstr>
      <vt:lpstr>Thoughts on qualitative L1 language assessment…</vt:lpstr>
      <vt:lpstr>Agenda / Discussion Topics</vt:lpstr>
      <vt:lpstr>Referral Artifacts</vt:lpstr>
      <vt:lpstr>Clear benchmark data helps limit referral bias</vt:lpstr>
      <vt:lpstr>Possible issues in prereferral process</vt:lpstr>
      <vt:lpstr>Possible ELL Behavioral Characteristics (e.g., BASC results that may be only descriptive</vt:lpstr>
      <vt:lpstr>WELPA / ELPA21 Assessment as pre-referral data</vt:lpstr>
      <vt:lpstr>PowerPoint Presentation</vt:lpstr>
      <vt:lpstr>Language assessment in context</vt:lpstr>
      <vt:lpstr>PowerPoint Presentation</vt:lpstr>
      <vt:lpstr>PowerPoint Presentation</vt:lpstr>
      <vt:lpstr>Title III / ELL / Transitional Bilingual Issues</vt:lpstr>
      <vt:lpstr>Native Title III Status as RTI</vt:lpstr>
      <vt:lpstr>“By the Book” OSPI Native Title III eligibility.  What factors determine if a student is “at risk”?</vt:lpstr>
      <vt:lpstr>“By the Book” OSPI Native Title III eligibility.  What factors determine if a student is “at risk”?</vt:lpstr>
      <vt:lpstr>Native Title III eligibility, continued</vt:lpstr>
      <vt:lpstr>PowerPoint Presentation</vt:lpstr>
      <vt:lpstr>Language Assessment Accommodations?</vt:lpstr>
      <vt:lpstr>From OSPI “Process for Identifying (dual and non-dual language) Title III Native American students:  *if the student has a disability (suspected?), refer to the IEP/504 team to make determination whether “LEP due to conditions beyond linguistic parameters”</vt:lpstr>
      <vt:lpstr>Agenda / Discussion Topics</vt:lpstr>
      <vt:lpstr>Formal Referral and Assessment process for Native Students</vt:lpstr>
      <vt:lpstr>Language Proficiency Scores</vt:lpstr>
      <vt:lpstr>PowerPoint Presentation</vt:lpstr>
      <vt:lpstr>Lack of Native L1 versions of assessments used in  eligibility assessments: </vt:lpstr>
      <vt:lpstr>ELL as exclusionary cause?</vt:lpstr>
      <vt:lpstr>Assessment of Learning (WSU Clearinghouse) https://education.wsu.edu/documents/2015/08/native-american-achievement-gap-executive-summary.pdf</vt:lpstr>
      <vt:lpstr>Assessment of Learning (WSU Clearinghouse) https://education.wsu.edu/documents/2015/08/native-american-achievement-gap-executive-summary.pdf</vt:lpstr>
      <vt:lpstr>Guiding Questions in assessment practices</vt:lpstr>
      <vt:lpstr>Assessment tools</vt:lpstr>
      <vt:lpstr>Native American Disproportionality</vt:lpstr>
      <vt:lpstr>Bussing into the Comprehensive School setting</vt:lpstr>
      <vt:lpstr>PowerPoint Presentation</vt:lpstr>
      <vt:lpstr>Agenda / Discussion Topics</vt:lpstr>
      <vt:lpstr>ACES</vt:lpstr>
      <vt:lpstr>PowerPoint Presentation</vt:lpstr>
      <vt:lpstr>Role and Function of a School Psychologist in Indian Country</vt:lpstr>
      <vt:lpstr>PowerPoint Presentation</vt:lpstr>
      <vt:lpstr>PowerPoint Presentation</vt:lpstr>
      <vt:lpstr>1) “Parents as Teachers” (extended model) 2) “Readiness to Learn” (family supports) 3)  Grades K-5 language (language intervention with 5 year cohort follow-through)      </vt:lpstr>
      <vt:lpstr>Explicitly taught story telling as part of "oral tradition”… (excerpt from parent newsletter)</vt:lpstr>
      <vt:lpstr>PowerPoint Presentation</vt:lpstr>
      <vt:lpstr>Cross age tutoring and materials development by siblings, cousins, and older students: Service Learning “Warrior Hours”</vt:lpstr>
      <vt:lpstr>Many tribes have heritage language resources including downloads and websites   Example: Twulshootseed mobile Apps (itunes download and Puyallup-tribe.com):</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Norm Dorpat</dc:creator>
  <cp:lastModifiedBy>D'Imperio Kimberly</cp:lastModifiedBy>
  <cp:revision>139</cp:revision>
  <cp:lastPrinted>2014-02-11T23:06:15Z</cp:lastPrinted>
  <dcterms:created xsi:type="dcterms:W3CDTF">2013-12-05T17:07:11Z</dcterms:created>
  <dcterms:modified xsi:type="dcterms:W3CDTF">2016-05-17T03:01:24Z</dcterms:modified>
</cp:coreProperties>
</file>