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0"/>
  </p:notesMasterIdLst>
  <p:sldIdLst>
    <p:sldId id="256" r:id="rId2"/>
    <p:sldId id="583" r:id="rId3"/>
    <p:sldId id="269" r:id="rId4"/>
    <p:sldId id="271" r:id="rId5"/>
    <p:sldId id="259" r:id="rId6"/>
    <p:sldId id="290" r:id="rId7"/>
    <p:sldId id="317" r:id="rId8"/>
    <p:sldId id="267" r:id="rId9"/>
    <p:sldId id="270" r:id="rId10"/>
    <p:sldId id="264" r:id="rId11"/>
    <p:sldId id="283" r:id="rId12"/>
    <p:sldId id="319" r:id="rId13"/>
    <p:sldId id="576" r:id="rId14"/>
    <p:sldId id="265" r:id="rId15"/>
    <p:sldId id="281" r:id="rId16"/>
    <p:sldId id="274" r:id="rId17"/>
    <p:sldId id="276" r:id="rId18"/>
    <p:sldId id="277" r:id="rId19"/>
    <p:sldId id="278" r:id="rId20"/>
    <p:sldId id="577" r:id="rId21"/>
    <p:sldId id="322" r:id="rId22"/>
    <p:sldId id="323" r:id="rId23"/>
    <p:sldId id="587" r:id="rId24"/>
    <p:sldId id="324" r:id="rId25"/>
    <p:sldId id="325" r:id="rId26"/>
    <p:sldId id="584" r:id="rId27"/>
    <p:sldId id="326" r:id="rId28"/>
    <p:sldId id="328" r:id="rId29"/>
    <p:sldId id="415" r:id="rId30"/>
    <p:sldId id="320" r:id="rId31"/>
    <p:sldId id="273" r:id="rId32"/>
    <p:sldId id="279" r:id="rId33"/>
    <p:sldId id="268" r:id="rId34"/>
    <p:sldId id="282" r:id="rId35"/>
    <p:sldId id="578" r:id="rId36"/>
    <p:sldId id="327" r:id="rId37"/>
    <p:sldId id="369" r:id="rId38"/>
    <p:sldId id="284" r:id="rId39"/>
    <p:sldId id="579" r:id="rId40"/>
    <p:sldId id="563" r:id="rId41"/>
    <p:sldId id="565" r:id="rId42"/>
    <p:sldId id="566" r:id="rId43"/>
    <p:sldId id="574" r:id="rId44"/>
    <p:sldId id="582" r:id="rId45"/>
    <p:sldId id="298" r:id="rId46"/>
    <p:sldId id="380" r:id="rId47"/>
    <p:sldId id="356" r:id="rId48"/>
    <p:sldId id="586" r:id="rId49"/>
    <p:sldId id="585" r:id="rId50"/>
    <p:sldId id="339" r:id="rId51"/>
    <p:sldId id="299" r:id="rId52"/>
    <p:sldId id="567" r:id="rId53"/>
    <p:sldId id="301" r:id="rId54"/>
    <p:sldId id="343" r:id="rId55"/>
    <p:sldId id="568" r:id="rId56"/>
    <p:sldId id="348" r:id="rId57"/>
    <p:sldId id="331" r:id="rId58"/>
    <p:sldId id="366" r:id="rId59"/>
    <p:sldId id="321" r:id="rId60"/>
    <p:sldId id="334" r:id="rId61"/>
    <p:sldId id="345" r:id="rId62"/>
    <p:sldId id="340" r:id="rId63"/>
    <p:sldId id="341" r:id="rId64"/>
    <p:sldId id="357" r:id="rId65"/>
    <p:sldId id="349" r:id="rId66"/>
    <p:sldId id="280" r:id="rId67"/>
    <p:sldId id="580" r:id="rId68"/>
    <p:sldId id="414" r:id="rId69"/>
    <p:sldId id="570" r:id="rId70"/>
    <p:sldId id="571" r:id="rId71"/>
    <p:sldId id="572" r:id="rId72"/>
    <p:sldId id="573" r:id="rId73"/>
    <p:sldId id="575" r:id="rId74"/>
    <p:sldId id="346" r:id="rId75"/>
    <p:sldId id="569" r:id="rId76"/>
    <p:sldId id="358" r:id="rId77"/>
    <p:sldId id="289" r:id="rId78"/>
    <p:sldId id="257"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15740"/>
    <a:srgbClr val="B9975B"/>
    <a:srgbClr val="D0D3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8" autoAdjust="0"/>
    <p:restoredTop sz="83394" autoAdjust="0"/>
  </p:normalViewPr>
  <p:slideViewPr>
    <p:cSldViewPr>
      <p:cViewPr varScale="1">
        <p:scale>
          <a:sx n="73" d="100"/>
          <a:sy n="73" d="100"/>
        </p:scale>
        <p:origin x="488" y="19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rmcgill777\Dropbox\Research\Overfactoring\Table%2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Observed Score Profile</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hade val="70000"/>
                    <a:satMod val="150000"/>
                  </a:schemeClr>
                </a:gs>
                <a:gs pos="34000">
                  <a:schemeClr val="accent1">
                    <a:shade val="70000"/>
                    <a:satMod val="140000"/>
                  </a:schemeClr>
                </a:gs>
                <a:gs pos="70000">
                  <a:schemeClr val="accent1">
                    <a:tint val="100000"/>
                    <a:shade val="90000"/>
                    <a:satMod val="140000"/>
                  </a:schemeClr>
                </a:gs>
                <a:gs pos="100000">
                  <a:schemeClr val="accent1">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rgbClr r="0" g="0" b="0">
                  <a:shade val="30000"/>
                  <a:satMod val="13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Sheet1!$A$1:$A$7</c:f>
              <c:strCache>
                <c:ptCount val="7"/>
                <c:pt idx="0">
                  <c:v>Score 1</c:v>
                </c:pt>
                <c:pt idx="1">
                  <c:v>Score 2</c:v>
                </c:pt>
                <c:pt idx="2">
                  <c:v>Score 3</c:v>
                </c:pt>
                <c:pt idx="3">
                  <c:v>Score 4</c:v>
                </c:pt>
                <c:pt idx="4">
                  <c:v>Score 5</c:v>
                </c:pt>
                <c:pt idx="5">
                  <c:v>Score 6</c:v>
                </c:pt>
                <c:pt idx="6">
                  <c:v>Score 7</c:v>
                </c:pt>
              </c:strCache>
            </c:strRef>
          </c:cat>
          <c:val>
            <c:numRef>
              <c:f>Sheet1!$B$1:$B$7</c:f>
              <c:numCache>
                <c:formatCode>General</c:formatCode>
                <c:ptCount val="7"/>
                <c:pt idx="0">
                  <c:v>105</c:v>
                </c:pt>
                <c:pt idx="1">
                  <c:v>95</c:v>
                </c:pt>
                <c:pt idx="2">
                  <c:v>110</c:v>
                </c:pt>
                <c:pt idx="3">
                  <c:v>85</c:v>
                </c:pt>
                <c:pt idx="4">
                  <c:v>93</c:v>
                </c:pt>
                <c:pt idx="5">
                  <c:v>107</c:v>
                </c:pt>
                <c:pt idx="6">
                  <c:v>97</c:v>
                </c:pt>
              </c:numCache>
            </c:numRef>
          </c:val>
          <c:extLst>
            <c:ext xmlns:c16="http://schemas.microsoft.com/office/drawing/2014/chart" uri="{C3380CC4-5D6E-409C-BE32-E72D297353CC}">
              <c16:uniqueId val="{00000000-7679-D44B-B64F-342199609A2C}"/>
            </c:ext>
          </c:extLst>
        </c:ser>
        <c:dLbls>
          <c:showLegendKey val="0"/>
          <c:showVal val="0"/>
          <c:showCatName val="0"/>
          <c:showSerName val="0"/>
          <c:showPercent val="0"/>
          <c:showBubbleSize val="0"/>
        </c:dLbls>
        <c:gapWidth val="100"/>
        <c:overlap val="-24"/>
        <c:axId val="234293983"/>
        <c:axId val="234295663"/>
      </c:barChart>
      <c:catAx>
        <c:axId val="234293983"/>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34295663"/>
        <c:crosses val="autoZero"/>
        <c:auto val="1"/>
        <c:lblAlgn val="ctr"/>
        <c:lblOffset val="100"/>
        <c:noMultiLvlLbl val="0"/>
      </c:catAx>
      <c:valAx>
        <c:axId val="234295663"/>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34293983"/>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Ipsative Score Profile</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hade val="70000"/>
                    <a:satMod val="150000"/>
                  </a:schemeClr>
                </a:gs>
                <a:gs pos="34000">
                  <a:schemeClr val="accent1">
                    <a:shade val="70000"/>
                    <a:satMod val="140000"/>
                  </a:schemeClr>
                </a:gs>
                <a:gs pos="70000">
                  <a:schemeClr val="accent1">
                    <a:tint val="100000"/>
                    <a:shade val="90000"/>
                    <a:satMod val="140000"/>
                  </a:schemeClr>
                </a:gs>
                <a:gs pos="100000">
                  <a:schemeClr val="accent1">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rgbClr r="0" g="0" b="0">
                  <a:shade val="30000"/>
                  <a:satMod val="13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Sheet1!$A$1:$A$7</c:f>
              <c:numCache>
                <c:formatCode>General</c:formatCode>
                <c:ptCount val="7"/>
                <c:pt idx="0">
                  <c:v>7</c:v>
                </c:pt>
                <c:pt idx="1">
                  <c:v>-3</c:v>
                </c:pt>
                <c:pt idx="2">
                  <c:v>12</c:v>
                </c:pt>
                <c:pt idx="3">
                  <c:v>-13</c:v>
                </c:pt>
                <c:pt idx="4">
                  <c:v>-5</c:v>
                </c:pt>
                <c:pt idx="5">
                  <c:v>9</c:v>
                </c:pt>
                <c:pt idx="6">
                  <c:v>-1</c:v>
                </c:pt>
              </c:numCache>
            </c:numRef>
          </c:val>
          <c:extLst>
            <c:ext xmlns:c16="http://schemas.microsoft.com/office/drawing/2014/chart" uri="{C3380CC4-5D6E-409C-BE32-E72D297353CC}">
              <c16:uniqueId val="{00000000-8F8B-4F47-95CA-E42DFBD2EE04}"/>
            </c:ext>
          </c:extLst>
        </c:ser>
        <c:dLbls>
          <c:showLegendKey val="0"/>
          <c:showVal val="0"/>
          <c:showCatName val="0"/>
          <c:showSerName val="0"/>
          <c:showPercent val="0"/>
          <c:showBubbleSize val="0"/>
        </c:dLbls>
        <c:gapWidth val="100"/>
        <c:overlap val="-24"/>
        <c:axId val="277112047"/>
        <c:axId val="277243855"/>
      </c:barChart>
      <c:catAx>
        <c:axId val="277112047"/>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noFill/>
                <a:latin typeface="+mn-lt"/>
                <a:ea typeface="+mn-ea"/>
                <a:cs typeface="+mn-cs"/>
              </a:defRPr>
            </a:pPr>
            <a:endParaRPr lang="en-US"/>
          </a:p>
        </c:txPr>
        <c:crossAx val="277243855"/>
        <c:crosses val="autoZero"/>
        <c:auto val="1"/>
        <c:lblAlgn val="ctr"/>
        <c:lblOffset val="100"/>
        <c:noMultiLvlLbl val="0"/>
      </c:catAx>
      <c:valAx>
        <c:axId val="277243855"/>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77112047"/>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scatterChart>
        <c:scatterStyle val="lineMarker"/>
        <c:varyColors val="0"/>
        <c:ser>
          <c:idx val="0"/>
          <c:order val="0"/>
          <c:spPr>
            <a:ln w="31750" cap="rnd">
              <a:noFill/>
              <a:round/>
            </a:ln>
            <a:effectLst/>
          </c:spPr>
          <c:marker>
            <c:symbol val="circle"/>
            <c:size val="5"/>
            <c:spPr>
              <a:solidFill>
                <a:schemeClr val="accent1"/>
              </a:solidFill>
              <a:ln w="9525">
                <a:solidFill>
                  <a:schemeClr val="accent1"/>
                </a:solidFill>
              </a:ln>
              <a:effectLst/>
            </c:spPr>
          </c:marker>
          <c:dLbls>
            <c:dLbl>
              <c:idx val="5"/>
              <c:layout>
                <c:manualLayout>
                  <c:x val="-2.0370135052832001E-16"/>
                  <c:y val="6.9444444444444406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52-1D4F-B77B-A461C3C2A5C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xVal>
            <c:strRef>
              <c:f>'[Table 1.xlsx]Sheet1'!$A$15:$A$20</c:f>
              <c:strCache>
                <c:ptCount val="6"/>
                <c:pt idx="0">
                  <c:v>WJ-III</c:v>
                </c:pt>
                <c:pt idx="1">
                  <c:v>SB-V</c:v>
                </c:pt>
                <c:pt idx="2">
                  <c:v>KABC-II</c:v>
                </c:pt>
                <c:pt idx="3">
                  <c:v>DAS-II</c:v>
                </c:pt>
                <c:pt idx="4">
                  <c:v>WISC-V</c:v>
                </c:pt>
                <c:pt idx="5">
                  <c:v>WJ-IV</c:v>
                </c:pt>
              </c:strCache>
            </c:strRef>
          </c:xVal>
          <c:yVal>
            <c:numRef>
              <c:f>'[Table 1.xlsx]Sheet1'!$B$15:$B$20</c:f>
              <c:numCache>
                <c:formatCode>General</c:formatCode>
                <c:ptCount val="6"/>
                <c:pt idx="0">
                  <c:v>2001</c:v>
                </c:pt>
                <c:pt idx="1">
                  <c:v>2003</c:v>
                </c:pt>
                <c:pt idx="2">
                  <c:v>2004</c:v>
                </c:pt>
                <c:pt idx="3">
                  <c:v>2007</c:v>
                </c:pt>
                <c:pt idx="4">
                  <c:v>2014</c:v>
                </c:pt>
                <c:pt idx="5">
                  <c:v>2014</c:v>
                </c:pt>
              </c:numCache>
            </c:numRef>
          </c:yVal>
          <c:smooth val="0"/>
          <c:extLst>
            <c:ext xmlns:c16="http://schemas.microsoft.com/office/drawing/2014/chart" uri="{C3380CC4-5D6E-409C-BE32-E72D297353CC}">
              <c16:uniqueId val="{00000002-A352-1D4F-B77B-A461C3C2A5C8}"/>
            </c:ext>
          </c:extLst>
        </c:ser>
        <c:dLbls>
          <c:showLegendKey val="0"/>
          <c:showVal val="0"/>
          <c:showCatName val="0"/>
          <c:showSerName val="0"/>
          <c:showPercent val="0"/>
          <c:showBubbleSize val="0"/>
        </c:dLbls>
        <c:axId val="2110541648"/>
        <c:axId val="2110544816"/>
      </c:scatterChart>
      <c:valAx>
        <c:axId val="2110541648"/>
        <c:scaling>
          <c:orientation val="minMax"/>
          <c:max val="6"/>
        </c:scaling>
        <c:delete val="0"/>
        <c:axPos val="b"/>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0544816"/>
        <c:crosses val="autoZero"/>
        <c:crossBetween val="midCat"/>
      </c:valAx>
      <c:valAx>
        <c:axId val="2110544816"/>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054164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3.8746250214414003E-2"/>
          <c:y val="3.4543846519032702E-2"/>
          <c:w val="0.93222929522250597"/>
          <c:h val="0.90741788827252101"/>
        </c:manualLayout>
      </c:layout>
      <c:lineChart>
        <c:grouping val="standard"/>
        <c:varyColors val="0"/>
        <c:ser>
          <c:idx val="0"/>
          <c:order val="0"/>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delete val="1"/>
          </c:dLbls>
          <c:cat>
            <c:numRef>
              <c:f>[Workbook1]Sheet1!$A$1:$A$16</c:f>
              <c:numCache>
                <c:formatCode>General</c:formatCode>
                <c:ptCount val="16"/>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numCache>
            </c:numRef>
          </c:cat>
          <c:val>
            <c:numRef>
              <c:f>[Workbook1]Sheet1!$B$1:$B$16</c:f>
              <c:numCache>
                <c:formatCode>General</c:formatCode>
                <c:ptCount val="16"/>
                <c:pt idx="0">
                  <c:v>0</c:v>
                </c:pt>
                <c:pt idx="1">
                  <c:v>0</c:v>
                </c:pt>
                <c:pt idx="2">
                  <c:v>2</c:v>
                </c:pt>
                <c:pt idx="3">
                  <c:v>7</c:v>
                </c:pt>
                <c:pt idx="4">
                  <c:v>10</c:v>
                </c:pt>
                <c:pt idx="5">
                  <c:v>17</c:v>
                </c:pt>
                <c:pt idx="6">
                  <c:v>9</c:v>
                </c:pt>
                <c:pt idx="7">
                  <c:v>36</c:v>
                </c:pt>
                <c:pt idx="8">
                  <c:v>4</c:v>
                </c:pt>
                <c:pt idx="9">
                  <c:v>101</c:v>
                </c:pt>
                <c:pt idx="10">
                  <c:v>70</c:v>
                </c:pt>
                <c:pt idx="11">
                  <c:v>143</c:v>
                </c:pt>
                <c:pt idx="12">
                  <c:v>252</c:v>
                </c:pt>
                <c:pt idx="13">
                  <c:v>257</c:v>
                </c:pt>
                <c:pt idx="14">
                  <c:v>245</c:v>
                </c:pt>
                <c:pt idx="15">
                  <c:v>343</c:v>
                </c:pt>
              </c:numCache>
            </c:numRef>
          </c:val>
          <c:smooth val="0"/>
          <c:extLst>
            <c:ext xmlns:c16="http://schemas.microsoft.com/office/drawing/2014/chart" uri="{C3380CC4-5D6E-409C-BE32-E72D297353CC}">
              <c16:uniqueId val="{00000000-7128-486A-B02A-53FBE4DC9DD0}"/>
            </c:ext>
          </c:extLst>
        </c:ser>
        <c:dLbls>
          <c:dLblPos val="ctr"/>
          <c:showLegendKey val="0"/>
          <c:showVal val="1"/>
          <c:showCatName val="0"/>
          <c:showSerName val="0"/>
          <c:showPercent val="0"/>
          <c:showBubbleSize val="0"/>
        </c:dLbls>
        <c:marker val="1"/>
        <c:smooth val="0"/>
        <c:axId val="2108125824"/>
        <c:axId val="2108128688"/>
      </c:lineChart>
      <c:catAx>
        <c:axId val="2108125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2108128688"/>
        <c:crosses val="autoZero"/>
        <c:auto val="1"/>
        <c:lblAlgn val="ctr"/>
        <c:lblOffset val="100"/>
        <c:noMultiLvlLbl val="0"/>
      </c:catAx>
      <c:valAx>
        <c:axId val="2108128688"/>
        <c:scaling>
          <c:orientation val="minMax"/>
          <c:min val="0"/>
        </c:scaling>
        <c:delete val="0"/>
        <c:axPos val="l"/>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8125824"/>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70E398-B5B4-4B64-9D59-0FA503D199D8}" type="doc">
      <dgm:prSet loTypeId="urn:microsoft.com/office/officeart/2005/8/layout/arrow2" loCatId="process" qsTypeId="urn:microsoft.com/office/officeart/2005/8/quickstyle/simple2" qsCatId="simple" csTypeId="urn:microsoft.com/office/officeart/2005/8/colors/accent0_1" csCatId="mainScheme" phldr="1"/>
      <dgm:spPr/>
    </dgm:pt>
    <dgm:pt modelId="{BCFFC9DB-637B-42C5-9B75-E1CBCFD00787}">
      <dgm:prSet phldrT="[Text]" custT="1"/>
      <dgm:spPr/>
      <dgm:t>
        <a:bodyPr/>
        <a:lstStyle/>
        <a:p>
          <a:r>
            <a:rPr lang="en-US" sz="2000" dirty="0"/>
            <a:t>First Wave          (1900-1940)</a:t>
          </a:r>
        </a:p>
      </dgm:t>
    </dgm:pt>
    <dgm:pt modelId="{97E5B41D-2EFB-4B12-B48A-2C7B35894F14}" type="parTrans" cxnId="{8BBE940C-DE5B-413F-A48F-57494725D8AB}">
      <dgm:prSet/>
      <dgm:spPr/>
      <dgm:t>
        <a:bodyPr/>
        <a:lstStyle/>
        <a:p>
          <a:endParaRPr lang="en-US"/>
        </a:p>
      </dgm:t>
    </dgm:pt>
    <dgm:pt modelId="{F79CE71F-425E-46CD-B5A1-5D712BCAB2D9}" type="sibTrans" cxnId="{8BBE940C-DE5B-413F-A48F-57494725D8AB}">
      <dgm:prSet/>
      <dgm:spPr/>
      <dgm:t>
        <a:bodyPr/>
        <a:lstStyle/>
        <a:p>
          <a:endParaRPr lang="en-US"/>
        </a:p>
      </dgm:t>
    </dgm:pt>
    <dgm:pt modelId="{8BB248C3-089F-4F2D-8CB5-47904F1D3737}">
      <dgm:prSet phldrT="[Text]" custT="1"/>
      <dgm:spPr/>
      <dgm:t>
        <a:bodyPr/>
        <a:lstStyle/>
        <a:p>
          <a:r>
            <a:rPr lang="en-US" sz="1800" dirty="0"/>
            <a:t>Second Wave (1945-1995)</a:t>
          </a:r>
        </a:p>
      </dgm:t>
    </dgm:pt>
    <dgm:pt modelId="{1B8E1443-4897-4C12-8601-201AD1250A73}" type="parTrans" cxnId="{1A29DAEA-A658-4BA1-B40C-0F193E631755}">
      <dgm:prSet/>
      <dgm:spPr/>
      <dgm:t>
        <a:bodyPr/>
        <a:lstStyle/>
        <a:p>
          <a:endParaRPr lang="en-US"/>
        </a:p>
      </dgm:t>
    </dgm:pt>
    <dgm:pt modelId="{0D63980C-7A9F-4F8B-8728-B785B2996D26}" type="sibTrans" cxnId="{1A29DAEA-A658-4BA1-B40C-0F193E631755}">
      <dgm:prSet/>
      <dgm:spPr/>
      <dgm:t>
        <a:bodyPr/>
        <a:lstStyle/>
        <a:p>
          <a:endParaRPr lang="en-US"/>
        </a:p>
      </dgm:t>
    </dgm:pt>
    <dgm:pt modelId="{552637C9-D035-46D2-9486-FA5DA3D0855C}">
      <dgm:prSet phldrT="[Text]" custT="1"/>
      <dgm:spPr/>
      <dgm:t>
        <a:bodyPr/>
        <a:lstStyle/>
        <a:p>
          <a:r>
            <a:rPr lang="en-US" sz="1600" dirty="0"/>
            <a:t>Third Wave (1997-Present)</a:t>
          </a:r>
        </a:p>
      </dgm:t>
    </dgm:pt>
    <dgm:pt modelId="{4D1F48CD-79D8-4C71-BC59-ADBE023FBC4F}" type="parTrans" cxnId="{D97C2DF4-99A9-4C48-A318-1B444E1BE184}">
      <dgm:prSet/>
      <dgm:spPr/>
      <dgm:t>
        <a:bodyPr/>
        <a:lstStyle/>
        <a:p>
          <a:endParaRPr lang="en-US"/>
        </a:p>
      </dgm:t>
    </dgm:pt>
    <dgm:pt modelId="{1C824118-810D-4495-948A-B86D9508AA91}" type="sibTrans" cxnId="{D97C2DF4-99A9-4C48-A318-1B444E1BE184}">
      <dgm:prSet/>
      <dgm:spPr/>
      <dgm:t>
        <a:bodyPr/>
        <a:lstStyle/>
        <a:p>
          <a:endParaRPr lang="en-US"/>
        </a:p>
      </dgm:t>
    </dgm:pt>
    <dgm:pt modelId="{58A08DB0-62BB-468B-8311-67501852D146}" type="pres">
      <dgm:prSet presAssocID="{DC70E398-B5B4-4B64-9D59-0FA503D199D8}" presName="arrowDiagram" presStyleCnt="0">
        <dgm:presLayoutVars>
          <dgm:chMax val="5"/>
          <dgm:dir/>
          <dgm:resizeHandles val="exact"/>
        </dgm:presLayoutVars>
      </dgm:prSet>
      <dgm:spPr/>
    </dgm:pt>
    <dgm:pt modelId="{8F490E94-ADA6-4C05-A37C-B2FEFEF533CF}" type="pres">
      <dgm:prSet presAssocID="{DC70E398-B5B4-4B64-9D59-0FA503D199D8}" presName="arrow" presStyleLbl="bgShp" presStyleIdx="0" presStyleCnt="1"/>
      <dgm:spPr/>
    </dgm:pt>
    <dgm:pt modelId="{71C6BC05-96DF-425E-A045-F655796C0CBB}" type="pres">
      <dgm:prSet presAssocID="{DC70E398-B5B4-4B64-9D59-0FA503D199D8}" presName="arrowDiagram3" presStyleCnt="0"/>
      <dgm:spPr/>
    </dgm:pt>
    <dgm:pt modelId="{605282D3-65E6-4529-B336-18919AA0119C}" type="pres">
      <dgm:prSet presAssocID="{BCFFC9DB-637B-42C5-9B75-E1CBCFD00787}" presName="bullet3a" presStyleLbl="node1" presStyleIdx="0" presStyleCnt="3"/>
      <dgm:spPr/>
    </dgm:pt>
    <dgm:pt modelId="{74B1FB4C-7875-45B4-BD78-F4DA8D1BF82B}" type="pres">
      <dgm:prSet presAssocID="{BCFFC9DB-637B-42C5-9B75-E1CBCFD00787}" presName="textBox3a" presStyleLbl="revTx" presStyleIdx="0" presStyleCnt="3">
        <dgm:presLayoutVars>
          <dgm:bulletEnabled val="1"/>
        </dgm:presLayoutVars>
      </dgm:prSet>
      <dgm:spPr/>
    </dgm:pt>
    <dgm:pt modelId="{2ED70A5E-947F-454A-8062-E428BFA2C81A}" type="pres">
      <dgm:prSet presAssocID="{8BB248C3-089F-4F2D-8CB5-47904F1D3737}" presName="bullet3b" presStyleLbl="node1" presStyleIdx="1" presStyleCnt="3"/>
      <dgm:spPr/>
    </dgm:pt>
    <dgm:pt modelId="{D6D5F457-7BAF-4BB6-B73C-2DB9FC716729}" type="pres">
      <dgm:prSet presAssocID="{8BB248C3-089F-4F2D-8CB5-47904F1D3737}" presName="textBox3b" presStyleLbl="revTx" presStyleIdx="1" presStyleCnt="3">
        <dgm:presLayoutVars>
          <dgm:bulletEnabled val="1"/>
        </dgm:presLayoutVars>
      </dgm:prSet>
      <dgm:spPr/>
    </dgm:pt>
    <dgm:pt modelId="{5E526919-9F81-434C-A064-F6992C788B7E}" type="pres">
      <dgm:prSet presAssocID="{552637C9-D035-46D2-9486-FA5DA3D0855C}" presName="bullet3c" presStyleLbl="node1" presStyleIdx="2" presStyleCnt="3"/>
      <dgm:spPr/>
    </dgm:pt>
    <dgm:pt modelId="{517B484A-5E6D-4188-A9D3-F04ACECA1B10}" type="pres">
      <dgm:prSet presAssocID="{552637C9-D035-46D2-9486-FA5DA3D0855C}" presName="textBox3c" presStyleLbl="revTx" presStyleIdx="2" presStyleCnt="3">
        <dgm:presLayoutVars>
          <dgm:bulletEnabled val="1"/>
        </dgm:presLayoutVars>
      </dgm:prSet>
      <dgm:spPr/>
    </dgm:pt>
  </dgm:ptLst>
  <dgm:cxnLst>
    <dgm:cxn modelId="{8BBE940C-DE5B-413F-A48F-57494725D8AB}" srcId="{DC70E398-B5B4-4B64-9D59-0FA503D199D8}" destId="{BCFFC9DB-637B-42C5-9B75-E1CBCFD00787}" srcOrd="0" destOrd="0" parTransId="{97E5B41D-2EFB-4B12-B48A-2C7B35894F14}" sibTransId="{F79CE71F-425E-46CD-B5A1-5D712BCAB2D9}"/>
    <dgm:cxn modelId="{1519E318-C99E-4423-A580-380A5D3FA935}" type="presOf" srcId="{8BB248C3-089F-4F2D-8CB5-47904F1D3737}" destId="{D6D5F457-7BAF-4BB6-B73C-2DB9FC716729}" srcOrd="0" destOrd="0" presId="urn:microsoft.com/office/officeart/2005/8/layout/arrow2"/>
    <dgm:cxn modelId="{56F0E382-ACB1-445E-92F4-B33AF09F12FB}" type="presOf" srcId="{552637C9-D035-46D2-9486-FA5DA3D0855C}" destId="{517B484A-5E6D-4188-A9D3-F04ACECA1B10}" srcOrd="0" destOrd="0" presId="urn:microsoft.com/office/officeart/2005/8/layout/arrow2"/>
    <dgm:cxn modelId="{9C15CD8A-F9DD-4E9C-84DC-F1C0DC1C6128}" type="presOf" srcId="{DC70E398-B5B4-4B64-9D59-0FA503D199D8}" destId="{58A08DB0-62BB-468B-8311-67501852D146}" srcOrd="0" destOrd="0" presId="urn:microsoft.com/office/officeart/2005/8/layout/arrow2"/>
    <dgm:cxn modelId="{E6A37CDA-D7AC-4626-9967-305220371DC8}" type="presOf" srcId="{BCFFC9DB-637B-42C5-9B75-E1CBCFD00787}" destId="{74B1FB4C-7875-45B4-BD78-F4DA8D1BF82B}" srcOrd="0" destOrd="0" presId="urn:microsoft.com/office/officeart/2005/8/layout/arrow2"/>
    <dgm:cxn modelId="{1A29DAEA-A658-4BA1-B40C-0F193E631755}" srcId="{DC70E398-B5B4-4B64-9D59-0FA503D199D8}" destId="{8BB248C3-089F-4F2D-8CB5-47904F1D3737}" srcOrd="1" destOrd="0" parTransId="{1B8E1443-4897-4C12-8601-201AD1250A73}" sibTransId="{0D63980C-7A9F-4F8B-8728-B785B2996D26}"/>
    <dgm:cxn modelId="{D97C2DF4-99A9-4C48-A318-1B444E1BE184}" srcId="{DC70E398-B5B4-4B64-9D59-0FA503D199D8}" destId="{552637C9-D035-46D2-9486-FA5DA3D0855C}" srcOrd="2" destOrd="0" parTransId="{4D1F48CD-79D8-4C71-BC59-ADBE023FBC4F}" sibTransId="{1C824118-810D-4495-948A-B86D9508AA91}"/>
    <dgm:cxn modelId="{A7A43466-4644-4103-9ADD-D6B616D27DE9}" type="presParOf" srcId="{58A08DB0-62BB-468B-8311-67501852D146}" destId="{8F490E94-ADA6-4C05-A37C-B2FEFEF533CF}" srcOrd="0" destOrd="0" presId="urn:microsoft.com/office/officeart/2005/8/layout/arrow2"/>
    <dgm:cxn modelId="{6BFFCA0E-52A3-491B-B6AC-FF1BAC40EB80}" type="presParOf" srcId="{58A08DB0-62BB-468B-8311-67501852D146}" destId="{71C6BC05-96DF-425E-A045-F655796C0CBB}" srcOrd="1" destOrd="0" presId="urn:microsoft.com/office/officeart/2005/8/layout/arrow2"/>
    <dgm:cxn modelId="{7AB5501D-CCE1-4E94-9CB8-430EBE114958}" type="presParOf" srcId="{71C6BC05-96DF-425E-A045-F655796C0CBB}" destId="{605282D3-65E6-4529-B336-18919AA0119C}" srcOrd="0" destOrd="0" presId="urn:microsoft.com/office/officeart/2005/8/layout/arrow2"/>
    <dgm:cxn modelId="{0D8CB3B7-F002-4299-BDCE-6478DF4E9CBC}" type="presParOf" srcId="{71C6BC05-96DF-425E-A045-F655796C0CBB}" destId="{74B1FB4C-7875-45B4-BD78-F4DA8D1BF82B}" srcOrd="1" destOrd="0" presId="urn:microsoft.com/office/officeart/2005/8/layout/arrow2"/>
    <dgm:cxn modelId="{42F35E72-4FBD-402E-9913-BB4BA2C3FBB8}" type="presParOf" srcId="{71C6BC05-96DF-425E-A045-F655796C0CBB}" destId="{2ED70A5E-947F-454A-8062-E428BFA2C81A}" srcOrd="2" destOrd="0" presId="urn:microsoft.com/office/officeart/2005/8/layout/arrow2"/>
    <dgm:cxn modelId="{4F692454-4931-4115-8F6A-CC075AA46778}" type="presParOf" srcId="{71C6BC05-96DF-425E-A045-F655796C0CBB}" destId="{D6D5F457-7BAF-4BB6-B73C-2DB9FC716729}" srcOrd="3" destOrd="0" presId="urn:microsoft.com/office/officeart/2005/8/layout/arrow2"/>
    <dgm:cxn modelId="{F5392446-4206-4FA2-AB86-94CE058500AA}" type="presParOf" srcId="{71C6BC05-96DF-425E-A045-F655796C0CBB}" destId="{5E526919-9F81-434C-A064-F6992C788B7E}" srcOrd="4" destOrd="0" presId="urn:microsoft.com/office/officeart/2005/8/layout/arrow2"/>
    <dgm:cxn modelId="{4CFE60B1-5669-4908-8DFD-5543B51764A7}" type="presParOf" srcId="{71C6BC05-96DF-425E-A045-F655796C0CBB}" destId="{517B484A-5E6D-4188-A9D3-F04ACECA1B10}"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90E94-ADA6-4C05-A37C-B2FEFEF533CF}">
      <dsp:nvSpPr>
        <dsp:cNvPr id="0" name=""/>
        <dsp:cNvSpPr/>
      </dsp:nvSpPr>
      <dsp:spPr>
        <a:xfrm>
          <a:off x="0" y="126999"/>
          <a:ext cx="6096000" cy="3810000"/>
        </a:xfrm>
        <a:prstGeom prst="swooshArrow">
          <a:avLst>
            <a:gd name="adj1" fmla="val 25000"/>
            <a:gd name="adj2" fmla="val 25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5282D3-65E6-4529-B336-18919AA0119C}">
      <dsp:nvSpPr>
        <dsp:cNvPr id="0" name=""/>
        <dsp:cNvSpPr/>
      </dsp:nvSpPr>
      <dsp:spPr>
        <a:xfrm>
          <a:off x="774192" y="2756661"/>
          <a:ext cx="158496" cy="158496"/>
        </a:xfrm>
        <a:prstGeom prst="ellipse">
          <a:avLst/>
        </a:prstGeom>
        <a:solidFill>
          <a:schemeClr val="lt1">
            <a:hueOff val="0"/>
            <a:satOff val="0"/>
            <a:lumOff val="0"/>
            <a:alphaOff val="0"/>
          </a:schemeClr>
        </a:solidFill>
        <a:ln w="4445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74B1FB4C-7875-45B4-BD78-F4DA8D1BF82B}">
      <dsp:nvSpPr>
        <dsp:cNvPr id="0" name=""/>
        <dsp:cNvSpPr/>
      </dsp:nvSpPr>
      <dsp:spPr>
        <a:xfrm>
          <a:off x="853440" y="2835910"/>
          <a:ext cx="1420368" cy="1101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984" tIns="0" rIns="0" bIns="0" numCol="1" spcCol="1270" anchor="t" anchorCtr="0">
          <a:noAutofit/>
        </a:bodyPr>
        <a:lstStyle/>
        <a:p>
          <a:pPr marL="0" lvl="0" indent="0" algn="l" defTabSz="889000">
            <a:lnSpc>
              <a:spcPct val="90000"/>
            </a:lnSpc>
            <a:spcBef>
              <a:spcPct val="0"/>
            </a:spcBef>
            <a:spcAft>
              <a:spcPct val="35000"/>
            </a:spcAft>
            <a:buNone/>
          </a:pPr>
          <a:r>
            <a:rPr lang="en-US" sz="2000" kern="1200" dirty="0"/>
            <a:t>First Wave          (1900-1940)</a:t>
          </a:r>
        </a:p>
      </dsp:txBody>
      <dsp:txXfrm>
        <a:off x="853440" y="2835910"/>
        <a:ext cx="1420368" cy="1101090"/>
      </dsp:txXfrm>
    </dsp:sp>
    <dsp:sp modelId="{2ED70A5E-947F-454A-8062-E428BFA2C81A}">
      <dsp:nvSpPr>
        <dsp:cNvPr id="0" name=""/>
        <dsp:cNvSpPr/>
      </dsp:nvSpPr>
      <dsp:spPr>
        <a:xfrm>
          <a:off x="2173224" y="1721103"/>
          <a:ext cx="286512" cy="286512"/>
        </a:xfrm>
        <a:prstGeom prst="ellipse">
          <a:avLst/>
        </a:prstGeom>
        <a:solidFill>
          <a:schemeClr val="lt1">
            <a:hueOff val="0"/>
            <a:satOff val="0"/>
            <a:lumOff val="0"/>
            <a:alphaOff val="0"/>
          </a:schemeClr>
        </a:solidFill>
        <a:ln w="4445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D6D5F457-7BAF-4BB6-B73C-2DB9FC716729}">
      <dsp:nvSpPr>
        <dsp:cNvPr id="0" name=""/>
        <dsp:cNvSpPr/>
      </dsp:nvSpPr>
      <dsp:spPr>
        <a:xfrm>
          <a:off x="2316480" y="1864359"/>
          <a:ext cx="1463040" cy="2072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817"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t>Second Wave (1945-1995)</a:t>
          </a:r>
        </a:p>
      </dsp:txBody>
      <dsp:txXfrm>
        <a:off x="2316480" y="1864359"/>
        <a:ext cx="1463040" cy="2072640"/>
      </dsp:txXfrm>
    </dsp:sp>
    <dsp:sp modelId="{5E526919-9F81-434C-A064-F6992C788B7E}">
      <dsp:nvSpPr>
        <dsp:cNvPr id="0" name=""/>
        <dsp:cNvSpPr/>
      </dsp:nvSpPr>
      <dsp:spPr>
        <a:xfrm>
          <a:off x="3855720" y="1090929"/>
          <a:ext cx="396240" cy="396240"/>
        </a:xfrm>
        <a:prstGeom prst="ellipse">
          <a:avLst/>
        </a:prstGeom>
        <a:solidFill>
          <a:schemeClr val="lt1">
            <a:hueOff val="0"/>
            <a:satOff val="0"/>
            <a:lumOff val="0"/>
            <a:alphaOff val="0"/>
          </a:schemeClr>
        </a:solidFill>
        <a:ln w="4445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17B484A-5E6D-4188-A9D3-F04ACECA1B10}">
      <dsp:nvSpPr>
        <dsp:cNvPr id="0" name=""/>
        <dsp:cNvSpPr/>
      </dsp:nvSpPr>
      <dsp:spPr>
        <a:xfrm>
          <a:off x="4053840" y="1289049"/>
          <a:ext cx="1463040" cy="2647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959"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t>Third Wave (1997-Present)</a:t>
          </a:r>
        </a:p>
      </dsp:txBody>
      <dsp:txXfrm>
        <a:off x="4053840" y="1289049"/>
        <a:ext cx="1463040" cy="264795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2.emf"/><Relationship Id="rId4" Type="http://schemas.openxmlformats.org/officeDocument/2006/relationships/image" Target="../media/image45.emf"/></Relationships>
</file>

<file path=ppt/drawings/drawing1.xml><?xml version="1.0" encoding="utf-8"?>
<c:userShapes xmlns:c="http://schemas.openxmlformats.org/drawingml/2006/chart">
  <cdr:relSizeAnchor xmlns:cdr="http://schemas.openxmlformats.org/drawingml/2006/chartDrawing">
    <cdr:from>
      <cdr:x>0.0688</cdr:x>
      <cdr:y>0.05116</cdr:y>
    </cdr:from>
    <cdr:to>
      <cdr:x>0.31604</cdr:x>
      <cdr:y>0.24248</cdr:y>
    </cdr:to>
    <cdr:sp macro="" textlink="">
      <cdr:nvSpPr>
        <cdr:cNvPr id="2" name="TextBox 1"/>
        <cdr:cNvSpPr txBox="1"/>
      </cdr:nvSpPr>
      <cdr:spPr>
        <a:xfrm xmlns:a="http://schemas.openxmlformats.org/drawingml/2006/main">
          <a:off x="541866" y="244537"/>
          <a:ext cx="1947333"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Source: Web of Science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62867E-533D-4F54-9216-3D2D9BA63150}" type="datetimeFigureOut">
              <a:rPr lang="en-US" smtClean="0"/>
              <a:t>1/15/20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940407-548B-43D3-90F1-824DF4767193}" type="slidenum">
              <a:rPr lang="en-US" smtClean="0"/>
              <a:t>‹#›</a:t>
            </a:fld>
            <a:endParaRPr lang="en-US"/>
          </a:p>
        </p:txBody>
      </p:sp>
    </p:spTree>
    <p:extLst>
      <p:ext uri="{BB962C8B-B14F-4D97-AF65-F5344CB8AC3E}">
        <p14:creationId xmlns:p14="http://schemas.microsoft.com/office/powerpoint/2010/main" val="1483908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030"/>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128"/>
              </a:defRPr>
            </a:lvl1pPr>
            <a:lvl2pPr marL="742950" indent="-285750" defTabSz="455613" eaLnBrk="0" hangingPunct="0">
              <a:defRPr sz="2400">
                <a:solidFill>
                  <a:schemeClr val="tx1"/>
                </a:solidFill>
                <a:latin typeface="Arial" charset="0"/>
                <a:ea typeface="ＭＳ Ｐゴシック" charset="-128"/>
              </a:defRPr>
            </a:lvl2pPr>
            <a:lvl3pPr marL="1143000" indent="-228600" defTabSz="455613" eaLnBrk="0" hangingPunct="0">
              <a:defRPr sz="2400">
                <a:solidFill>
                  <a:schemeClr val="tx1"/>
                </a:solidFill>
                <a:latin typeface="Arial" charset="0"/>
                <a:ea typeface="ＭＳ Ｐゴシック" charset="-128"/>
              </a:defRPr>
            </a:lvl3pPr>
            <a:lvl4pPr marL="1600200" indent="-228600" defTabSz="455613" eaLnBrk="0" hangingPunct="0">
              <a:defRPr sz="2400">
                <a:solidFill>
                  <a:schemeClr val="tx1"/>
                </a:solidFill>
                <a:latin typeface="Arial" charset="0"/>
                <a:ea typeface="ＭＳ Ｐゴシック" charset="-128"/>
              </a:defRPr>
            </a:lvl4pPr>
            <a:lvl5pPr marL="2057400" indent="-228600" defTabSz="455613" eaLnBrk="0" hangingPunct="0">
              <a:defRPr sz="2400">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hu-HU" altLang="x-none" sz="1200"/>
              <a:t>© 2015 Gary L. Canivez, Ph.D. </a:t>
            </a:r>
            <a:endParaRPr lang="en-US" altLang="x-none" sz="1200"/>
          </a:p>
        </p:txBody>
      </p:sp>
      <p:sp>
        <p:nvSpPr>
          <p:cNvPr id="49154"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128"/>
              </a:defRPr>
            </a:lvl1pPr>
            <a:lvl2pPr marL="742950" indent="-285750" defTabSz="455613" eaLnBrk="0" hangingPunct="0">
              <a:defRPr sz="2400">
                <a:solidFill>
                  <a:schemeClr val="tx1"/>
                </a:solidFill>
                <a:latin typeface="Arial" charset="0"/>
                <a:ea typeface="ＭＳ Ｐゴシック" charset="-128"/>
              </a:defRPr>
            </a:lvl2pPr>
            <a:lvl3pPr marL="1143000" indent="-228600" defTabSz="455613" eaLnBrk="0" hangingPunct="0">
              <a:defRPr sz="2400">
                <a:solidFill>
                  <a:schemeClr val="tx1"/>
                </a:solidFill>
                <a:latin typeface="Arial" charset="0"/>
                <a:ea typeface="ＭＳ Ｐゴシック" charset="-128"/>
              </a:defRPr>
            </a:lvl3pPr>
            <a:lvl4pPr marL="1600200" indent="-228600" defTabSz="455613" eaLnBrk="0" hangingPunct="0">
              <a:defRPr sz="2400">
                <a:solidFill>
                  <a:schemeClr val="tx1"/>
                </a:solidFill>
                <a:latin typeface="Arial" charset="0"/>
                <a:ea typeface="ＭＳ Ｐゴシック" charset="-128"/>
              </a:defRPr>
            </a:lvl4pPr>
            <a:lvl5pPr marL="2057400" indent="-228600" defTabSz="455613" eaLnBrk="0" hangingPunct="0">
              <a:defRPr sz="2400">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6549C3B-3D5C-8B48-A4E4-155129B5FC57}" type="slidenum">
              <a:rPr lang="en-US" altLang="x-none" sz="1200"/>
              <a:pPr eaLnBrk="1" hangingPunct="1"/>
              <a:t>9</a:t>
            </a:fld>
            <a:endParaRPr lang="en-US" altLang="x-none" sz="1200"/>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x-none" altLang="x-none">
              <a:latin typeface="Times New Roman" charset="0"/>
              <a:ea typeface="ＭＳ Ｐゴシック" charset="-128"/>
            </a:endParaRPr>
          </a:p>
        </p:txBody>
      </p:sp>
    </p:spTree>
    <p:extLst>
      <p:ext uri="{BB962C8B-B14F-4D97-AF65-F5344CB8AC3E}">
        <p14:creationId xmlns:p14="http://schemas.microsoft.com/office/powerpoint/2010/main" val="4048219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40407-548B-43D3-90F1-824DF4767193}" type="slidenum">
              <a:rPr lang="en-US" smtClean="0"/>
              <a:t>67</a:t>
            </a:fld>
            <a:endParaRPr lang="en-US"/>
          </a:p>
        </p:txBody>
      </p:sp>
    </p:spTree>
    <p:extLst>
      <p:ext uri="{BB962C8B-B14F-4D97-AF65-F5344CB8AC3E}">
        <p14:creationId xmlns:p14="http://schemas.microsoft.com/office/powerpoint/2010/main" val="116056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Stipulate that many work in practice environments where</a:t>
            </a:r>
            <a:r>
              <a:rPr lang="en-US" baseline="0" dirty="0"/>
              <a:t> they don’t have a choice but even in those circumstances there is sufficient freedom to vary (i.e., black box warning).</a:t>
            </a:r>
            <a:endParaRPr lang="en-US" dirty="0"/>
          </a:p>
        </p:txBody>
      </p:sp>
      <p:sp>
        <p:nvSpPr>
          <p:cNvPr id="4" name="Slide Number Placeholder 3"/>
          <p:cNvSpPr>
            <a:spLocks noGrp="1"/>
          </p:cNvSpPr>
          <p:nvPr>
            <p:ph type="sldNum" sz="quarter" idx="10"/>
          </p:nvPr>
        </p:nvSpPr>
        <p:spPr/>
        <p:txBody>
          <a:bodyPr/>
          <a:lstStyle/>
          <a:p>
            <a:fld id="{64940407-548B-43D3-90F1-824DF4767193}" type="slidenum">
              <a:rPr lang="en-US" smtClean="0"/>
              <a:t>77</a:t>
            </a:fld>
            <a:endParaRPr lang="en-US"/>
          </a:p>
        </p:txBody>
      </p:sp>
    </p:spTree>
    <p:extLst>
      <p:ext uri="{BB962C8B-B14F-4D97-AF65-F5344CB8AC3E}">
        <p14:creationId xmlns:p14="http://schemas.microsoft.com/office/powerpoint/2010/main" val="2267545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0D5824-920D-A54E-9C30-A2F8C9D1EA2E}" type="slidenum">
              <a:rPr lang="en-US" smtClean="0"/>
              <a:t>11</a:t>
            </a:fld>
            <a:endParaRPr lang="en-US"/>
          </a:p>
        </p:txBody>
      </p:sp>
    </p:spTree>
    <p:extLst>
      <p:ext uri="{BB962C8B-B14F-4D97-AF65-F5344CB8AC3E}">
        <p14:creationId xmlns:p14="http://schemas.microsoft.com/office/powerpoint/2010/main" val="883757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Wave: Most tests composed of only a full-scale score, interpretation limited to where that score fell according</a:t>
            </a:r>
            <a:r>
              <a:rPr lang="en-US" baseline="0" dirty="0"/>
              <a:t> to corresponding descriptive criteria. </a:t>
            </a:r>
          </a:p>
          <a:p>
            <a:endParaRPr lang="en-US" baseline="0" dirty="0"/>
          </a:p>
          <a:p>
            <a:r>
              <a:rPr lang="en-US" baseline="0" dirty="0"/>
              <a:t>Second Wave: Development of factor and subtest scores, emphasis on clinical decision making and interpretation (Matarazzo, 1972; Rapaport, Gil, &amp; 1945-1946). Emphasis on linking process or observed profiles with pathology. </a:t>
            </a:r>
          </a:p>
          <a:p>
            <a:endParaRPr lang="en-US" baseline="0" dirty="0"/>
          </a:p>
          <a:p>
            <a:r>
              <a:rPr lang="en-US" baseline="0" dirty="0"/>
              <a:t>Third Wave: Development of theory-based testing and application of advanced psychological techniques to test development. De-emphases on linking test scores to pathology. Intelligent testing interpretation (Kaufman, 1994).  Differentiation of third wave is a bit more muddled then the rest. </a:t>
            </a:r>
          </a:p>
        </p:txBody>
      </p:sp>
      <p:sp>
        <p:nvSpPr>
          <p:cNvPr id="4" name="Slide Number Placeholder 3"/>
          <p:cNvSpPr>
            <a:spLocks noGrp="1"/>
          </p:cNvSpPr>
          <p:nvPr>
            <p:ph type="sldNum" sz="quarter" idx="10"/>
          </p:nvPr>
        </p:nvSpPr>
        <p:spPr/>
        <p:txBody>
          <a:bodyPr/>
          <a:lstStyle/>
          <a:p>
            <a:fld id="{8E7DC3F9-D6B5-40E7-82DF-6D8D4990257D}" type="slidenum">
              <a:rPr lang="en-US" smtClean="0"/>
              <a:t>14</a:t>
            </a:fld>
            <a:endParaRPr lang="en-US" dirty="0"/>
          </a:p>
        </p:txBody>
      </p:sp>
    </p:spTree>
    <p:extLst>
      <p:ext uri="{BB962C8B-B14F-4D97-AF65-F5344CB8AC3E}">
        <p14:creationId xmlns:p14="http://schemas.microsoft.com/office/powerpoint/2010/main" val="813648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40407-548B-43D3-90F1-824DF4767193}" type="slidenum">
              <a:rPr lang="en-US" smtClean="0"/>
              <a:t>16</a:t>
            </a:fld>
            <a:endParaRPr lang="en-US"/>
          </a:p>
        </p:txBody>
      </p:sp>
    </p:spTree>
    <p:extLst>
      <p:ext uri="{BB962C8B-B14F-4D97-AF65-F5344CB8AC3E}">
        <p14:creationId xmlns:p14="http://schemas.microsoft.com/office/powerpoint/2010/main" val="3191747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Robust</a:t>
            </a:r>
            <a:r>
              <a:rPr lang="en-US" baseline="0" dirty="0"/>
              <a:t> f</a:t>
            </a:r>
            <a:r>
              <a:rPr lang="en-US" dirty="0"/>
              <a:t>actor analytic</a:t>
            </a:r>
            <a:r>
              <a:rPr lang="en-US" baseline="0" dirty="0"/>
              <a:t> and diagnostic validity studies don’t emerge in the school psychology literature until the mid to late 90s.</a:t>
            </a:r>
            <a:endParaRPr lang="en-US" dirty="0"/>
          </a:p>
        </p:txBody>
      </p:sp>
      <p:sp>
        <p:nvSpPr>
          <p:cNvPr id="4" name="Slide Number Placeholder 3"/>
          <p:cNvSpPr>
            <a:spLocks noGrp="1"/>
          </p:cNvSpPr>
          <p:nvPr>
            <p:ph type="sldNum" sz="quarter" idx="10"/>
          </p:nvPr>
        </p:nvSpPr>
        <p:spPr/>
        <p:txBody>
          <a:bodyPr/>
          <a:lstStyle/>
          <a:p>
            <a:fld id="{64940407-548B-43D3-90F1-824DF4767193}" type="slidenum">
              <a:rPr lang="en-US" smtClean="0"/>
              <a:t>20</a:t>
            </a:fld>
            <a:endParaRPr lang="en-US"/>
          </a:p>
        </p:txBody>
      </p:sp>
    </p:spTree>
    <p:extLst>
      <p:ext uri="{BB962C8B-B14F-4D97-AF65-F5344CB8AC3E}">
        <p14:creationId xmlns:p14="http://schemas.microsoft.com/office/powerpoint/2010/main" val="23714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from KABC-II EFA (McGill &amp;</a:t>
            </a:r>
            <a:r>
              <a:rPr lang="en-US" baseline="0" dirty="0"/>
              <a:t> </a:t>
            </a:r>
            <a:r>
              <a:rPr lang="en-US" baseline="0" dirty="0" err="1"/>
              <a:t>Spurgin</a:t>
            </a:r>
            <a:r>
              <a:rPr lang="en-US" baseline="0" dirty="0"/>
              <a:t>, 2017).</a:t>
            </a:r>
            <a:endParaRPr lang="en-US" dirty="0"/>
          </a:p>
        </p:txBody>
      </p:sp>
      <p:sp>
        <p:nvSpPr>
          <p:cNvPr id="4" name="Slide Number Placeholder 3"/>
          <p:cNvSpPr>
            <a:spLocks noGrp="1"/>
          </p:cNvSpPr>
          <p:nvPr>
            <p:ph type="sldNum" sz="quarter" idx="10"/>
          </p:nvPr>
        </p:nvSpPr>
        <p:spPr/>
        <p:txBody>
          <a:bodyPr/>
          <a:lstStyle/>
          <a:p>
            <a:fld id="{0EF84A60-F24B-4779-BDCD-8B877DFF99AA}" type="slidenum">
              <a:rPr lang="en-US" smtClean="0"/>
              <a:t>45</a:t>
            </a:fld>
            <a:endParaRPr lang="en-US"/>
          </a:p>
        </p:txBody>
      </p:sp>
    </p:spTree>
    <p:extLst>
      <p:ext uri="{BB962C8B-B14F-4D97-AF65-F5344CB8AC3E}">
        <p14:creationId xmlns:p14="http://schemas.microsoft.com/office/powerpoint/2010/main" val="2068372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F84A60-F24B-4779-BDCD-8B877DFF99AA}" type="slidenum">
              <a:rPr lang="en-US" smtClean="0"/>
              <a:t>51</a:t>
            </a:fld>
            <a:endParaRPr lang="en-US"/>
          </a:p>
        </p:txBody>
      </p:sp>
    </p:spTree>
    <p:extLst>
      <p:ext uri="{BB962C8B-B14F-4D97-AF65-F5344CB8AC3E}">
        <p14:creationId xmlns:p14="http://schemas.microsoft.com/office/powerpoint/2010/main" val="75484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Diagnostic utility statistics (e.g., Kessel &amp; Zimmerman, 1993) were also computed for different thresholds of scatter using the </a:t>
                </a:r>
                <a:r>
                  <a:rPr lang="en-US" sz="1200" i="1" kern="1200" dirty="0">
                    <a:solidFill>
                      <a:schemeClr val="tx1"/>
                    </a:solidFill>
                    <a:effectLst/>
                    <a:latin typeface="+mn-lt"/>
                    <a:ea typeface="+mn-ea"/>
                    <a:cs typeface="+mn-cs"/>
                  </a:rPr>
                  <a:t>Diagnostic Utility</a:t>
                </a:r>
                <a:r>
                  <a:rPr lang="en-US" sz="1200" kern="1200" dirty="0">
                    <a:solidFill>
                      <a:schemeClr val="tx1"/>
                    </a:solidFill>
                    <a:effectLst/>
                    <a:latin typeface="+mn-lt"/>
                    <a:ea typeface="+mn-ea"/>
                    <a:cs typeface="+mn-cs"/>
                  </a:rPr>
                  <a:t> program by Watkins (2002). A number of attributes of a test, collectively known as </a:t>
                </a:r>
                <a:r>
                  <a:rPr lang="en-US" sz="1200" i="1" kern="1200" dirty="0">
                    <a:solidFill>
                      <a:schemeClr val="tx1"/>
                    </a:solidFill>
                    <a:effectLst/>
                    <a:latin typeface="+mn-lt"/>
                    <a:ea typeface="+mn-ea"/>
                    <a:cs typeface="+mn-cs"/>
                  </a:rPr>
                  <a:t>diagnostic efficiency statistics</a:t>
                </a:r>
                <a:r>
                  <a:rPr lang="en-US" sz="1200" kern="1200" dirty="0">
                    <a:solidFill>
                      <a:schemeClr val="tx1"/>
                    </a:solidFill>
                    <a:effectLst/>
                    <a:latin typeface="+mn-lt"/>
                    <a:ea typeface="+mn-ea"/>
                    <a:cs typeface="+mn-cs"/>
                  </a:rPr>
                  <a:t>, can be derived from these numbers. The sensitivity of a test is defined as the proportion of people who have SLD who are detected by the test. The specificity of a test is the proportion of people without SLD who are correctly labeled by the test. Sensitivity and specificity can be combined into a single number called the likelihood ratio (LR). According to </a:t>
                </a:r>
                <a:r>
                  <a:rPr lang="en-US" sz="1200" kern="1200" dirty="0" err="1">
                    <a:solidFill>
                      <a:schemeClr val="tx1"/>
                    </a:solidFill>
                    <a:effectLst/>
                    <a:latin typeface="+mn-lt"/>
                    <a:ea typeface="+mn-ea"/>
                    <a:cs typeface="+mn-cs"/>
                  </a:rPr>
                  <a:t>Streiner</a:t>
                </a:r>
                <a:r>
                  <a:rPr lang="en-US" sz="1200" kern="1200" dirty="0">
                    <a:solidFill>
                      <a:schemeClr val="tx1"/>
                    </a:solidFill>
                    <a:effectLst/>
                    <a:latin typeface="+mn-lt"/>
                    <a:ea typeface="+mn-ea"/>
                    <a:cs typeface="+mn-cs"/>
                  </a:rPr>
                  <a:t> (2003), LR+ and LR- that are </a:t>
                </a:r>
                <a14:m>
                  <m:oMath xmlns:m="http://schemas.openxmlformats.org/officeDocument/2006/math">
                    <m:r>
                      <a:rPr lang="en-US" sz="1200" i="1" kern="1200">
                        <a:solidFill>
                          <a:schemeClr val="tx1"/>
                        </a:solidFill>
                        <a:effectLst/>
                        <a:latin typeface="Cambria Math" charset="0"/>
                        <a:ea typeface="+mn-ea"/>
                        <a:cs typeface="+mn-cs"/>
                      </a:rPr>
                      <m:t>≥</m:t>
                    </m:r>
                  </m:oMath>
                </a14:m>
                <a:r>
                  <a:rPr lang="en-US" sz="1200" kern="1200" dirty="0">
                    <a:solidFill>
                      <a:schemeClr val="tx1"/>
                    </a:solidFill>
                    <a:effectLst/>
                    <a:latin typeface="+mn-lt"/>
                    <a:ea typeface="+mn-ea"/>
                    <a:cs typeface="+mn-cs"/>
                  </a:rPr>
                  <a:t> 1 indicate the test is useless as a rule-in/out indictor of an attribute. Positive predictive power and negative predictive power refer to the ratio of individuals who are correctly classified as having SLD based upon the presence or absence of meaningful scatter.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Diagnostic utility statistics for increasingly higher increments of cognitive profile scatter are presented in Table 2. At all levels, diagnostic accuracy failed to exceed chance (AUCs from .47 to .51). However, negative predictive values were consistently strong suggesting that the absence of cognitive scatter may function well as a potential </a:t>
                </a:r>
                <a:r>
                  <a:rPr lang="en-US" sz="1200" i="1" kern="1200" dirty="0">
                    <a:solidFill>
                      <a:schemeClr val="tx1"/>
                    </a:solidFill>
                    <a:effectLst/>
                    <a:latin typeface="+mn-lt"/>
                    <a:ea typeface="+mn-ea"/>
                    <a:cs typeface="+mn-cs"/>
                  </a:rPr>
                  <a:t>rule-out</a:t>
                </a:r>
                <a:r>
                  <a:rPr lang="en-US" sz="1200" kern="1200" dirty="0">
                    <a:solidFill>
                      <a:schemeClr val="tx1"/>
                    </a:solidFill>
                    <a:effectLst/>
                    <a:latin typeface="+mn-lt"/>
                    <a:ea typeface="+mn-ea"/>
                    <a:cs typeface="+mn-cs"/>
                  </a:rPr>
                  <a:t> test for the presence of SLD. However, the positive predictive values at all levels of scatter (.04 to .05) were hopelessly weak indicating that scatter did not function as a useful </a:t>
                </a:r>
                <a:r>
                  <a:rPr lang="en-US" sz="1200" i="1" kern="1200" dirty="0">
                    <a:solidFill>
                      <a:schemeClr val="tx1"/>
                    </a:solidFill>
                    <a:effectLst/>
                    <a:latin typeface="+mn-lt"/>
                    <a:ea typeface="+mn-ea"/>
                    <a:cs typeface="+mn-cs"/>
                  </a:rPr>
                  <a:t>rule-in</a:t>
                </a:r>
                <a:r>
                  <a:rPr lang="en-US" sz="1200" kern="1200" dirty="0">
                    <a:solidFill>
                      <a:schemeClr val="tx1"/>
                    </a:solidFill>
                    <a:effectLst/>
                    <a:latin typeface="+mn-lt"/>
                    <a:ea typeface="+mn-ea"/>
                    <a:cs typeface="+mn-cs"/>
                  </a:rPr>
                  <a:t> test for SLD. </a:t>
                </a:r>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Diagnostic utility statistics (e.g., Kessel &amp; Zimmerman, 1993) were also computed for different thresholds of scatter using the </a:t>
                </a:r>
                <a:r>
                  <a:rPr lang="en-US" sz="1200" i="1" kern="1200" dirty="0">
                    <a:solidFill>
                      <a:schemeClr val="tx1"/>
                    </a:solidFill>
                    <a:effectLst/>
                    <a:latin typeface="+mn-lt"/>
                    <a:ea typeface="+mn-ea"/>
                    <a:cs typeface="+mn-cs"/>
                  </a:rPr>
                  <a:t>Diagnostic Utility</a:t>
                </a:r>
                <a:r>
                  <a:rPr lang="en-US" sz="1200" kern="1200" dirty="0">
                    <a:solidFill>
                      <a:schemeClr val="tx1"/>
                    </a:solidFill>
                    <a:effectLst/>
                    <a:latin typeface="+mn-lt"/>
                    <a:ea typeface="+mn-ea"/>
                    <a:cs typeface="+mn-cs"/>
                  </a:rPr>
                  <a:t> program by Watkins (2002). A number of attributes of a test, collectively known as </a:t>
                </a:r>
                <a:r>
                  <a:rPr lang="en-US" sz="1200" i="1" kern="1200" dirty="0">
                    <a:solidFill>
                      <a:schemeClr val="tx1"/>
                    </a:solidFill>
                    <a:effectLst/>
                    <a:latin typeface="+mn-lt"/>
                    <a:ea typeface="+mn-ea"/>
                    <a:cs typeface="+mn-cs"/>
                  </a:rPr>
                  <a:t>diagnostic efficiency statistics</a:t>
                </a:r>
                <a:r>
                  <a:rPr lang="en-US" sz="1200" kern="1200" dirty="0">
                    <a:solidFill>
                      <a:schemeClr val="tx1"/>
                    </a:solidFill>
                    <a:effectLst/>
                    <a:latin typeface="+mn-lt"/>
                    <a:ea typeface="+mn-ea"/>
                    <a:cs typeface="+mn-cs"/>
                  </a:rPr>
                  <a:t>, can be derived from these numbers. The sensitivity of a test is defined as the proportion of people who have SLD who are detected by the test. The specificity of a test is the proportion of people without SLD who are correctly labeled by the test. Sensitivity and specificity can be combined into a single number called the likelihood ratio (LR). According to </a:t>
                </a:r>
                <a:r>
                  <a:rPr lang="en-US" sz="1200" kern="1200" dirty="0" err="1">
                    <a:solidFill>
                      <a:schemeClr val="tx1"/>
                    </a:solidFill>
                    <a:effectLst/>
                    <a:latin typeface="+mn-lt"/>
                    <a:ea typeface="+mn-ea"/>
                    <a:cs typeface="+mn-cs"/>
                  </a:rPr>
                  <a:t>Streiner</a:t>
                </a:r>
                <a:r>
                  <a:rPr lang="en-US" sz="1200" kern="1200" dirty="0">
                    <a:solidFill>
                      <a:schemeClr val="tx1"/>
                    </a:solidFill>
                    <a:effectLst/>
                    <a:latin typeface="+mn-lt"/>
                    <a:ea typeface="+mn-ea"/>
                    <a:cs typeface="+mn-cs"/>
                  </a:rPr>
                  <a:t> (2003), LR+ and LR- that are </a:t>
                </a:r>
                <a:r>
                  <a:rPr lang="en-US" sz="1200" i="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 1 indicate the test is useless as a rule-in/out indictor of an attribute. Positive predictive power and negative predictive power refer to the ratio of individuals who are correctly classified as having SLD based upon the presence or absence of meaningful scatter.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Diagnostic utility statistics for increasingly higher increments of cognitive profile scatter are presented in Table 2. At all levels, diagnostic accuracy failed to exceed chance (AUCs from .47 to .51). However, negative predictive values were consistently strong suggesting that the absence of cognitive scatter may function well as a potential </a:t>
                </a:r>
                <a:r>
                  <a:rPr lang="en-US" sz="1200" i="1" kern="1200" dirty="0" smtClean="0">
                    <a:solidFill>
                      <a:schemeClr val="tx1"/>
                    </a:solidFill>
                    <a:effectLst/>
                    <a:latin typeface="+mn-lt"/>
                    <a:ea typeface="+mn-ea"/>
                    <a:cs typeface="+mn-cs"/>
                  </a:rPr>
                  <a:t>rule-out</a:t>
                </a:r>
                <a:r>
                  <a:rPr lang="en-US" sz="1200" kern="1200" dirty="0" smtClean="0">
                    <a:solidFill>
                      <a:schemeClr val="tx1"/>
                    </a:solidFill>
                    <a:effectLst/>
                    <a:latin typeface="+mn-lt"/>
                    <a:ea typeface="+mn-ea"/>
                    <a:cs typeface="+mn-cs"/>
                  </a:rPr>
                  <a:t> test for the presence of SLD. However, the positive predictive values at all levels of scatter (.04 to .05) were hopelessly weak indicating that scatter did not function as a useful </a:t>
                </a:r>
                <a:r>
                  <a:rPr lang="en-US" sz="1200" i="1" kern="1200" dirty="0" smtClean="0">
                    <a:solidFill>
                      <a:schemeClr val="tx1"/>
                    </a:solidFill>
                    <a:effectLst/>
                    <a:latin typeface="+mn-lt"/>
                    <a:ea typeface="+mn-ea"/>
                    <a:cs typeface="+mn-cs"/>
                  </a:rPr>
                  <a:t>rule-in</a:t>
                </a:r>
                <a:r>
                  <a:rPr lang="en-US" sz="1200" kern="1200" dirty="0" smtClean="0">
                    <a:solidFill>
                      <a:schemeClr val="tx1"/>
                    </a:solidFill>
                    <a:effectLst/>
                    <a:latin typeface="+mn-lt"/>
                    <a:ea typeface="+mn-ea"/>
                    <a:cs typeface="+mn-cs"/>
                  </a:rPr>
                  <a:t> test for SLD. </a:t>
                </a:r>
                <a:endParaRPr lang="en-US" sz="1200" kern="1200" dirty="0">
                  <a:solidFill>
                    <a:schemeClr val="tx1"/>
                  </a:solidFill>
                  <a:effectLst/>
                  <a:latin typeface="+mn-lt"/>
                  <a:ea typeface="+mn-ea"/>
                  <a:cs typeface="+mn-cs"/>
                </a:endParaRPr>
              </a:p>
              <a:p>
                <a:endParaRPr lang="en-US" dirty="0"/>
              </a:p>
            </p:txBody>
          </p:sp>
        </mc:Fallback>
      </mc:AlternateContent>
      <p:sp>
        <p:nvSpPr>
          <p:cNvPr id="4" name="Slide Number Placeholder 3"/>
          <p:cNvSpPr>
            <a:spLocks noGrp="1"/>
          </p:cNvSpPr>
          <p:nvPr>
            <p:ph type="sldNum" sz="quarter" idx="10"/>
          </p:nvPr>
        </p:nvSpPr>
        <p:spPr/>
        <p:txBody>
          <a:bodyPr/>
          <a:lstStyle/>
          <a:p>
            <a:fld id="{64940407-548B-43D3-90F1-824DF4767193}" type="slidenum">
              <a:rPr lang="en-US" smtClean="0"/>
              <a:t>56</a:t>
            </a:fld>
            <a:endParaRPr lang="en-US"/>
          </a:p>
        </p:txBody>
      </p:sp>
    </p:spTree>
    <p:extLst>
      <p:ext uri="{BB962C8B-B14F-4D97-AF65-F5344CB8AC3E}">
        <p14:creationId xmlns:p14="http://schemas.microsoft.com/office/powerpoint/2010/main" val="2424884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are they getting the correlations from? </a:t>
            </a:r>
          </a:p>
        </p:txBody>
      </p:sp>
      <p:sp>
        <p:nvSpPr>
          <p:cNvPr id="4" name="Slide Number Placeholder 3"/>
          <p:cNvSpPr>
            <a:spLocks noGrp="1"/>
          </p:cNvSpPr>
          <p:nvPr>
            <p:ph type="sldNum" sz="quarter" idx="10"/>
          </p:nvPr>
        </p:nvSpPr>
        <p:spPr/>
        <p:txBody>
          <a:bodyPr/>
          <a:lstStyle/>
          <a:p>
            <a:fld id="{64940407-548B-43D3-90F1-824DF4767193}" type="slidenum">
              <a:rPr lang="en-US" smtClean="0"/>
              <a:t>59</a:t>
            </a:fld>
            <a:endParaRPr lang="en-US"/>
          </a:p>
        </p:txBody>
      </p:sp>
    </p:spTree>
    <p:extLst>
      <p:ext uri="{BB962C8B-B14F-4D97-AF65-F5344CB8AC3E}">
        <p14:creationId xmlns:p14="http://schemas.microsoft.com/office/powerpoint/2010/main" val="3857307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b="1" cap="all" baseline="0">
                <a:effectLst/>
              </a:defRPr>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722830E1-6FB4-4A09-B7B1-CB98E1ADCD6F}" type="datetimeFigureOut">
              <a:rPr lang="en-US" smtClean="0"/>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3E5070-BAA5-4598-8349-560572B38C98}"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2830E1-6FB4-4A09-B7B1-CB98E1ADCD6F}" type="datetimeFigureOut">
              <a:rPr lang="en-US" smtClean="0"/>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3E5070-BAA5-4598-8349-560572B38C9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2830E1-6FB4-4A09-B7B1-CB98E1ADCD6F}" type="datetimeFigureOut">
              <a:rPr lang="en-US" smtClean="0"/>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3E5070-BAA5-4598-8349-560572B38C9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92680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22830E1-6FB4-4A09-B7B1-CB98E1ADCD6F}" type="datetimeFigureOut">
              <a:rPr lang="en-US" smtClean="0"/>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3E5070-BAA5-4598-8349-560572B38C9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722830E1-6FB4-4A09-B7B1-CB98E1ADCD6F}" type="datetimeFigureOut">
              <a:rPr lang="en-US" smtClean="0"/>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3E5070-BAA5-4598-8349-560572B38C98}"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rgbClr val="B9975B"/>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2830E1-6FB4-4A09-B7B1-CB98E1ADCD6F}" type="datetimeFigureOut">
              <a:rPr lang="en-US" smtClean="0"/>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3E5070-BAA5-4598-8349-560572B38C9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2830E1-6FB4-4A09-B7B1-CB98E1ADCD6F}" type="datetimeFigureOut">
              <a:rPr lang="en-US" smtClean="0"/>
              <a:t>1/15/20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3E5070-BAA5-4598-8349-560572B38C98}"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2830E1-6FB4-4A09-B7B1-CB98E1ADCD6F}" type="datetimeFigureOut">
              <a:rPr lang="en-US" smtClean="0"/>
              <a:t>1/15/20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3E5070-BAA5-4598-8349-560572B38C9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2830E1-6FB4-4A09-B7B1-CB98E1ADCD6F}" type="datetimeFigureOut">
              <a:rPr lang="en-US" smtClean="0"/>
              <a:t>1/15/20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3E5070-BAA5-4598-8349-560572B38C9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1"/>
            </a:lvl1pPr>
          </a:lstStyle>
          <a:p>
            <a:r>
              <a:rPr lang="en-US" dirty="0"/>
              <a:t>Click to edit Master title style</a:t>
            </a:r>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2830E1-6FB4-4A09-B7B1-CB98E1ADCD6F}" type="datetimeFigureOut">
              <a:rPr lang="en-US" smtClean="0"/>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3E5070-BAA5-4598-8349-560572B38C98}"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2858610" y="838201"/>
            <a:ext cx="5904390" cy="5500456"/>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22830E1-6FB4-4A09-B7B1-CB98E1ADCD6F}" type="datetimeFigureOut">
              <a:rPr lang="en-US" smtClean="0"/>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3E5070-BAA5-4598-8349-560572B38C9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722830E1-6FB4-4A09-B7B1-CB98E1ADCD6F}" type="datetimeFigureOut">
              <a:rPr lang="en-US" smtClean="0"/>
              <a:t>1/15/20</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A3E5070-BAA5-4598-8349-560572B38C9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spcBef>
          <a:spcPct val="0"/>
        </a:spcBef>
        <a:buNone/>
        <a:defRPr sz="4000" b="1"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1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7.xml"/><Relationship Id="rId4" Type="http://schemas.openxmlformats.org/officeDocument/2006/relationships/image" Target="../media/image16.tiff"/></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google.com/url?sa=i&amp;source=images&amp;cd=&amp;cad=rja&amp;docid=kAiyCa7m6WRkgM&amp;tbnid=HNBQ4AiWKk1v6M:&amp;ved=0CAgQjRwwAA&amp;url=http://www.atkinsmrdeathpenalty.com/2012/02/cattell-horn-carroll-chc-model-of.html&amp;ei=RBp9Uq-ZDcG9jAKvhYDgCQ&amp;psig=AFQjCNHpZuCmXdfAUcXly35I4PRuc3-JRA&amp;ust=1384016836257379" TargetMode="External"/><Relationship Id="rId1" Type="http://schemas.openxmlformats.org/officeDocument/2006/relationships/slideLayout" Target="../slideLayouts/slideLayout6.xml"/><Relationship Id="rId5" Type="http://schemas.openxmlformats.org/officeDocument/2006/relationships/image" Target="../media/image28.tiff"/><Relationship Id="rId4" Type="http://schemas.openxmlformats.org/officeDocument/2006/relationships/image" Target="../media/image27.tiff"/></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46.emf"/><Relationship Id="rId7" Type="http://schemas.openxmlformats.org/officeDocument/2006/relationships/oleObject" Target="../embeddings/oleObject2.bin"/><Relationship Id="rId12" Type="http://schemas.openxmlformats.org/officeDocument/2006/relationships/image" Target="../media/image45.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2.e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44.emf"/><Relationship Id="rId4" Type="http://schemas.openxmlformats.org/officeDocument/2006/relationships/image" Target="../media/image47.emf"/><Relationship Id="rId9" Type="http://schemas.openxmlformats.org/officeDocument/2006/relationships/oleObject" Target="../embeddings/oleObject3.bin"/></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67.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2400" dirty="0">
                <a:latin typeface="Bell MT" panose="02020503060305020303" pitchFamily="18" charset="0"/>
              </a:rPr>
              <a:t>Cognitive Profile Analysis in School Psychology: Caveat Emptor</a:t>
            </a:r>
            <a:endParaRPr lang="en-US" sz="2400" b="1" dirty="0">
              <a:latin typeface="Bell MT" panose="02020503060305020303" pitchFamily="18" charset="0"/>
            </a:endParaRPr>
          </a:p>
        </p:txBody>
      </p:sp>
      <p:sp>
        <p:nvSpPr>
          <p:cNvPr id="3" name="Subtitle 2"/>
          <p:cNvSpPr>
            <a:spLocks noGrp="1"/>
          </p:cNvSpPr>
          <p:nvPr>
            <p:ph type="subTitle" idx="1"/>
          </p:nvPr>
        </p:nvSpPr>
        <p:spPr>
          <a:xfrm>
            <a:off x="1447800" y="4114800"/>
            <a:ext cx="6400800" cy="1752600"/>
          </a:xfrm>
        </p:spPr>
        <p:txBody>
          <a:bodyPr>
            <a:normAutofit/>
          </a:bodyPr>
          <a:lstStyle/>
          <a:p>
            <a:pPr algn="ctr"/>
            <a:r>
              <a:rPr lang="en-US" sz="1800" dirty="0">
                <a:latin typeface="Bell MT" panose="02020503060305020303" pitchFamily="18" charset="0"/>
              </a:rPr>
              <a:t>Ryan J. McGill</a:t>
            </a:r>
          </a:p>
          <a:p>
            <a:pPr algn="ctr"/>
            <a:r>
              <a:rPr lang="en-US" sz="1800" dirty="0">
                <a:latin typeface="Bell MT" panose="02020503060305020303" pitchFamily="18" charset="0"/>
              </a:rPr>
              <a:t>William &amp; Mary</a:t>
            </a:r>
          </a:p>
        </p:txBody>
      </p:sp>
      <p:sp>
        <p:nvSpPr>
          <p:cNvPr id="7" name="TextBox 6"/>
          <p:cNvSpPr txBox="1"/>
          <p:nvPr/>
        </p:nvSpPr>
        <p:spPr>
          <a:xfrm>
            <a:off x="1257300" y="6172200"/>
            <a:ext cx="6781800" cy="276999"/>
          </a:xfrm>
          <a:prstGeom prst="rect">
            <a:avLst/>
          </a:prstGeom>
          <a:noFill/>
        </p:spPr>
        <p:txBody>
          <a:bodyPr wrap="square" rtlCol="0">
            <a:spAutoFit/>
          </a:bodyPr>
          <a:lstStyle/>
          <a:p>
            <a:pPr algn="ctr"/>
            <a:r>
              <a:rPr lang="en-US" sz="1200" b="1" dirty="0">
                <a:latin typeface="Vrinda" panose="020B0502040204020203" pitchFamily="34" charset="0"/>
                <a:cs typeface="Vrinda" panose="020B0502040204020203" pitchFamily="34" charset="0"/>
              </a:rPr>
              <a:t>   2020 Washington State Association of School Psychologists Spring Lecture Series, Cheney, WA</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831287"/>
            <a:ext cx="1981200" cy="1020633"/>
          </a:xfrm>
          <a:prstGeom prst="rect">
            <a:avLst/>
          </a:prstGeom>
        </p:spPr>
      </p:pic>
      <p:pic>
        <p:nvPicPr>
          <p:cNvPr id="9" name="Picture 8">
            <a:extLst>
              <a:ext uri="{FF2B5EF4-FFF2-40B4-BE49-F238E27FC236}">
                <a16:creationId xmlns:a16="http://schemas.microsoft.com/office/drawing/2014/main" id="{E8AA1DF7-7A76-7F44-AD6C-1E9835BD1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0040" y="766234"/>
            <a:ext cx="1737119" cy="1132904"/>
          </a:xfrm>
          <a:prstGeom prst="rect">
            <a:avLst/>
          </a:prstGeom>
        </p:spPr>
      </p:pic>
    </p:spTree>
    <p:extLst>
      <p:ext uri="{BB962C8B-B14F-4D97-AF65-F5344CB8AC3E}">
        <p14:creationId xmlns:p14="http://schemas.microsoft.com/office/powerpoint/2010/main" val="2636471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199"/>
            <a:ext cx="9144000" cy="431801"/>
          </a:xfrm>
        </p:spPr>
        <p:txBody>
          <a:bodyPr>
            <a:normAutofit fontScale="90000"/>
          </a:bodyPr>
          <a:lstStyle/>
          <a:p>
            <a:r>
              <a:rPr lang="en-US" sz="3600" dirty="0"/>
              <a:t>Guiding Principle 3: Ethics Matter</a:t>
            </a:r>
            <a:br>
              <a:rPr lang="en-US" dirty="0"/>
            </a:br>
            <a:endParaRPr lang="en-US" dirty="0"/>
          </a:p>
        </p:txBody>
      </p:sp>
      <p:sp>
        <p:nvSpPr>
          <p:cNvPr id="3" name="Content Placeholder 2"/>
          <p:cNvSpPr>
            <a:spLocks noGrp="1"/>
          </p:cNvSpPr>
          <p:nvPr>
            <p:ph idx="1"/>
          </p:nvPr>
        </p:nvSpPr>
        <p:spPr>
          <a:xfrm>
            <a:off x="0" y="1270001"/>
            <a:ext cx="9144000" cy="5371214"/>
          </a:xfrm>
        </p:spPr>
        <p:txBody>
          <a:bodyPr>
            <a:noAutofit/>
          </a:bodyPr>
          <a:lstStyle/>
          <a:p>
            <a:pPr>
              <a:lnSpc>
                <a:spcPct val="100000"/>
              </a:lnSpc>
              <a:buFont typeface="Arial" charset="0"/>
              <a:buChar char="•"/>
            </a:pPr>
            <a:r>
              <a:rPr lang="en-US" sz="2000" dirty="0"/>
              <a:t>All test scores and test score comparisons used in making decisions about children require psychometric support of their reliability, validity, diagnostic utility, and at times, treatment validity</a:t>
            </a:r>
          </a:p>
          <a:p>
            <a:pPr>
              <a:lnSpc>
                <a:spcPct val="100000"/>
              </a:lnSpc>
              <a:buFont typeface="Arial" charset="0"/>
              <a:buChar char="•"/>
            </a:pPr>
            <a:r>
              <a:rPr lang="en-US" sz="2000" dirty="0"/>
              <a:t>The use of test scores in clinical practice is guided by professional ethics.</a:t>
            </a:r>
          </a:p>
          <a:p>
            <a:pPr>
              <a:lnSpc>
                <a:spcPct val="100000"/>
              </a:lnSpc>
              <a:buFont typeface="Arial" charset="0"/>
              <a:buChar char="•"/>
            </a:pPr>
            <a:r>
              <a:rPr lang="en-US" sz="2000" dirty="0"/>
              <a:t>All professional associations have ethics codes to guide professional conduct and have ethical standards or guidelines that indirectly and directly impact test score interpretation.</a:t>
            </a:r>
          </a:p>
          <a:p>
            <a:pPr>
              <a:buNone/>
            </a:pPr>
            <a:r>
              <a:rPr lang="en-US" altLang="x-none" sz="2000" dirty="0">
                <a:ea typeface="ＭＳ Ｐゴシック" charset="-128"/>
              </a:rPr>
              <a:t>Effective clinicians </a:t>
            </a:r>
            <a:r>
              <a:rPr lang="ja-JP" altLang="en-US" sz="2000" u="sng">
                <a:solidFill>
                  <a:srgbClr val="FF0000"/>
                </a:solidFill>
                <a:ea typeface="ＭＳ Ｐゴシック" charset="-128"/>
              </a:rPr>
              <a:t>“</a:t>
            </a:r>
            <a:r>
              <a:rPr lang="en-US" altLang="ja-JP" sz="2000" u="sng" dirty="0">
                <a:solidFill>
                  <a:srgbClr val="FF0000"/>
                </a:solidFill>
                <a:ea typeface="ＭＳ Ｐゴシック" charset="-128"/>
              </a:rPr>
              <a:t>(a) know what their tests can do and (b) act accordingly.</a:t>
            </a:r>
            <a:r>
              <a:rPr lang="en-US" altLang="ja-JP" sz="2000" dirty="0">
                <a:ea typeface="ＭＳ Ｐゴシック" charset="-128"/>
              </a:rPr>
              <a:t> Knowing what one’s test can do—that is, what psychological functions they describe accurately, what diagnostic conclusions can be inferred from them with what degree of certainty, and what kinds of behavior they can be expected to predict—is the measure of a </a:t>
            </a:r>
            <a:r>
              <a:rPr lang="en-US" altLang="ja-JP" sz="2000" dirty="0" err="1">
                <a:ea typeface="ＭＳ Ｐゴシック" charset="-128"/>
              </a:rPr>
              <a:t>psychodiagnostician’s</a:t>
            </a:r>
            <a:r>
              <a:rPr lang="en-US" altLang="ja-JP" sz="2000" dirty="0">
                <a:ea typeface="ＭＳ Ｐゴシック" charset="-128"/>
              </a:rPr>
              <a:t> competence. Acting accordingly—that is, expressing only opinions that are consonant with the current status of validity data—is the measure of his or her ethicality.</a:t>
            </a:r>
            <a:r>
              <a:rPr lang="ja-JP" altLang="en-US" sz="2000">
                <a:ea typeface="ＭＳ Ｐゴシック" charset="-128"/>
              </a:rPr>
              <a:t>”</a:t>
            </a:r>
            <a:r>
              <a:rPr lang="en-US" altLang="ja-JP" sz="2000" dirty="0">
                <a:ea typeface="ＭＳ Ｐゴシック" charset="-128"/>
              </a:rPr>
              <a:t> Irving B. Weiner (1989, p. 829)</a:t>
            </a:r>
          </a:p>
          <a:p>
            <a:pPr>
              <a:buNone/>
            </a:pPr>
            <a:endParaRPr lang="en-US" altLang="x-none" sz="1200" dirty="0">
              <a:solidFill>
                <a:srgbClr val="FF0000"/>
              </a:solidFill>
              <a:ea typeface="ＭＳ Ｐゴシック" charset="-128"/>
            </a:endParaRPr>
          </a:p>
          <a:p>
            <a:pPr algn="just">
              <a:buNone/>
            </a:pPr>
            <a:r>
              <a:rPr lang="en-US" altLang="x-none" sz="1800" dirty="0">
                <a:ea typeface="ＭＳ Ｐゴシック" charset="-128"/>
              </a:rPr>
              <a:t>Weiner, I. B. (1989). On competence and ethicality in </a:t>
            </a:r>
            <a:r>
              <a:rPr lang="en-US" altLang="x-none" sz="1800" dirty="0" err="1">
                <a:ea typeface="ＭＳ Ｐゴシック" charset="-128"/>
              </a:rPr>
              <a:t>psychodiagnostic</a:t>
            </a:r>
            <a:r>
              <a:rPr lang="en-US" altLang="x-none" sz="1800" dirty="0">
                <a:ea typeface="ＭＳ Ｐゴシック" charset="-128"/>
              </a:rPr>
              <a:t> assessment. </a:t>
            </a:r>
            <a:r>
              <a:rPr lang="en-US" altLang="x-none" sz="1800" i="1" dirty="0">
                <a:ea typeface="ＭＳ Ｐゴシック" charset="-128"/>
              </a:rPr>
              <a:t>Journal of Personality Assessment, 53, </a:t>
            </a:r>
            <a:r>
              <a:rPr lang="en-US" altLang="x-none" sz="1800" dirty="0">
                <a:ea typeface="ＭＳ Ｐゴシック" charset="-128"/>
              </a:rPr>
              <a:t>827-831.</a:t>
            </a:r>
          </a:p>
          <a:p>
            <a:pPr marL="0" indent="0">
              <a:lnSpc>
                <a:spcPct val="100000"/>
              </a:lnSpc>
              <a:buNone/>
            </a:pPr>
            <a:endParaRPr lang="en-US" sz="2000" dirty="0"/>
          </a:p>
        </p:txBody>
      </p:sp>
    </p:spTree>
    <p:extLst>
      <p:ext uri="{BB962C8B-B14F-4D97-AF65-F5344CB8AC3E}">
        <p14:creationId xmlns:p14="http://schemas.microsoft.com/office/powerpoint/2010/main" val="1581966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bwMode="auto">
          <a:xfrm>
            <a:off x="0" y="533400"/>
            <a:ext cx="9143999"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2800" dirty="0"/>
              <a:t>Professional Standards</a:t>
            </a:r>
            <a:br>
              <a:rPr lang="en-US" altLang="x-none" b="1" dirty="0">
                <a:ea typeface="ＭＳ Ｐゴシック" charset="-128"/>
              </a:rPr>
            </a:br>
            <a:endParaRPr lang="en-US" altLang="x-none" dirty="0">
              <a:ea typeface="ＭＳ Ｐゴシック" charset="-128"/>
            </a:endParaRPr>
          </a:p>
        </p:txBody>
      </p:sp>
      <p:sp>
        <p:nvSpPr>
          <p:cNvPr id="32770" name="Content Placeholder 2"/>
          <p:cNvSpPr>
            <a:spLocks noGrp="1"/>
          </p:cNvSpPr>
          <p:nvPr>
            <p:ph idx="1"/>
          </p:nvPr>
        </p:nvSpPr>
        <p:spPr bwMode="auto">
          <a:xfrm>
            <a:off x="0" y="1447800"/>
            <a:ext cx="9143999" cy="4631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2400" dirty="0"/>
              <a:t>Other professional associations such as the International Test Commission (ITC), American Psychological Associations (APA), American Educational Research Association (AERA), and the National Council on Measurement in Education (NCME), as well as others, are also concerned with proper use of psychological tests and there are specific guidelines that address important responsibilities of both test users </a:t>
            </a:r>
            <a:r>
              <a:rPr lang="en-US" sz="2400" i="1" dirty="0"/>
              <a:t>and</a:t>
            </a:r>
            <a:r>
              <a:rPr lang="en-US" sz="2400" dirty="0"/>
              <a:t> test publishers (AERA, APA, NCME, 2014; ITC, 2010). </a:t>
            </a:r>
          </a:p>
          <a:p>
            <a:r>
              <a:rPr lang="en-US" sz="2400" i="1" dirty="0"/>
              <a:t>Standards for Educational and Psychological Testing (</a:t>
            </a:r>
            <a:r>
              <a:rPr lang="en-US" sz="2400" dirty="0"/>
              <a:t>AERA, APA, NCME, 2014)</a:t>
            </a:r>
          </a:p>
          <a:p>
            <a:r>
              <a:rPr lang="en-US" sz="2400" i="1" dirty="0"/>
              <a:t>ITC International Guidelines for Test Use</a:t>
            </a:r>
            <a:r>
              <a:rPr lang="en-US" sz="2400" dirty="0"/>
              <a:t> (ITC, 2000) </a:t>
            </a:r>
            <a:endParaRPr lang="en-US" altLang="x-none" sz="2027" b="1" dirty="0">
              <a:ea typeface="ＭＳ Ｐゴシック" charset="-128"/>
            </a:endParaRPr>
          </a:p>
          <a:p>
            <a:pPr eaLnBrk="1" hangingPunct="1"/>
            <a:endParaRPr lang="en-US" altLang="x-none" sz="2027" dirty="0">
              <a:ea typeface="ＭＳ Ｐゴシック" charset="-128"/>
            </a:endParaRPr>
          </a:p>
        </p:txBody>
      </p:sp>
    </p:spTree>
    <p:extLst>
      <p:ext uri="{BB962C8B-B14F-4D97-AF65-F5344CB8AC3E}">
        <p14:creationId xmlns:p14="http://schemas.microsoft.com/office/powerpoint/2010/main" val="4166203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301C6-F6E7-0B44-86B6-F9BA581E9EFD}"/>
              </a:ext>
            </a:extLst>
          </p:cNvPr>
          <p:cNvSpPr>
            <a:spLocks noGrp="1"/>
          </p:cNvSpPr>
          <p:nvPr>
            <p:ph type="title"/>
          </p:nvPr>
        </p:nvSpPr>
        <p:spPr/>
        <p:txBody>
          <a:bodyPr>
            <a:normAutofit/>
          </a:bodyPr>
          <a:lstStyle/>
          <a:p>
            <a:r>
              <a:rPr lang="en-US" dirty="0"/>
              <a:t>Profile Analysis 1.0 (1930-1999) </a:t>
            </a:r>
          </a:p>
        </p:txBody>
      </p:sp>
    </p:spTree>
    <p:extLst>
      <p:ext uri="{BB962C8B-B14F-4D97-AF65-F5344CB8AC3E}">
        <p14:creationId xmlns:p14="http://schemas.microsoft.com/office/powerpoint/2010/main" val="545912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Development and Historical Influences</a:t>
            </a:r>
          </a:p>
        </p:txBody>
      </p:sp>
      <p:sp>
        <p:nvSpPr>
          <p:cNvPr id="3" name="Content Placeholder 2"/>
          <p:cNvSpPr>
            <a:spLocks noGrp="1"/>
          </p:cNvSpPr>
          <p:nvPr>
            <p:ph idx="1"/>
          </p:nvPr>
        </p:nvSpPr>
        <p:spPr/>
        <p:txBody>
          <a:bodyPr/>
          <a:lstStyle/>
          <a:p>
            <a:r>
              <a:rPr lang="en-US" dirty="0"/>
              <a:t>Clinical influence of the Wechsler Scales.</a:t>
            </a:r>
          </a:p>
          <a:p>
            <a:pPr lvl="1"/>
            <a:r>
              <a:rPr lang="en-US" dirty="0"/>
              <a:t>Early speculation about pathognomonic meaning of subtest profiles.</a:t>
            </a:r>
          </a:p>
          <a:p>
            <a:r>
              <a:rPr lang="en-US" dirty="0"/>
              <a:t>Abnormal test scatter (Harris &amp; </a:t>
            </a:r>
            <a:r>
              <a:rPr lang="en-US" dirty="0" err="1"/>
              <a:t>Shakow</a:t>
            </a:r>
            <a:r>
              <a:rPr lang="en-US" dirty="0"/>
              <a:t>, 1938).</a:t>
            </a:r>
          </a:p>
          <a:p>
            <a:r>
              <a:rPr lang="en-US" dirty="0"/>
              <a:t>Diagnostic psychological testing (Rappaport, Gil, &amp; Shaffer, 1946).</a:t>
            </a:r>
          </a:p>
          <a:p>
            <a:pPr lvl="1"/>
            <a:r>
              <a:rPr lang="en-US" dirty="0"/>
              <a:t>First formal system that could be used across tests.</a:t>
            </a:r>
          </a:p>
          <a:p>
            <a:pPr lvl="1"/>
            <a:r>
              <a:rPr lang="en-US" dirty="0"/>
              <a:t>Systematic step-by-step level of analysis.</a:t>
            </a:r>
          </a:p>
          <a:p>
            <a:pPr lvl="1"/>
            <a:r>
              <a:rPr lang="en-US" dirty="0"/>
              <a:t>Visual inspection of scores.</a:t>
            </a:r>
          </a:p>
          <a:p>
            <a:r>
              <a:rPr lang="en-US" dirty="0"/>
              <a:t>Ipsative assessment (Davis, 1959)</a:t>
            </a:r>
          </a:p>
          <a:p>
            <a:pPr lvl="1"/>
            <a:r>
              <a:rPr lang="en-US" dirty="0"/>
              <a:t>Deviation of score from reference anchor</a:t>
            </a:r>
          </a:p>
          <a:p>
            <a:pPr lvl="1"/>
            <a:r>
              <a:rPr lang="en-US" dirty="0"/>
              <a:t>plus = strength, minus = weakness</a:t>
            </a:r>
          </a:p>
        </p:txBody>
      </p:sp>
    </p:spTree>
    <p:extLst>
      <p:ext uri="{BB962C8B-B14F-4D97-AF65-F5344CB8AC3E}">
        <p14:creationId xmlns:p14="http://schemas.microsoft.com/office/powerpoint/2010/main" val="871347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History of Intelligence Test Interpretation (Kamphaus, Winsor, Rowe, &amp; Kim, 2005) </a:t>
            </a:r>
          </a:p>
        </p:txBody>
      </p:sp>
      <p:graphicFrame>
        <p:nvGraphicFramePr>
          <p:cNvPr id="3" name="Diagram 2"/>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3910011"/>
            <a:ext cx="1792479"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939D3A21-B987-1A40-9009-F9BC7EA21657}"/>
              </a:ext>
            </a:extLst>
          </p:cNvPr>
          <p:cNvSpPr txBox="1"/>
          <p:nvPr/>
        </p:nvSpPr>
        <p:spPr>
          <a:xfrm>
            <a:off x="2867915" y="2129140"/>
            <a:ext cx="3523657" cy="369332"/>
          </a:xfrm>
          <a:prstGeom prst="rect">
            <a:avLst/>
          </a:prstGeom>
          <a:noFill/>
        </p:spPr>
        <p:txBody>
          <a:bodyPr wrap="none" rtlCol="0">
            <a:spAutoFit/>
          </a:bodyPr>
          <a:lstStyle/>
          <a:p>
            <a:r>
              <a:rPr lang="en-US" dirty="0">
                <a:solidFill>
                  <a:srgbClr val="FF0000"/>
                </a:solidFill>
              </a:rPr>
              <a:t>Role of Factor Analysis: EFA/CFA</a:t>
            </a:r>
          </a:p>
        </p:txBody>
      </p:sp>
    </p:spTree>
    <p:extLst>
      <p:ext uri="{BB962C8B-B14F-4D97-AF65-F5344CB8AC3E}">
        <p14:creationId xmlns:p14="http://schemas.microsoft.com/office/powerpoint/2010/main" val="3945133322"/>
      </p:ext>
    </p:extLst>
  </p:cSld>
  <p:clrMapOvr>
    <a:masterClrMapping/>
  </p:clrMapOvr>
  <mc:AlternateContent xmlns:mc="http://schemas.openxmlformats.org/markup-compatibility/2006" xmlns:p14="http://schemas.microsoft.com/office/powerpoint/2010/main">
    <mc:Choice Requires="p14">
      <p:transition spd="slow" p14:dur="2000" advTm="825"/>
    </mc:Choice>
    <mc:Fallback xmlns="">
      <p:transition spd="slow" advTm="82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 y="457200"/>
            <a:ext cx="9144000" cy="1325563"/>
          </a:xfrm>
        </p:spPr>
        <p:txBody>
          <a:bodyPr/>
          <a:lstStyle/>
          <a:p>
            <a:r>
              <a:rPr lang="en-US" sz="3600" dirty="0"/>
              <a:t>1.0 Methods</a:t>
            </a:r>
            <a:br>
              <a:rPr lang="en-US" dirty="0"/>
            </a:br>
            <a:endParaRPr lang="en-US" dirty="0"/>
          </a:p>
        </p:txBody>
      </p:sp>
      <p:sp>
        <p:nvSpPr>
          <p:cNvPr id="3" name="Content Placeholder 2"/>
          <p:cNvSpPr>
            <a:spLocks noGrp="1"/>
          </p:cNvSpPr>
          <p:nvPr>
            <p:ph idx="1"/>
          </p:nvPr>
        </p:nvSpPr>
        <p:spPr>
          <a:xfrm>
            <a:off x="0" y="1308630"/>
            <a:ext cx="9144000" cy="5978434"/>
          </a:xfrm>
        </p:spPr>
        <p:txBody>
          <a:bodyPr>
            <a:noAutofit/>
          </a:bodyPr>
          <a:lstStyle/>
          <a:p>
            <a:pPr marL="0" indent="0">
              <a:lnSpc>
                <a:spcPct val="100000"/>
              </a:lnSpc>
              <a:buNone/>
            </a:pPr>
            <a:r>
              <a:rPr lang="en-US" sz="2000" b="1" dirty="0"/>
              <a:t>Within Specific Test</a:t>
            </a:r>
            <a:endParaRPr lang="en-US" sz="2000" dirty="0"/>
          </a:p>
          <a:p>
            <a:pPr marL="0" indent="0">
              <a:lnSpc>
                <a:spcPct val="100000"/>
              </a:lnSpc>
              <a:buNone/>
            </a:pPr>
            <a:r>
              <a:rPr lang="en-US" sz="2000" u="sng" dirty="0"/>
              <a:t>Standard Scores/Percentiles/Confidence Intervals (based on internal consistency)</a:t>
            </a:r>
            <a:endParaRPr lang="en-US" sz="2000" dirty="0"/>
          </a:p>
          <a:p>
            <a:pPr marL="0" indent="0">
              <a:lnSpc>
                <a:spcPct val="100000"/>
              </a:lnSpc>
              <a:spcBef>
                <a:spcPts val="0"/>
              </a:spcBef>
              <a:buNone/>
            </a:pPr>
            <a:r>
              <a:rPr lang="en-US" sz="2000" dirty="0"/>
              <a:t>FSIQ/Global Composite Score (Carroll's Stratum 3)</a:t>
            </a:r>
          </a:p>
          <a:p>
            <a:pPr marL="0" indent="0">
              <a:lnSpc>
                <a:spcPct val="100000"/>
              </a:lnSpc>
              <a:spcBef>
                <a:spcPts val="0"/>
              </a:spcBef>
              <a:buNone/>
            </a:pPr>
            <a:r>
              <a:rPr lang="en-US" sz="2000" dirty="0"/>
              <a:t>Factor Scores/Broad Ability Scores (Carroll's Stratum 2)</a:t>
            </a:r>
          </a:p>
          <a:p>
            <a:pPr marL="0" indent="0">
              <a:lnSpc>
                <a:spcPct val="100000"/>
              </a:lnSpc>
              <a:spcBef>
                <a:spcPts val="0"/>
              </a:spcBef>
              <a:buNone/>
            </a:pPr>
            <a:r>
              <a:rPr lang="en-US" sz="2000" dirty="0"/>
              <a:t>Subtest Scores (Carroll's Stratum 1)</a:t>
            </a:r>
          </a:p>
          <a:p>
            <a:pPr marL="0" indent="0">
              <a:lnSpc>
                <a:spcPct val="100000"/>
              </a:lnSpc>
              <a:spcBef>
                <a:spcPts val="0"/>
              </a:spcBef>
              <a:buNone/>
            </a:pPr>
            <a:endParaRPr lang="en-US" sz="2000" dirty="0"/>
          </a:p>
          <a:p>
            <a:pPr marL="0" indent="0">
              <a:lnSpc>
                <a:spcPct val="100000"/>
              </a:lnSpc>
              <a:spcBef>
                <a:spcPts val="0"/>
              </a:spcBef>
              <a:buNone/>
            </a:pPr>
            <a:r>
              <a:rPr lang="en-US" sz="2000" dirty="0" err="1"/>
              <a:t>Ipsative</a:t>
            </a:r>
            <a:r>
              <a:rPr lang="en-US" sz="2000" dirty="0"/>
              <a:t> Comparisons-</a:t>
            </a:r>
            <a:r>
              <a:rPr lang="en-US" sz="2000" b="1" dirty="0"/>
              <a:t>Factor Scores </a:t>
            </a:r>
            <a:r>
              <a:rPr lang="en-US" sz="2000" dirty="0"/>
              <a:t>(Each Factor Score Compared to Mean)</a:t>
            </a:r>
          </a:p>
          <a:p>
            <a:pPr marL="0" indent="0">
              <a:lnSpc>
                <a:spcPct val="100000"/>
              </a:lnSpc>
              <a:spcBef>
                <a:spcPts val="0"/>
              </a:spcBef>
              <a:buNone/>
            </a:pPr>
            <a:r>
              <a:rPr lang="en-US" sz="2000" dirty="0"/>
              <a:t>Pairwise Comparisons-</a:t>
            </a:r>
            <a:r>
              <a:rPr lang="en-US" sz="2000" b="1" dirty="0"/>
              <a:t>Factor Scores </a:t>
            </a:r>
            <a:r>
              <a:rPr lang="en-US" sz="2000" dirty="0"/>
              <a:t>(Each Factor Score Compared to Each Other)</a:t>
            </a:r>
          </a:p>
          <a:p>
            <a:pPr marL="0" indent="0">
              <a:lnSpc>
                <a:spcPct val="100000"/>
              </a:lnSpc>
              <a:spcBef>
                <a:spcPts val="0"/>
              </a:spcBef>
              <a:buNone/>
            </a:pPr>
            <a:endParaRPr lang="en-US" sz="2000" dirty="0"/>
          </a:p>
          <a:p>
            <a:pPr marL="0" indent="0">
              <a:lnSpc>
                <a:spcPct val="100000"/>
              </a:lnSpc>
              <a:spcBef>
                <a:spcPts val="0"/>
              </a:spcBef>
              <a:buNone/>
            </a:pPr>
            <a:r>
              <a:rPr lang="en-US" sz="2000" dirty="0" err="1"/>
              <a:t>Ipsative</a:t>
            </a:r>
            <a:r>
              <a:rPr lang="en-US" sz="2000" dirty="0"/>
              <a:t> Comparison-</a:t>
            </a:r>
            <a:r>
              <a:rPr lang="en-US" sz="2000" b="1" dirty="0"/>
              <a:t>Subtest Scores </a:t>
            </a:r>
            <a:r>
              <a:rPr lang="en-US" sz="2000" dirty="0"/>
              <a:t>(Each Subtest Score Compared to Mean)</a:t>
            </a:r>
          </a:p>
          <a:p>
            <a:pPr marL="0" indent="0">
              <a:lnSpc>
                <a:spcPct val="100000"/>
              </a:lnSpc>
              <a:spcBef>
                <a:spcPts val="0"/>
              </a:spcBef>
              <a:buNone/>
            </a:pPr>
            <a:r>
              <a:rPr lang="en-US" sz="2000" dirty="0"/>
              <a:t>Pairwise Comparisons-</a:t>
            </a:r>
            <a:r>
              <a:rPr lang="en-US" sz="2000" b="1" dirty="0"/>
              <a:t>Subtest Scores </a:t>
            </a:r>
            <a:r>
              <a:rPr lang="en-US" sz="2000" dirty="0"/>
              <a:t>(Each Subtest Score Compared to Each Other)</a:t>
            </a:r>
          </a:p>
          <a:p>
            <a:pPr marL="0" indent="0">
              <a:lnSpc>
                <a:spcPct val="100000"/>
              </a:lnSpc>
              <a:spcBef>
                <a:spcPts val="0"/>
              </a:spcBef>
              <a:buNone/>
            </a:pPr>
            <a:endParaRPr lang="en-US" sz="2000" dirty="0"/>
          </a:p>
          <a:p>
            <a:pPr marL="0" indent="0">
              <a:lnSpc>
                <a:spcPct val="100000"/>
              </a:lnSpc>
              <a:spcBef>
                <a:spcPts val="0"/>
              </a:spcBef>
              <a:buNone/>
            </a:pPr>
            <a:r>
              <a:rPr lang="en-US" sz="2000" u="sng" dirty="0"/>
              <a:t>Additional consideration of pseudo composites:</a:t>
            </a:r>
            <a:endParaRPr lang="en-US" sz="2000" dirty="0"/>
          </a:p>
          <a:p>
            <a:pPr marL="0" indent="0">
              <a:lnSpc>
                <a:spcPct val="100000"/>
              </a:lnSpc>
              <a:spcBef>
                <a:spcPts val="0"/>
              </a:spcBef>
              <a:buNone/>
            </a:pPr>
            <a:r>
              <a:rPr lang="en-US" sz="2000" dirty="0"/>
              <a:t>Theoretical/Content Based Composites (Combinations of Subtests [i.e., WISC–V Ancillary Index Scales] not </a:t>
            </a:r>
            <a:r>
              <a:rPr lang="en-US" sz="2000" dirty="0" err="1"/>
              <a:t>factorially</a:t>
            </a:r>
            <a:r>
              <a:rPr lang="en-US" sz="2000" dirty="0"/>
              <a:t> derived.</a:t>
            </a:r>
          </a:p>
          <a:p>
            <a:pPr marL="0" indent="0">
              <a:lnSpc>
                <a:spcPct val="100000"/>
              </a:lnSpc>
              <a:spcBef>
                <a:spcPts val="0"/>
              </a:spcBef>
              <a:buNone/>
            </a:pPr>
            <a:endParaRPr lang="en-US" sz="2000" dirty="0"/>
          </a:p>
        </p:txBody>
      </p:sp>
    </p:spTree>
    <p:extLst>
      <p:ext uri="{BB962C8B-B14F-4D97-AF65-F5344CB8AC3E}">
        <p14:creationId xmlns:p14="http://schemas.microsoft.com/office/powerpoint/2010/main" val="1699167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70997-FD64-0440-B48A-364FF639062C}"/>
              </a:ext>
            </a:extLst>
          </p:cNvPr>
          <p:cNvSpPr>
            <a:spLocks noGrp="1"/>
          </p:cNvSpPr>
          <p:nvPr>
            <p:ph type="title"/>
          </p:nvPr>
        </p:nvSpPr>
        <p:spPr/>
        <p:txBody>
          <a:bodyPr>
            <a:normAutofit fontScale="90000"/>
          </a:bodyPr>
          <a:lstStyle/>
          <a:p>
            <a:r>
              <a:rPr lang="en-US" dirty="0"/>
              <a:t>Intelligent Testing (IT; Kaufman, 1979; 1993)</a:t>
            </a:r>
          </a:p>
        </p:txBody>
      </p:sp>
      <p:sp>
        <p:nvSpPr>
          <p:cNvPr id="3" name="Content Placeholder 2">
            <a:extLst>
              <a:ext uri="{FF2B5EF4-FFF2-40B4-BE49-F238E27FC236}">
                <a16:creationId xmlns:a16="http://schemas.microsoft.com/office/drawing/2014/main" id="{371C583C-D34B-7E4E-965C-C5FAE1E85EE2}"/>
              </a:ext>
            </a:extLst>
          </p:cNvPr>
          <p:cNvSpPr>
            <a:spLocks noGrp="1"/>
          </p:cNvSpPr>
          <p:nvPr>
            <p:ph idx="1"/>
          </p:nvPr>
        </p:nvSpPr>
        <p:spPr/>
        <p:txBody>
          <a:bodyPr/>
          <a:lstStyle/>
          <a:p>
            <a:r>
              <a:rPr lang="en-US" dirty="0"/>
              <a:t>Step 1: Interpret the global composite.</a:t>
            </a:r>
          </a:p>
          <a:p>
            <a:r>
              <a:rPr lang="en-US" dirty="0"/>
              <a:t>Step 2: Interpret the index scores.</a:t>
            </a:r>
          </a:p>
          <a:p>
            <a:r>
              <a:rPr lang="en-US" dirty="0"/>
              <a:t>Step 3: Interpret subtest scores.</a:t>
            </a:r>
          </a:p>
          <a:p>
            <a:r>
              <a:rPr lang="en-US" dirty="0"/>
              <a:t>Step 4: Evaluate index-level strengths and weaknesses.</a:t>
            </a:r>
          </a:p>
          <a:p>
            <a:r>
              <a:rPr lang="en-US" dirty="0"/>
              <a:t>Step 5: Evaluate subtest-level strengths and weaknesses.</a:t>
            </a:r>
          </a:p>
          <a:p>
            <a:pPr marL="0" indent="0">
              <a:buNone/>
            </a:pPr>
            <a:r>
              <a:rPr lang="en-US" dirty="0"/>
              <a:t>Steps no longer encouraged:</a:t>
            </a:r>
          </a:p>
          <a:p>
            <a:r>
              <a:rPr lang="en-US" dirty="0"/>
              <a:t>Scatter analyses.</a:t>
            </a:r>
          </a:p>
          <a:p>
            <a:r>
              <a:rPr lang="en-US" dirty="0"/>
              <a:t>Item-level analysis.</a:t>
            </a:r>
          </a:p>
          <a:p>
            <a:pPr marL="0" indent="0">
              <a:buNone/>
            </a:pPr>
            <a:endParaRPr lang="en-US" dirty="0"/>
          </a:p>
          <a:p>
            <a:pPr marL="0" indent="0">
              <a:buNone/>
            </a:pPr>
            <a:r>
              <a:rPr lang="en-US" dirty="0"/>
              <a:t>	 </a:t>
            </a:r>
          </a:p>
        </p:txBody>
      </p:sp>
      <p:pic>
        <p:nvPicPr>
          <p:cNvPr id="4" name="Picture 3">
            <a:extLst>
              <a:ext uri="{FF2B5EF4-FFF2-40B4-BE49-F238E27FC236}">
                <a16:creationId xmlns:a16="http://schemas.microsoft.com/office/drawing/2014/main" id="{638E5C30-834C-3F4C-A5A0-62E4AD0E30BE}"/>
              </a:ext>
            </a:extLst>
          </p:cNvPr>
          <p:cNvPicPr>
            <a:picLocks noChangeAspect="1"/>
          </p:cNvPicPr>
          <p:nvPr/>
        </p:nvPicPr>
        <p:blipFill>
          <a:blip r:embed="rId3"/>
          <a:stretch>
            <a:fillRect/>
          </a:stretch>
        </p:blipFill>
        <p:spPr>
          <a:xfrm>
            <a:off x="7010400" y="3989917"/>
            <a:ext cx="1824736" cy="2851150"/>
          </a:xfrm>
          <a:prstGeom prst="rect">
            <a:avLst/>
          </a:prstGeom>
        </p:spPr>
      </p:pic>
      <p:pic>
        <p:nvPicPr>
          <p:cNvPr id="5" name="Picture 4">
            <a:extLst>
              <a:ext uri="{FF2B5EF4-FFF2-40B4-BE49-F238E27FC236}">
                <a16:creationId xmlns:a16="http://schemas.microsoft.com/office/drawing/2014/main" id="{20E93FB1-2B3F-B74E-8182-400CCEA4EF95}"/>
              </a:ext>
            </a:extLst>
          </p:cNvPr>
          <p:cNvPicPr>
            <a:picLocks noChangeAspect="1"/>
          </p:cNvPicPr>
          <p:nvPr/>
        </p:nvPicPr>
        <p:blipFill>
          <a:blip r:embed="rId4"/>
          <a:stretch>
            <a:fillRect/>
          </a:stretch>
        </p:blipFill>
        <p:spPr>
          <a:xfrm>
            <a:off x="4343400" y="4218517"/>
            <a:ext cx="2198144" cy="2292350"/>
          </a:xfrm>
          <a:prstGeom prst="rect">
            <a:avLst/>
          </a:prstGeom>
        </p:spPr>
      </p:pic>
    </p:spTree>
    <p:extLst>
      <p:ext uri="{BB962C8B-B14F-4D97-AF65-F5344CB8AC3E}">
        <p14:creationId xmlns:p14="http://schemas.microsoft.com/office/powerpoint/2010/main" val="3210192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4099A-BFD3-FE4F-9B63-12D0CD0CD856}"/>
              </a:ext>
            </a:extLst>
          </p:cNvPr>
          <p:cNvSpPr>
            <a:spLocks noGrp="1"/>
          </p:cNvSpPr>
          <p:nvPr>
            <p:ph type="title"/>
          </p:nvPr>
        </p:nvSpPr>
        <p:spPr/>
        <p:txBody>
          <a:bodyPr/>
          <a:lstStyle/>
          <a:p>
            <a:r>
              <a:rPr lang="en-US" dirty="0"/>
              <a:t>Impact of IT on Test Interpretation</a:t>
            </a:r>
          </a:p>
        </p:txBody>
      </p:sp>
      <p:sp>
        <p:nvSpPr>
          <p:cNvPr id="3" name="Content Placeholder 2">
            <a:extLst>
              <a:ext uri="{FF2B5EF4-FFF2-40B4-BE49-F238E27FC236}">
                <a16:creationId xmlns:a16="http://schemas.microsoft.com/office/drawing/2014/main" id="{66449B56-0D3F-EE43-9776-4DFE62CF85BA}"/>
              </a:ext>
            </a:extLst>
          </p:cNvPr>
          <p:cNvSpPr>
            <a:spLocks noGrp="1"/>
          </p:cNvSpPr>
          <p:nvPr>
            <p:ph idx="1"/>
          </p:nvPr>
        </p:nvSpPr>
        <p:spPr/>
        <p:txBody>
          <a:bodyPr/>
          <a:lstStyle/>
          <a:p>
            <a:pPr marL="0" indent="0" algn="just">
              <a:buNone/>
            </a:pPr>
            <a:r>
              <a:rPr lang="en-US" dirty="0"/>
              <a:t>“A major purpose of intelligence testing was to impose some empirical order on profile interpretation; to make sensible inferences from the data with full awareness of errors of measurement; and to steer the field away from the psychiatric couch” (Kaufman, Raiford, &amp; Coalson, 2016). </a:t>
            </a:r>
          </a:p>
          <a:p>
            <a:pPr marL="0" indent="0" algn="just">
              <a:buNone/>
            </a:pPr>
            <a:endParaRPr lang="en-US" dirty="0"/>
          </a:p>
          <a:p>
            <a:pPr marL="0" indent="0" algn="just">
              <a:buNone/>
            </a:pPr>
            <a:endParaRPr lang="en-US" dirty="0"/>
          </a:p>
        </p:txBody>
      </p:sp>
      <p:pic>
        <p:nvPicPr>
          <p:cNvPr id="4" name="Picture 3">
            <a:extLst>
              <a:ext uri="{FF2B5EF4-FFF2-40B4-BE49-F238E27FC236}">
                <a16:creationId xmlns:a16="http://schemas.microsoft.com/office/drawing/2014/main" id="{696D65E6-F5CF-0A40-B92E-FDB82CE68B51}"/>
              </a:ext>
            </a:extLst>
          </p:cNvPr>
          <p:cNvPicPr>
            <a:picLocks noChangeAspect="1"/>
          </p:cNvPicPr>
          <p:nvPr/>
        </p:nvPicPr>
        <p:blipFill>
          <a:blip r:embed="rId2"/>
          <a:stretch>
            <a:fillRect/>
          </a:stretch>
        </p:blipFill>
        <p:spPr>
          <a:xfrm>
            <a:off x="3505200" y="3711046"/>
            <a:ext cx="2455179" cy="3168650"/>
          </a:xfrm>
          <a:prstGeom prst="rect">
            <a:avLst/>
          </a:prstGeom>
        </p:spPr>
      </p:pic>
      <p:pic>
        <p:nvPicPr>
          <p:cNvPr id="5" name="Picture 4">
            <a:extLst>
              <a:ext uri="{FF2B5EF4-FFF2-40B4-BE49-F238E27FC236}">
                <a16:creationId xmlns:a16="http://schemas.microsoft.com/office/drawing/2014/main" id="{0A84EF14-BEA0-224A-A1F7-AA10CA403E3A}"/>
              </a:ext>
            </a:extLst>
          </p:cNvPr>
          <p:cNvPicPr>
            <a:picLocks noChangeAspect="1"/>
          </p:cNvPicPr>
          <p:nvPr/>
        </p:nvPicPr>
        <p:blipFill>
          <a:blip r:embed="rId3"/>
          <a:stretch>
            <a:fillRect/>
          </a:stretch>
        </p:blipFill>
        <p:spPr>
          <a:xfrm>
            <a:off x="6625167" y="3688292"/>
            <a:ext cx="2044700" cy="3162300"/>
          </a:xfrm>
          <a:prstGeom prst="rect">
            <a:avLst/>
          </a:prstGeom>
        </p:spPr>
      </p:pic>
      <p:pic>
        <p:nvPicPr>
          <p:cNvPr id="6" name="Picture 5">
            <a:extLst>
              <a:ext uri="{FF2B5EF4-FFF2-40B4-BE49-F238E27FC236}">
                <a16:creationId xmlns:a16="http://schemas.microsoft.com/office/drawing/2014/main" id="{DCA8CD49-D4B7-CE4E-B284-997570016160}"/>
              </a:ext>
            </a:extLst>
          </p:cNvPr>
          <p:cNvPicPr>
            <a:picLocks noChangeAspect="1"/>
          </p:cNvPicPr>
          <p:nvPr/>
        </p:nvPicPr>
        <p:blipFill>
          <a:blip r:embed="rId4"/>
          <a:stretch>
            <a:fillRect/>
          </a:stretch>
        </p:blipFill>
        <p:spPr>
          <a:xfrm>
            <a:off x="499532" y="3577020"/>
            <a:ext cx="2455179" cy="3273572"/>
          </a:xfrm>
          <a:prstGeom prst="rect">
            <a:avLst/>
          </a:prstGeom>
        </p:spPr>
      </p:pic>
    </p:spTree>
    <p:extLst>
      <p:ext uri="{BB962C8B-B14F-4D97-AF65-F5344CB8AC3E}">
        <p14:creationId xmlns:p14="http://schemas.microsoft.com/office/powerpoint/2010/main" val="1156671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763C4-2902-C846-AF8E-BACB11E93954}"/>
              </a:ext>
            </a:extLst>
          </p:cNvPr>
          <p:cNvSpPr>
            <a:spLocks noGrp="1"/>
          </p:cNvSpPr>
          <p:nvPr>
            <p:ph type="title"/>
          </p:nvPr>
        </p:nvSpPr>
        <p:spPr/>
        <p:txBody>
          <a:bodyPr>
            <a:normAutofit fontScale="90000"/>
          </a:bodyPr>
          <a:lstStyle/>
          <a:p>
            <a:r>
              <a:rPr lang="en-US" dirty="0"/>
              <a:t>Rise of Multiple Battery Assessment (Woodcock, 1990)</a:t>
            </a:r>
          </a:p>
        </p:txBody>
      </p:sp>
      <p:pic>
        <p:nvPicPr>
          <p:cNvPr id="3" name="Picture 2">
            <a:extLst>
              <a:ext uri="{FF2B5EF4-FFF2-40B4-BE49-F238E27FC236}">
                <a16:creationId xmlns:a16="http://schemas.microsoft.com/office/drawing/2014/main" id="{7EE52DE2-F414-AE4E-85A7-B8290A091110}"/>
              </a:ext>
            </a:extLst>
          </p:cNvPr>
          <p:cNvPicPr>
            <a:picLocks noChangeAspect="1"/>
          </p:cNvPicPr>
          <p:nvPr/>
        </p:nvPicPr>
        <p:blipFill>
          <a:blip r:embed="rId2"/>
          <a:stretch>
            <a:fillRect/>
          </a:stretch>
        </p:blipFill>
        <p:spPr>
          <a:xfrm>
            <a:off x="1725157" y="1752600"/>
            <a:ext cx="5693685" cy="4872567"/>
          </a:xfrm>
          <a:prstGeom prst="rect">
            <a:avLst/>
          </a:prstGeom>
        </p:spPr>
      </p:pic>
    </p:spTree>
    <p:extLst>
      <p:ext uri="{BB962C8B-B14F-4D97-AF65-F5344CB8AC3E}">
        <p14:creationId xmlns:p14="http://schemas.microsoft.com/office/powerpoint/2010/main" val="72385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82CE8E-1A0A-3A4E-8817-5007F5324DEE}"/>
              </a:ext>
            </a:extLst>
          </p:cNvPr>
          <p:cNvPicPr>
            <a:picLocks noChangeAspect="1"/>
          </p:cNvPicPr>
          <p:nvPr/>
        </p:nvPicPr>
        <p:blipFill>
          <a:blip r:embed="rId2"/>
          <a:stretch>
            <a:fillRect/>
          </a:stretch>
        </p:blipFill>
        <p:spPr>
          <a:xfrm>
            <a:off x="33867" y="990600"/>
            <a:ext cx="9110133" cy="5454650"/>
          </a:xfrm>
          <a:prstGeom prst="rect">
            <a:avLst/>
          </a:prstGeom>
        </p:spPr>
      </p:pic>
      <p:pic>
        <p:nvPicPr>
          <p:cNvPr id="3" name="Picture 2">
            <a:extLst>
              <a:ext uri="{FF2B5EF4-FFF2-40B4-BE49-F238E27FC236}">
                <a16:creationId xmlns:a16="http://schemas.microsoft.com/office/drawing/2014/main" id="{EDDCF93C-F0A8-DE46-AFCC-A544140ECEEE}"/>
              </a:ext>
            </a:extLst>
          </p:cNvPr>
          <p:cNvPicPr>
            <a:picLocks noChangeAspect="1"/>
          </p:cNvPicPr>
          <p:nvPr/>
        </p:nvPicPr>
        <p:blipFill>
          <a:blip r:embed="rId3"/>
          <a:stretch>
            <a:fillRect/>
          </a:stretch>
        </p:blipFill>
        <p:spPr>
          <a:xfrm>
            <a:off x="2388876" y="715433"/>
            <a:ext cx="4400113" cy="5729817"/>
          </a:xfrm>
          <a:prstGeom prst="rect">
            <a:avLst/>
          </a:prstGeom>
        </p:spPr>
      </p:pic>
      <p:pic>
        <p:nvPicPr>
          <p:cNvPr id="4" name="Picture 3">
            <a:extLst>
              <a:ext uri="{FF2B5EF4-FFF2-40B4-BE49-F238E27FC236}">
                <a16:creationId xmlns:a16="http://schemas.microsoft.com/office/drawing/2014/main" id="{1C5C43BF-E883-1A46-AA00-71213FC8CC49}"/>
              </a:ext>
            </a:extLst>
          </p:cNvPr>
          <p:cNvPicPr>
            <a:picLocks noChangeAspect="1"/>
          </p:cNvPicPr>
          <p:nvPr/>
        </p:nvPicPr>
        <p:blipFill>
          <a:blip r:embed="rId4"/>
          <a:stretch>
            <a:fillRect/>
          </a:stretch>
        </p:blipFill>
        <p:spPr>
          <a:xfrm>
            <a:off x="5029200" y="3357624"/>
            <a:ext cx="2884683" cy="3429000"/>
          </a:xfrm>
          <a:prstGeom prst="rect">
            <a:avLst/>
          </a:prstGeom>
        </p:spPr>
      </p:pic>
    </p:spTree>
    <p:extLst>
      <p:ext uri="{BB962C8B-B14F-4D97-AF65-F5344CB8AC3E}">
        <p14:creationId xmlns:p14="http://schemas.microsoft.com/office/powerpoint/2010/main" val="306581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D533D-DB64-5345-BAC4-7226F98EB89E}"/>
              </a:ext>
            </a:extLst>
          </p:cNvPr>
          <p:cNvSpPr>
            <a:spLocks noGrp="1"/>
          </p:cNvSpPr>
          <p:nvPr>
            <p:ph type="title"/>
          </p:nvPr>
        </p:nvSpPr>
        <p:spPr/>
        <p:txBody>
          <a:bodyPr/>
          <a:lstStyle/>
          <a:p>
            <a:r>
              <a:rPr lang="en-US" dirty="0"/>
              <a:t>About Me</a:t>
            </a:r>
          </a:p>
        </p:txBody>
      </p:sp>
      <p:sp>
        <p:nvSpPr>
          <p:cNvPr id="3" name="Content Placeholder 2">
            <a:extLst>
              <a:ext uri="{FF2B5EF4-FFF2-40B4-BE49-F238E27FC236}">
                <a16:creationId xmlns:a16="http://schemas.microsoft.com/office/drawing/2014/main" id="{0015287E-561B-794B-8B95-94454ACA5B63}"/>
              </a:ext>
            </a:extLst>
          </p:cNvPr>
          <p:cNvSpPr>
            <a:spLocks noGrp="1"/>
          </p:cNvSpPr>
          <p:nvPr>
            <p:ph idx="1"/>
          </p:nvPr>
        </p:nvSpPr>
        <p:spPr/>
        <p:txBody>
          <a:bodyPr/>
          <a:lstStyle/>
          <a:p>
            <a:r>
              <a:rPr lang="en-US" dirty="0"/>
              <a:t>Training background.</a:t>
            </a:r>
          </a:p>
          <a:p>
            <a:r>
              <a:rPr lang="en-US" dirty="0"/>
              <a:t>Practice background.</a:t>
            </a:r>
          </a:p>
          <a:p>
            <a:r>
              <a:rPr lang="en-US" dirty="0"/>
              <a:t>Theoretical orientation.</a:t>
            </a:r>
          </a:p>
          <a:p>
            <a:r>
              <a:rPr lang="en-US" dirty="0"/>
              <a:t>Current research and training foci.</a:t>
            </a:r>
          </a:p>
          <a:p>
            <a:r>
              <a:rPr lang="en-US" dirty="0"/>
              <a:t>COI disclosure.</a:t>
            </a:r>
          </a:p>
        </p:txBody>
      </p:sp>
      <p:pic>
        <p:nvPicPr>
          <p:cNvPr id="4" name="Picture 3">
            <a:extLst>
              <a:ext uri="{FF2B5EF4-FFF2-40B4-BE49-F238E27FC236}">
                <a16:creationId xmlns:a16="http://schemas.microsoft.com/office/drawing/2014/main" id="{B83CF4C5-C4CE-9D41-8E17-C2A947FD414E}"/>
              </a:ext>
            </a:extLst>
          </p:cNvPr>
          <p:cNvPicPr>
            <a:picLocks noChangeAspect="1"/>
          </p:cNvPicPr>
          <p:nvPr/>
        </p:nvPicPr>
        <p:blipFill>
          <a:blip r:embed="rId2"/>
          <a:stretch>
            <a:fillRect/>
          </a:stretch>
        </p:blipFill>
        <p:spPr>
          <a:xfrm>
            <a:off x="6324600" y="3276600"/>
            <a:ext cx="1701800" cy="2552700"/>
          </a:xfrm>
          <a:prstGeom prst="rect">
            <a:avLst/>
          </a:prstGeom>
        </p:spPr>
      </p:pic>
    </p:spTree>
    <p:extLst>
      <p:ext uri="{BB962C8B-B14F-4D97-AF65-F5344CB8AC3E}">
        <p14:creationId xmlns:p14="http://schemas.microsoft.com/office/powerpoint/2010/main" val="2529223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Elements of 1.0 Approaches</a:t>
            </a:r>
          </a:p>
        </p:txBody>
      </p:sp>
      <p:sp>
        <p:nvSpPr>
          <p:cNvPr id="3" name="Content Placeholder 2"/>
          <p:cNvSpPr>
            <a:spLocks noGrp="1"/>
          </p:cNvSpPr>
          <p:nvPr>
            <p:ph idx="1"/>
          </p:nvPr>
        </p:nvSpPr>
        <p:spPr/>
        <p:txBody>
          <a:bodyPr/>
          <a:lstStyle/>
          <a:p>
            <a:r>
              <a:rPr lang="en-US" dirty="0"/>
              <a:t>Encourage subtest-level analysis.</a:t>
            </a:r>
          </a:p>
          <a:p>
            <a:r>
              <a:rPr lang="en-US" dirty="0"/>
              <a:t>Largely test specific (i.e., Wechsler Scales).</a:t>
            </a:r>
          </a:p>
          <a:p>
            <a:r>
              <a:rPr lang="en-US" dirty="0"/>
              <a:t>De-emphasize interpretation of FSIQ.</a:t>
            </a:r>
          </a:p>
          <a:p>
            <a:r>
              <a:rPr lang="en-US" dirty="0"/>
              <a:t>Scatter analyses.</a:t>
            </a:r>
          </a:p>
          <a:p>
            <a:r>
              <a:rPr lang="en-US" dirty="0"/>
              <a:t>Heavy emphasis on ipsative analyses.</a:t>
            </a:r>
          </a:p>
          <a:p>
            <a:r>
              <a:rPr lang="en-US" dirty="0"/>
              <a:t>Many of these approaches emerged during a time in which the tools for advanced psychometric analyses were largely underdeveloped.</a:t>
            </a:r>
          </a:p>
          <a:p>
            <a:pPr lvl="1"/>
            <a:r>
              <a:rPr lang="en-US" dirty="0"/>
              <a:t>Advanced and maintained largely through clinical lore.</a:t>
            </a:r>
          </a:p>
        </p:txBody>
      </p:sp>
    </p:spTree>
    <p:extLst>
      <p:ext uri="{BB962C8B-B14F-4D97-AF65-F5344CB8AC3E}">
        <p14:creationId xmlns:p14="http://schemas.microsoft.com/office/powerpoint/2010/main" val="1164122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3A7D-3C29-784C-9D27-87B25123C7DB}"/>
              </a:ext>
            </a:extLst>
          </p:cNvPr>
          <p:cNvSpPr>
            <a:spLocks noGrp="1"/>
          </p:cNvSpPr>
          <p:nvPr>
            <p:ph type="title"/>
          </p:nvPr>
        </p:nvSpPr>
        <p:spPr/>
        <p:txBody>
          <a:bodyPr/>
          <a:lstStyle/>
          <a:p>
            <a:r>
              <a:rPr lang="en-US" dirty="0"/>
              <a:t>Challenges to Historical Approaches</a:t>
            </a:r>
          </a:p>
        </p:txBody>
      </p:sp>
    </p:spTree>
    <p:extLst>
      <p:ext uri="{BB962C8B-B14F-4D97-AF65-F5344CB8AC3E}">
        <p14:creationId xmlns:p14="http://schemas.microsoft.com/office/powerpoint/2010/main" val="1440606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A145D-65C7-9F40-B7DD-4D7DE0AEE3F8}"/>
              </a:ext>
            </a:extLst>
          </p:cNvPr>
          <p:cNvSpPr>
            <a:spLocks noGrp="1"/>
          </p:cNvSpPr>
          <p:nvPr>
            <p:ph type="title"/>
          </p:nvPr>
        </p:nvSpPr>
        <p:spPr/>
        <p:txBody>
          <a:bodyPr>
            <a:normAutofit fontScale="90000"/>
          </a:bodyPr>
          <a:lstStyle/>
          <a:p>
            <a:r>
              <a:rPr lang="en-US" dirty="0"/>
              <a:t>“Just Say No” (McDermott et al., 1990)</a:t>
            </a:r>
          </a:p>
        </p:txBody>
      </p:sp>
      <p:pic>
        <p:nvPicPr>
          <p:cNvPr id="3" name="Picture 2">
            <a:extLst>
              <a:ext uri="{FF2B5EF4-FFF2-40B4-BE49-F238E27FC236}">
                <a16:creationId xmlns:a16="http://schemas.microsoft.com/office/drawing/2014/main" id="{E6CA8BE2-AB5F-0747-AAC3-458F30CE43BD}"/>
              </a:ext>
            </a:extLst>
          </p:cNvPr>
          <p:cNvPicPr>
            <a:picLocks noChangeAspect="1"/>
          </p:cNvPicPr>
          <p:nvPr/>
        </p:nvPicPr>
        <p:blipFill>
          <a:blip r:embed="rId2"/>
          <a:stretch>
            <a:fillRect/>
          </a:stretch>
        </p:blipFill>
        <p:spPr>
          <a:xfrm>
            <a:off x="1009650" y="1828800"/>
            <a:ext cx="7124700" cy="4878173"/>
          </a:xfrm>
          <a:prstGeom prst="rect">
            <a:avLst/>
          </a:prstGeom>
        </p:spPr>
      </p:pic>
    </p:spTree>
    <p:extLst>
      <p:ext uri="{BB962C8B-B14F-4D97-AF65-F5344CB8AC3E}">
        <p14:creationId xmlns:p14="http://schemas.microsoft.com/office/powerpoint/2010/main" val="245104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7B07C-10DD-FE4B-8196-E003C9E1AECC}"/>
              </a:ext>
            </a:extLst>
          </p:cNvPr>
          <p:cNvSpPr>
            <a:spLocks noGrp="1"/>
          </p:cNvSpPr>
          <p:nvPr>
            <p:ph type="title"/>
          </p:nvPr>
        </p:nvSpPr>
        <p:spPr/>
        <p:txBody>
          <a:bodyPr>
            <a:normAutofit fontScale="90000"/>
          </a:bodyPr>
          <a:lstStyle/>
          <a:p>
            <a:r>
              <a:rPr lang="en-US" dirty="0"/>
              <a:t>A Prelude of Things to Come… (Cohen, 1959)</a:t>
            </a:r>
          </a:p>
        </p:txBody>
      </p:sp>
      <p:pic>
        <p:nvPicPr>
          <p:cNvPr id="4" name="Picture 3">
            <a:extLst>
              <a:ext uri="{FF2B5EF4-FFF2-40B4-BE49-F238E27FC236}">
                <a16:creationId xmlns:a16="http://schemas.microsoft.com/office/drawing/2014/main" id="{1FCFB06F-59BD-5843-A40F-AFEC2345B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706520"/>
            <a:ext cx="7067550" cy="4641526"/>
          </a:xfrm>
          <a:prstGeom prst="rect">
            <a:avLst/>
          </a:prstGeom>
        </p:spPr>
      </p:pic>
    </p:spTree>
    <p:extLst>
      <p:ext uri="{BB962C8B-B14F-4D97-AF65-F5344CB8AC3E}">
        <p14:creationId xmlns:p14="http://schemas.microsoft.com/office/powerpoint/2010/main" val="2961053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EAB7-F7C6-634A-9D71-AA6EAC5B50D1}"/>
              </a:ext>
            </a:extLst>
          </p:cNvPr>
          <p:cNvSpPr>
            <a:spLocks noGrp="1"/>
          </p:cNvSpPr>
          <p:nvPr>
            <p:ph type="title"/>
          </p:nvPr>
        </p:nvSpPr>
        <p:spPr/>
        <p:txBody>
          <a:bodyPr>
            <a:normAutofit fontScale="90000"/>
          </a:bodyPr>
          <a:lstStyle/>
          <a:p>
            <a:r>
              <a:rPr lang="en-US" dirty="0"/>
              <a:t>Illusions of Meaning (McDermott et al., 1992)</a:t>
            </a:r>
          </a:p>
        </p:txBody>
      </p:sp>
      <p:pic>
        <p:nvPicPr>
          <p:cNvPr id="3" name="Picture 2">
            <a:extLst>
              <a:ext uri="{FF2B5EF4-FFF2-40B4-BE49-F238E27FC236}">
                <a16:creationId xmlns:a16="http://schemas.microsoft.com/office/drawing/2014/main" id="{80182939-445D-4D4C-A3AA-3D0F82821F8C}"/>
              </a:ext>
            </a:extLst>
          </p:cNvPr>
          <p:cNvPicPr>
            <a:picLocks noChangeAspect="1"/>
          </p:cNvPicPr>
          <p:nvPr/>
        </p:nvPicPr>
        <p:blipFill>
          <a:blip r:embed="rId2"/>
          <a:stretch>
            <a:fillRect/>
          </a:stretch>
        </p:blipFill>
        <p:spPr>
          <a:xfrm>
            <a:off x="1335537" y="1524000"/>
            <a:ext cx="6472925" cy="5301184"/>
          </a:xfrm>
          <a:prstGeom prst="rect">
            <a:avLst/>
          </a:prstGeom>
        </p:spPr>
      </p:pic>
      <p:graphicFrame>
        <p:nvGraphicFramePr>
          <p:cNvPr id="4" name="Chart 3">
            <a:extLst>
              <a:ext uri="{FF2B5EF4-FFF2-40B4-BE49-F238E27FC236}">
                <a16:creationId xmlns:a16="http://schemas.microsoft.com/office/drawing/2014/main" id="{A7613934-3CE6-A348-97AE-08955B624DB8}"/>
              </a:ext>
            </a:extLst>
          </p:cNvPr>
          <p:cNvGraphicFramePr>
            <a:graphicFrameLocks/>
          </p:cNvGraphicFramePr>
          <p:nvPr>
            <p:extLst>
              <p:ext uri="{D42A27DB-BD31-4B8C-83A1-F6EECF244321}">
                <p14:modId xmlns:p14="http://schemas.microsoft.com/office/powerpoint/2010/main" val="2409017210"/>
              </p:ext>
            </p:extLst>
          </p:nvPr>
        </p:nvGraphicFramePr>
        <p:xfrm>
          <a:off x="1470024" y="2231492"/>
          <a:ext cx="6203950" cy="3886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25A5E34E-1F9D-4040-A6E0-48CACC68F582}"/>
              </a:ext>
            </a:extLst>
          </p:cNvPr>
          <p:cNvGraphicFramePr>
            <a:graphicFrameLocks/>
          </p:cNvGraphicFramePr>
          <p:nvPr>
            <p:extLst>
              <p:ext uri="{D42A27DB-BD31-4B8C-83A1-F6EECF244321}">
                <p14:modId xmlns:p14="http://schemas.microsoft.com/office/powerpoint/2010/main" val="4262136573"/>
              </p:ext>
            </p:extLst>
          </p:nvPr>
        </p:nvGraphicFramePr>
        <p:xfrm>
          <a:off x="304799" y="1578339"/>
          <a:ext cx="8534400" cy="4826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170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000" fill="hold"/>
                                        <p:tgtEl>
                                          <p:spTgt spid="7"/>
                                        </p:tgtEl>
                                        <p:attrNameLst>
                                          <p:attrName>ppt_x</p:attrName>
                                        </p:attrNameLst>
                                      </p:cBhvr>
                                      <p:tavLst>
                                        <p:tav tm="0">
                                          <p:val>
                                            <p:strVal val="#ppt_x"/>
                                          </p:val>
                                        </p:tav>
                                        <p:tav tm="100000">
                                          <p:val>
                                            <p:strVal val="#ppt_x"/>
                                          </p:val>
                                        </p:tav>
                                      </p:tavLst>
                                    </p:anim>
                                    <p:anim calcmode="lin" valueType="num">
                                      <p:cBhvr additive="base">
                                        <p:cTn id="13"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7"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7B3B-30CB-C240-A5AB-16284CC2D12A}"/>
              </a:ext>
            </a:extLst>
          </p:cNvPr>
          <p:cNvSpPr>
            <a:spLocks noGrp="1"/>
          </p:cNvSpPr>
          <p:nvPr>
            <p:ph type="title"/>
          </p:nvPr>
        </p:nvSpPr>
        <p:spPr/>
        <p:txBody>
          <a:bodyPr>
            <a:normAutofit fontScale="90000"/>
          </a:bodyPr>
          <a:lstStyle/>
          <a:p>
            <a:r>
              <a:rPr lang="en-US" dirty="0"/>
              <a:t>Myth of the Master Detective (</a:t>
            </a:r>
            <a:r>
              <a:rPr lang="en-US" dirty="0" err="1"/>
              <a:t>Macmann</a:t>
            </a:r>
            <a:r>
              <a:rPr lang="en-US" dirty="0"/>
              <a:t> &amp; Barnett, 1997)</a:t>
            </a:r>
          </a:p>
        </p:txBody>
      </p:sp>
      <p:pic>
        <p:nvPicPr>
          <p:cNvPr id="3" name="Picture 2">
            <a:extLst>
              <a:ext uri="{FF2B5EF4-FFF2-40B4-BE49-F238E27FC236}">
                <a16:creationId xmlns:a16="http://schemas.microsoft.com/office/drawing/2014/main" id="{0C15864B-C7EE-4744-B961-5C5D5FCD70D9}"/>
              </a:ext>
            </a:extLst>
          </p:cNvPr>
          <p:cNvPicPr>
            <a:picLocks noChangeAspect="1"/>
          </p:cNvPicPr>
          <p:nvPr/>
        </p:nvPicPr>
        <p:blipFill>
          <a:blip r:embed="rId2"/>
          <a:stretch>
            <a:fillRect/>
          </a:stretch>
        </p:blipFill>
        <p:spPr>
          <a:xfrm>
            <a:off x="2590800" y="1752600"/>
            <a:ext cx="4392863" cy="4921250"/>
          </a:xfrm>
          <a:prstGeom prst="rect">
            <a:avLst/>
          </a:prstGeom>
        </p:spPr>
      </p:pic>
      <p:pic>
        <p:nvPicPr>
          <p:cNvPr id="6" name="Picture 5">
            <a:extLst>
              <a:ext uri="{FF2B5EF4-FFF2-40B4-BE49-F238E27FC236}">
                <a16:creationId xmlns:a16="http://schemas.microsoft.com/office/drawing/2014/main" id="{77483589-4E95-7F44-A450-B75C81249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450" y="1905000"/>
            <a:ext cx="7277100" cy="4254500"/>
          </a:xfrm>
          <a:prstGeom prst="rect">
            <a:avLst/>
          </a:prstGeom>
        </p:spPr>
      </p:pic>
    </p:spTree>
    <p:extLst>
      <p:ext uri="{BB962C8B-B14F-4D97-AF65-F5344CB8AC3E}">
        <p14:creationId xmlns:p14="http://schemas.microsoft.com/office/powerpoint/2010/main" val="145651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p:txBody>
          <a:bodyPr>
            <a:normAutofit/>
          </a:bodyPr>
          <a:lstStyle/>
          <a:p>
            <a:pPr marL="0" indent="0">
              <a:buNone/>
            </a:pPr>
            <a:r>
              <a:rPr lang="en-US" dirty="0"/>
              <a:t>“the hypothesis reduces the perception of uncertainty, providing a means through which clinicians can "understand," that is, construct meaning or make sense of an otherwise ambiguous situation. The fact that an altogether different, yet equally "meaningful," interpretation of the evidence might emerge three weeks later is outside the clinician's immediate awareness and thus difficult to comprehend…Therefore, although professional training and experience are likely to increase one's sense of self-confidence and proficiency in the use of the technique, the inferences that result are largely determined by chance” (</a:t>
            </a:r>
            <a:r>
              <a:rPr lang="en-US" dirty="0" err="1"/>
              <a:t>Macmann</a:t>
            </a:r>
            <a:r>
              <a:rPr lang="en-US" dirty="0"/>
              <a:t> &amp; Barnett, 1997, pp. 228-229).</a:t>
            </a:r>
          </a:p>
        </p:txBody>
      </p:sp>
    </p:spTree>
    <p:extLst>
      <p:ext uri="{BB962C8B-B14F-4D97-AF65-F5344CB8AC3E}">
        <p14:creationId xmlns:p14="http://schemas.microsoft.com/office/powerpoint/2010/main" val="4001472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CA5F-F5CB-6343-9996-BAC02194248A}"/>
              </a:ext>
            </a:extLst>
          </p:cNvPr>
          <p:cNvSpPr>
            <a:spLocks noGrp="1"/>
          </p:cNvSpPr>
          <p:nvPr>
            <p:ph type="title"/>
          </p:nvPr>
        </p:nvSpPr>
        <p:spPr/>
        <p:txBody>
          <a:bodyPr>
            <a:normAutofit fontScale="90000"/>
          </a:bodyPr>
          <a:lstStyle/>
          <a:p>
            <a:r>
              <a:rPr lang="en-US" dirty="0"/>
              <a:t>Shared Professional Myth (Watkins, 2000) </a:t>
            </a:r>
          </a:p>
        </p:txBody>
      </p:sp>
      <p:pic>
        <p:nvPicPr>
          <p:cNvPr id="3" name="Picture 2">
            <a:extLst>
              <a:ext uri="{FF2B5EF4-FFF2-40B4-BE49-F238E27FC236}">
                <a16:creationId xmlns:a16="http://schemas.microsoft.com/office/drawing/2014/main" id="{C20F8DF6-1ABB-B043-8085-26369521330E}"/>
              </a:ext>
            </a:extLst>
          </p:cNvPr>
          <p:cNvPicPr>
            <a:picLocks noChangeAspect="1"/>
          </p:cNvPicPr>
          <p:nvPr/>
        </p:nvPicPr>
        <p:blipFill>
          <a:blip r:embed="rId2"/>
          <a:stretch>
            <a:fillRect/>
          </a:stretch>
        </p:blipFill>
        <p:spPr>
          <a:xfrm>
            <a:off x="1349375" y="1577276"/>
            <a:ext cx="6445250" cy="5280724"/>
          </a:xfrm>
          <a:prstGeom prst="rect">
            <a:avLst/>
          </a:prstGeom>
        </p:spPr>
      </p:pic>
      <p:pic>
        <p:nvPicPr>
          <p:cNvPr id="5" name="Picture 4">
            <a:extLst>
              <a:ext uri="{FF2B5EF4-FFF2-40B4-BE49-F238E27FC236}">
                <a16:creationId xmlns:a16="http://schemas.microsoft.com/office/drawing/2014/main" id="{2E7D7095-679D-044C-A1B8-F7427948E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50" y="1559691"/>
            <a:ext cx="6972300" cy="1587500"/>
          </a:xfrm>
          <a:prstGeom prst="rect">
            <a:avLst/>
          </a:prstGeom>
        </p:spPr>
      </p:pic>
    </p:spTree>
    <p:extLst>
      <p:ext uri="{BB962C8B-B14F-4D97-AF65-F5344CB8AC3E}">
        <p14:creationId xmlns:p14="http://schemas.microsoft.com/office/powerpoint/2010/main" val="362573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6C2C0-934D-B049-8CCC-B21F721F9B70}"/>
              </a:ext>
            </a:extLst>
          </p:cNvPr>
          <p:cNvSpPr>
            <a:spLocks noGrp="1"/>
          </p:cNvSpPr>
          <p:nvPr>
            <p:ph type="title"/>
          </p:nvPr>
        </p:nvSpPr>
        <p:spPr/>
        <p:txBody>
          <a:bodyPr>
            <a:normAutofit fontScale="90000"/>
          </a:bodyPr>
          <a:lstStyle/>
          <a:p>
            <a:r>
              <a:rPr lang="en-US" dirty="0"/>
              <a:t>Provisional Limitations of XBA (Watkins, </a:t>
            </a:r>
            <a:r>
              <a:rPr lang="en-US" dirty="0" err="1"/>
              <a:t>Youngstrom</a:t>
            </a:r>
            <a:r>
              <a:rPr lang="en-US" dirty="0"/>
              <a:t>, &amp; Glutting, 2002)</a:t>
            </a:r>
          </a:p>
        </p:txBody>
      </p:sp>
      <p:sp>
        <p:nvSpPr>
          <p:cNvPr id="3" name="Content Placeholder 2">
            <a:extLst>
              <a:ext uri="{FF2B5EF4-FFF2-40B4-BE49-F238E27FC236}">
                <a16:creationId xmlns:a16="http://schemas.microsoft.com/office/drawing/2014/main" id="{4CA45491-6A52-DC44-AECF-9CC0BCB3B166}"/>
              </a:ext>
            </a:extLst>
          </p:cNvPr>
          <p:cNvSpPr>
            <a:spLocks noGrp="1"/>
          </p:cNvSpPr>
          <p:nvPr>
            <p:ph idx="1"/>
          </p:nvPr>
        </p:nvSpPr>
        <p:spPr/>
        <p:txBody>
          <a:bodyPr/>
          <a:lstStyle/>
          <a:p>
            <a:pPr marL="457200" indent="-457200">
              <a:buAutoNum type="arabicPeriod"/>
            </a:pPr>
            <a:r>
              <a:rPr lang="en-US" dirty="0"/>
              <a:t>Comparability of scores from different tests.</a:t>
            </a:r>
          </a:p>
          <a:p>
            <a:pPr marL="457200" indent="-457200">
              <a:buAutoNum type="arabicPeriod"/>
            </a:pPr>
            <a:r>
              <a:rPr lang="en-US" dirty="0"/>
              <a:t>Order effects.</a:t>
            </a:r>
          </a:p>
          <a:p>
            <a:pPr marL="457200" indent="-457200">
              <a:buAutoNum type="arabicPeriod"/>
            </a:pPr>
            <a:r>
              <a:rPr lang="en-US" dirty="0"/>
              <a:t>Sampling issues: size and representativeness. </a:t>
            </a:r>
          </a:p>
          <a:p>
            <a:pPr marL="457200" indent="-457200">
              <a:buAutoNum type="arabicPeriod"/>
            </a:pPr>
            <a:r>
              <a:rPr lang="en-US" dirty="0"/>
              <a:t>Procedures employed to categorize subtests.</a:t>
            </a:r>
          </a:p>
          <a:p>
            <a:pPr marL="457200" indent="-457200">
              <a:buAutoNum type="arabicPeriod"/>
            </a:pPr>
            <a:r>
              <a:rPr lang="en-US" dirty="0" err="1"/>
              <a:t>Ipsative</a:t>
            </a:r>
            <a:r>
              <a:rPr lang="en-US" dirty="0"/>
              <a:t> interpretation.*</a:t>
            </a:r>
          </a:p>
          <a:p>
            <a:pPr marL="457200" indent="-457200">
              <a:buAutoNum type="arabicPeriod"/>
            </a:pPr>
            <a:r>
              <a:rPr lang="en-US" dirty="0"/>
              <a:t>External validity.</a:t>
            </a:r>
          </a:p>
          <a:p>
            <a:pPr marL="457200" indent="-457200">
              <a:buAutoNum type="arabicPeriod"/>
            </a:pPr>
            <a:r>
              <a:rPr lang="en-US" dirty="0"/>
              <a:t>Efficiency and economy.</a:t>
            </a:r>
          </a:p>
          <a:p>
            <a:pPr marL="457200" indent="-457200">
              <a:buAutoNum type="arabicPeriod"/>
            </a:pPr>
            <a:r>
              <a:rPr lang="en-US" dirty="0"/>
              <a:t>Vulnerability to misuse.</a:t>
            </a:r>
          </a:p>
        </p:txBody>
      </p:sp>
    </p:spTree>
    <p:extLst>
      <p:ext uri="{BB962C8B-B14F-4D97-AF65-F5344CB8AC3E}">
        <p14:creationId xmlns:p14="http://schemas.microsoft.com/office/powerpoint/2010/main" val="3251000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8FE7-461D-684E-A022-390BD0E45554}"/>
              </a:ext>
            </a:extLst>
          </p:cNvPr>
          <p:cNvSpPr>
            <a:spLocks noGrp="1"/>
          </p:cNvSpPr>
          <p:nvPr>
            <p:ph type="title"/>
          </p:nvPr>
        </p:nvSpPr>
        <p:spPr/>
        <p:txBody>
          <a:bodyPr>
            <a:normAutofit fontScale="90000"/>
          </a:bodyPr>
          <a:lstStyle/>
          <a:p>
            <a:r>
              <a:rPr lang="en-US" dirty="0"/>
              <a:t>”Just Say No” Part Two (Schneider &amp; McGrew, 2011)</a:t>
            </a:r>
          </a:p>
        </p:txBody>
      </p:sp>
      <p:pic>
        <p:nvPicPr>
          <p:cNvPr id="3" name="Picture 2">
            <a:extLst>
              <a:ext uri="{FF2B5EF4-FFF2-40B4-BE49-F238E27FC236}">
                <a16:creationId xmlns:a16="http://schemas.microsoft.com/office/drawing/2014/main" id="{B277B59C-FDBA-AA40-B34F-764EC5CF0459}"/>
              </a:ext>
            </a:extLst>
          </p:cNvPr>
          <p:cNvPicPr>
            <a:picLocks noChangeAspect="1"/>
          </p:cNvPicPr>
          <p:nvPr/>
        </p:nvPicPr>
        <p:blipFill>
          <a:blip r:embed="rId2"/>
          <a:stretch>
            <a:fillRect/>
          </a:stretch>
        </p:blipFill>
        <p:spPr>
          <a:xfrm>
            <a:off x="1524000" y="1740718"/>
            <a:ext cx="6413500" cy="4583882"/>
          </a:xfrm>
          <a:prstGeom prst="rect">
            <a:avLst/>
          </a:prstGeom>
        </p:spPr>
      </p:pic>
      <p:pic>
        <p:nvPicPr>
          <p:cNvPr id="5" name="Picture 4">
            <a:extLst>
              <a:ext uri="{FF2B5EF4-FFF2-40B4-BE49-F238E27FC236}">
                <a16:creationId xmlns:a16="http://schemas.microsoft.com/office/drawing/2014/main" id="{5A12B3CF-7314-CC4D-B4D8-EF6E31E51A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762" y="1918518"/>
            <a:ext cx="6705600" cy="4622800"/>
          </a:xfrm>
          <a:prstGeom prst="rect">
            <a:avLst/>
          </a:prstGeom>
        </p:spPr>
      </p:pic>
    </p:spTree>
    <p:extLst>
      <p:ext uri="{BB962C8B-B14F-4D97-AF65-F5344CB8AC3E}">
        <p14:creationId xmlns:p14="http://schemas.microsoft.com/office/powerpoint/2010/main" val="404321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and Goals</a:t>
            </a:r>
          </a:p>
        </p:txBody>
      </p:sp>
      <p:sp>
        <p:nvSpPr>
          <p:cNvPr id="3" name="Content Placeholder 2"/>
          <p:cNvSpPr>
            <a:spLocks noGrp="1"/>
          </p:cNvSpPr>
          <p:nvPr>
            <p:ph idx="1"/>
          </p:nvPr>
        </p:nvSpPr>
        <p:spPr/>
        <p:txBody>
          <a:bodyPr/>
          <a:lstStyle/>
          <a:p>
            <a:r>
              <a:rPr lang="en-US" dirty="0"/>
              <a:t>Discuss historical roots of old and current profile analysis methods.</a:t>
            </a:r>
          </a:p>
          <a:p>
            <a:r>
              <a:rPr lang="en-US" dirty="0"/>
              <a:t>Core assumptions of profile analytic methods.</a:t>
            </a:r>
          </a:p>
          <a:p>
            <a:r>
              <a:rPr lang="en-US" dirty="0"/>
              <a:t>Potential psychometric and conceptual issues.</a:t>
            </a:r>
          </a:p>
          <a:p>
            <a:r>
              <a:rPr lang="en-US" dirty="0"/>
              <a:t>Current status of profile analysis in school psychology training and practice.  </a:t>
            </a:r>
          </a:p>
          <a:p>
            <a:r>
              <a:rPr lang="en-US" dirty="0"/>
              <a:t>Potential implications for practice.</a:t>
            </a:r>
          </a:p>
          <a:p>
            <a:r>
              <a:rPr lang="en-US" dirty="0"/>
              <a:t>Q&amp;A. </a:t>
            </a:r>
          </a:p>
          <a:p>
            <a:endParaRPr lang="en-US" dirty="0"/>
          </a:p>
        </p:txBody>
      </p:sp>
    </p:spTree>
    <p:extLst>
      <p:ext uri="{BB962C8B-B14F-4D97-AF65-F5344CB8AC3E}">
        <p14:creationId xmlns:p14="http://schemas.microsoft.com/office/powerpoint/2010/main" val="3661989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30623-F1DE-7845-9AFF-7E8525AE7463}"/>
              </a:ext>
            </a:extLst>
          </p:cNvPr>
          <p:cNvSpPr>
            <a:spLocks noGrp="1"/>
          </p:cNvSpPr>
          <p:nvPr>
            <p:ph type="title"/>
          </p:nvPr>
        </p:nvSpPr>
        <p:spPr/>
        <p:txBody>
          <a:bodyPr>
            <a:normAutofit/>
          </a:bodyPr>
          <a:lstStyle/>
          <a:p>
            <a:r>
              <a:rPr lang="en-US" dirty="0"/>
              <a:t>Profile Analysis 2.0 (2000-present)</a:t>
            </a:r>
          </a:p>
        </p:txBody>
      </p:sp>
    </p:spTree>
    <p:extLst>
      <p:ext uri="{BB962C8B-B14F-4D97-AF65-F5344CB8AC3E}">
        <p14:creationId xmlns:p14="http://schemas.microsoft.com/office/powerpoint/2010/main" val="3796640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Cattell-Horn-Carroll Theory of Cognitive Abilities (Schneider &amp; McGrew, 2012)</a:t>
            </a:r>
          </a:p>
        </p:txBody>
      </p:sp>
      <p:pic>
        <p:nvPicPr>
          <p:cNvPr id="1026" name="Picture 2" descr="http://2.bp.blogspot.com/-lCHJd0Dw9ok/Tzk9Y4rFiRI/AAAAAAAAHmA/1dvaLvjIdH0/s1600/CHC+v2.0+model+2-13-1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0"/>
            <a:ext cx="9067800" cy="50673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01FE4DF-27DC-6746-8514-A71BC452EFB1}"/>
              </a:ext>
            </a:extLst>
          </p:cNvPr>
          <p:cNvPicPr>
            <a:picLocks noChangeAspect="1"/>
          </p:cNvPicPr>
          <p:nvPr/>
        </p:nvPicPr>
        <p:blipFill>
          <a:blip r:embed="rId4"/>
          <a:stretch>
            <a:fillRect/>
          </a:stretch>
        </p:blipFill>
        <p:spPr>
          <a:xfrm>
            <a:off x="1143000" y="1595515"/>
            <a:ext cx="2406650" cy="3738485"/>
          </a:xfrm>
          <a:prstGeom prst="rect">
            <a:avLst/>
          </a:prstGeom>
        </p:spPr>
      </p:pic>
      <p:pic>
        <p:nvPicPr>
          <p:cNvPr id="4" name="Picture 3">
            <a:extLst>
              <a:ext uri="{FF2B5EF4-FFF2-40B4-BE49-F238E27FC236}">
                <a16:creationId xmlns:a16="http://schemas.microsoft.com/office/drawing/2014/main" id="{338C9986-0771-AD43-9077-7E1C04CC8A56}"/>
              </a:ext>
            </a:extLst>
          </p:cNvPr>
          <p:cNvPicPr>
            <a:picLocks noChangeAspect="1"/>
          </p:cNvPicPr>
          <p:nvPr/>
        </p:nvPicPr>
        <p:blipFill>
          <a:blip r:embed="rId5"/>
          <a:stretch>
            <a:fillRect/>
          </a:stretch>
        </p:blipFill>
        <p:spPr>
          <a:xfrm>
            <a:off x="4314825" y="1757680"/>
            <a:ext cx="4064000" cy="3576320"/>
          </a:xfrm>
          <a:prstGeom prst="rect">
            <a:avLst/>
          </a:prstGeom>
        </p:spPr>
      </p:pic>
    </p:spTree>
    <p:extLst>
      <p:ext uri="{BB962C8B-B14F-4D97-AF65-F5344CB8AC3E}">
        <p14:creationId xmlns:p14="http://schemas.microsoft.com/office/powerpoint/2010/main" val="2933109825"/>
      </p:ext>
    </p:extLst>
  </p:cSld>
  <p:clrMapOvr>
    <a:masterClrMapping/>
  </p:clrMapOvr>
  <mc:AlternateContent xmlns:mc="http://schemas.openxmlformats.org/markup-compatibility/2006" xmlns:p14="http://schemas.microsoft.com/office/powerpoint/2010/main">
    <mc:Choice Requires="p14">
      <p:transition spd="slow" p14:dur="2000" advTm="1045"/>
    </mc:Choice>
    <mc:Fallback xmlns="">
      <p:transition spd="slow" advTm="10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453CD-AFC2-A647-97C0-22B806FC5C56}"/>
              </a:ext>
            </a:extLst>
          </p:cNvPr>
          <p:cNvSpPr>
            <a:spLocks noGrp="1"/>
          </p:cNvSpPr>
          <p:nvPr>
            <p:ph type="title"/>
          </p:nvPr>
        </p:nvSpPr>
        <p:spPr/>
        <p:txBody>
          <a:bodyPr/>
          <a:lstStyle/>
          <a:p>
            <a:r>
              <a:rPr lang="en-US" dirty="0"/>
              <a:t>Impact of CHC on Test Development</a:t>
            </a:r>
          </a:p>
        </p:txBody>
      </p:sp>
      <p:graphicFrame>
        <p:nvGraphicFramePr>
          <p:cNvPr id="3" name="Chart 2">
            <a:extLst>
              <a:ext uri="{FF2B5EF4-FFF2-40B4-BE49-F238E27FC236}">
                <a16:creationId xmlns:a16="http://schemas.microsoft.com/office/drawing/2014/main" id="{E61DD05A-71B2-0046-AAB0-A424E9053F12}"/>
              </a:ext>
            </a:extLst>
          </p:cNvPr>
          <p:cNvGraphicFramePr>
            <a:graphicFrameLocks/>
          </p:cNvGraphicFramePr>
          <p:nvPr>
            <p:extLst/>
          </p:nvPr>
        </p:nvGraphicFramePr>
        <p:xfrm>
          <a:off x="524933" y="1527175"/>
          <a:ext cx="7975600" cy="48397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42450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446417"/>
            <a:ext cx="9067800" cy="686798"/>
          </a:xfrm>
        </p:spPr>
        <p:txBody>
          <a:bodyPr>
            <a:normAutofit/>
          </a:bodyPr>
          <a:lstStyle/>
          <a:p>
            <a:pPr algn="ctr"/>
            <a:r>
              <a:rPr lang="en-US" sz="3600" dirty="0">
                <a:latin typeface="Times New Roman" charset="0"/>
                <a:ea typeface="Times New Roman" charset="0"/>
                <a:cs typeface="Times New Roman" charset="0"/>
              </a:rPr>
              <a:t>CHC Citations Since 2000</a:t>
            </a:r>
          </a:p>
        </p:txBody>
      </p:sp>
      <p:graphicFrame>
        <p:nvGraphicFramePr>
          <p:cNvPr id="6" name="Chart 5"/>
          <p:cNvGraphicFramePr>
            <a:graphicFrameLocks/>
          </p:cNvGraphicFramePr>
          <p:nvPr>
            <p:extLst/>
          </p:nvPr>
        </p:nvGraphicFramePr>
        <p:xfrm>
          <a:off x="524933" y="1659467"/>
          <a:ext cx="7876117" cy="47794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178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563563"/>
          </a:xfrm>
        </p:spPr>
        <p:txBody>
          <a:bodyPr>
            <a:normAutofit fontScale="90000"/>
          </a:bodyPr>
          <a:lstStyle/>
          <a:p>
            <a:r>
              <a:rPr lang="en-US" sz="3600" dirty="0"/>
              <a:t>2.0 Methods</a:t>
            </a:r>
            <a:br>
              <a:rPr lang="en-US" dirty="0"/>
            </a:br>
            <a:endParaRPr lang="en-US" dirty="0"/>
          </a:p>
        </p:txBody>
      </p:sp>
      <p:sp>
        <p:nvSpPr>
          <p:cNvPr id="3" name="Content Placeholder 2"/>
          <p:cNvSpPr>
            <a:spLocks noGrp="1"/>
          </p:cNvSpPr>
          <p:nvPr>
            <p:ph idx="1"/>
          </p:nvPr>
        </p:nvSpPr>
        <p:spPr>
          <a:xfrm>
            <a:off x="0" y="1142999"/>
            <a:ext cx="9144000" cy="5498215"/>
          </a:xfrm>
        </p:spPr>
        <p:txBody>
          <a:bodyPr>
            <a:noAutofit/>
          </a:bodyPr>
          <a:lstStyle/>
          <a:p>
            <a:pPr marL="0" indent="0">
              <a:spcBef>
                <a:spcPts val="0"/>
              </a:spcBef>
              <a:buNone/>
            </a:pPr>
            <a:r>
              <a:rPr lang="en-US" sz="1800" u="sng" dirty="0"/>
              <a:t>Various Patterns of (Processing) Strengths and Weakness Methods/Models (McGill, </a:t>
            </a:r>
            <a:r>
              <a:rPr lang="en-US" sz="1800" u="sng" dirty="0" err="1"/>
              <a:t>Styck</a:t>
            </a:r>
            <a:r>
              <a:rPr lang="en-US" sz="1800" u="sng" dirty="0"/>
              <a:t>, </a:t>
            </a:r>
            <a:r>
              <a:rPr lang="en-US" sz="1800" u="sng" dirty="0" err="1"/>
              <a:t>Palomares</a:t>
            </a:r>
            <a:r>
              <a:rPr lang="en-US" sz="1800" u="sng" dirty="0"/>
              <a:t>, &amp; Hass, 2016; Phipps &amp; </a:t>
            </a:r>
            <a:r>
              <a:rPr lang="en-US" sz="1800" u="sng" dirty="0" err="1"/>
              <a:t>Beaujean</a:t>
            </a:r>
            <a:r>
              <a:rPr lang="en-US" sz="1800" u="sng" dirty="0"/>
              <a:t>, 2016)</a:t>
            </a:r>
          </a:p>
          <a:p>
            <a:pPr marL="0" indent="0">
              <a:spcBef>
                <a:spcPts val="0"/>
              </a:spcBef>
              <a:buNone/>
            </a:pPr>
            <a:endParaRPr lang="en-US" sz="1800" dirty="0"/>
          </a:p>
          <a:p>
            <a:pPr marL="0" indent="0">
              <a:spcBef>
                <a:spcPts val="0"/>
              </a:spcBef>
              <a:buNone/>
            </a:pPr>
            <a:r>
              <a:rPr lang="en-US" sz="1800" dirty="0"/>
              <a:t>1.0 Methods within Battery.</a:t>
            </a:r>
          </a:p>
          <a:p>
            <a:pPr marL="0" indent="0">
              <a:spcBef>
                <a:spcPts val="0"/>
              </a:spcBef>
              <a:buNone/>
            </a:pPr>
            <a:endParaRPr lang="en-US" sz="1800" dirty="0"/>
          </a:p>
          <a:p>
            <a:pPr marL="0" indent="0">
              <a:spcBef>
                <a:spcPts val="0"/>
              </a:spcBef>
              <a:buNone/>
            </a:pPr>
            <a:r>
              <a:rPr lang="en-US" sz="1800" dirty="0"/>
              <a:t>CHC-based XBA (Flanagan, Ortiz, &amp; Alfonso, 2013)</a:t>
            </a:r>
          </a:p>
          <a:p>
            <a:pPr marL="0" indent="0">
              <a:spcBef>
                <a:spcPts val="0"/>
              </a:spcBef>
              <a:buNone/>
            </a:pPr>
            <a:endParaRPr lang="en-US" sz="1800" dirty="0"/>
          </a:p>
          <a:p>
            <a:pPr marL="0" indent="0">
              <a:spcBef>
                <a:spcPts val="0"/>
              </a:spcBef>
              <a:buNone/>
            </a:pPr>
            <a:r>
              <a:rPr lang="en-US" sz="1800" dirty="0"/>
              <a:t>Consistency-Discrepancy Model (</a:t>
            </a:r>
            <a:r>
              <a:rPr lang="en-US" sz="1800" dirty="0" err="1"/>
              <a:t>Naglieri</a:t>
            </a:r>
            <a:r>
              <a:rPr lang="en-US" sz="1800" dirty="0"/>
              <a:t>, 2011)</a:t>
            </a:r>
          </a:p>
          <a:p>
            <a:pPr marL="0" indent="0">
              <a:spcBef>
                <a:spcPts val="0"/>
              </a:spcBef>
              <a:buNone/>
            </a:pPr>
            <a:endParaRPr lang="en-US" sz="1800" dirty="0"/>
          </a:p>
          <a:p>
            <a:pPr marL="0" indent="0">
              <a:spcBef>
                <a:spcPts val="0"/>
              </a:spcBef>
              <a:buNone/>
            </a:pPr>
            <a:r>
              <a:rPr lang="en-US" sz="1800" dirty="0"/>
              <a:t>Concordance-Discordance/Cognitive Hypothesis Testing Model (Hale &amp; </a:t>
            </a:r>
            <a:r>
              <a:rPr lang="en-US" sz="1800" dirty="0" err="1"/>
              <a:t>Fiorello</a:t>
            </a:r>
            <a:r>
              <a:rPr lang="en-US" sz="1800" dirty="0"/>
              <a:t>, 2004)</a:t>
            </a:r>
          </a:p>
          <a:p>
            <a:pPr marL="0" indent="0">
              <a:spcBef>
                <a:spcPts val="0"/>
              </a:spcBef>
              <a:buNone/>
            </a:pPr>
            <a:endParaRPr lang="en-US" sz="1800" dirty="0"/>
          </a:p>
          <a:p>
            <a:pPr marL="0" indent="0">
              <a:spcBef>
                <a:spcPts val="0"/>
              </a:spcBef>
              <a:buNone/>
            </a:pPr>
            <a:r>
              <a:rPr lang="en-US" sz="1800" dirty="0"/>
              <a:t>Dual/Discrepancy Consistency Model (Flanagan, Alfonso, &amp; </a:t>
            </a:r>
            <a:r>
              <a:rPr lang="en-US" sz="1800" dirty="0" err="1"/>
              <a:t>Mascolo</a:t>
            </a:r>
            <a:r>
              <a:rPr lang="en-US" sz="1800" dirty="0"/>
              <a:t>, 2011)</a:t>
            </a:r>
          </a:p>
          <a:p>
            <a:pPr marL="0" indent="0">
              <a:spcBef>
                <a:spcPts val="0"/>
              </a:spcBef>
              <a:buNone/>
            </a:pPr>
            <a:endParaRPr lang="en-US" sz="1800" dirty="0"/>
          </a:p>
          <a:p>
            <a:pPr marL="0" indent="0">
              <a:spcBef>
                <a:spcPts val="0"/>
              </a:spcBef>
              <a:buNone/>
            </a:pPr>
            <a:r>
              <a:rPr lang="en-US" sz="1800" dirty="0"/>
              <a:t>CHC-based selective testing ([i.e., subtests], Schultz &amp; Stevens, 2015)</a:t>
            </a:r>
          </a:p>
          <a:p>
            <a:pPr marL="0" indent="0">
              <a:spcBef>
                <a:spcPts val="0"/>
              </a:spcBef>
              <a:buNone/>
            </a:pPr>
            <a:endParaRPr lang="en-US" sz="1800" dirty="0"/>
          </a:p>
          <a:p>
            <a:pPr marL="0" indent="0">
              <a:spcBef>
                <a:spcPts val="0"/>
              </a:spcBef>
              <a:buNone/>
            </a:pPr>
            <a:r>
              <a:rPr lang="en-US" sz="1800" dirty="0"/>
              <a:t>C-LIM (Rhoades, Ochoa, Ortiz, 2005)</a:t>
            </a:r>
          </a:p>
          <a:p>
            <a:pPr marL="0" indent="0">
              <a:spcBef>
                <a:spcPts val="0"/>
              </a:spcBef>
              <a:buNone/>
            </a:pPr>
            <a:endParaRPr lang="en-US" sz="1800" dirty="0"/>
          </a:p>
          <a:p>
            <a:pPr marL="0" indent="0">
              <a:spcBef>
                <a:spcPts val="0"/>
              </a:spcBef>
              <a:buNone/>
            </a:pPr>
            <a:r>
              <a:rPr lang="en-US" sz="1800" u="sng" dirty="0"/>
              <a:t>Example Software/Programs</a:t>
            </a:r>
            <a:endParaRPr lang="en-US" sz="1800" dirty="0"/>
          </a:p>
          <a:p>
            <a:pPr marL="0" indent="0">
              <a:spcBef>
                <a:spcPts val="0"/>
              </a:spcBef>
              <a:buNone/>
            </a:pPr>
            <a:r>
              <a:rPr lang="en-US" sz="1800" dirty="0"/>
              <a:t>Psychological Processing Analyzer (PPA; </a:t>
            </a:r>
            <a:r>
              <a:rPr lang="en-US" sz="1800" dirty="0" err="1"/>
              <a:t>Dehn</a:t>
            </a:r>
            <a:r>
              <a:rPr lang="en-US" sz="1800" dirty="0"/>
              <a:t>, 2016)</a:t>
            </a:r>
          </a:p>
          <a:p>
            <a:pPr marL="0" indent="0">
              <a:spcBef>
                <a:spcPts val="0"/>
              </a:spcBef>
              <a:buNone/>
            </a:pPr>
            <a:r>
              <a:rPr lang="en-US" sz="1800" dirty="0"/>
              <a:t>Cross-Battery Assessment Software System (X-BASS; Flanagan, Ortiz, &amp; Alfonso, 2015)</a:t>
            </a:r>
          </a:p>
          <a:p>
            <a:pPr marL="0" indent="0">
              <a:lnSpc>
                <a:spcPct val="100000"/>
              </a:lnSpc>
              <a:buNone/>
            </a:pPr>
            <a:endParaRPr lang="en-US" sz="2000" dirty="0"/>
          </a:p>
        </p:txBody>
      </p:sp>
    </p:spTree>
    <p:extLst>
      <p:ext uri="{BB962C8B-B14F-4D97-AF65-F5344CB8AC3E}">
        <p14:creationId xmlns:p14="http://schemas.microsoft.com/office/powerpoint/2010/main" val="2464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Assumptions of 2.0 Approaches</a:t>
            </a:r>
          </a:p>
        </p:txBody>
      </p:sp>
      <p:sp>
        <p:nvSpPr>
          <p:cNvPr id="3" name="Content Placeholder 2"/>
          <p:cNvSpPr>
            <a:spLocks noGrp="1"/>
          </p:cNvSpPr>
          <p:nvPr>
            <p:ph idx="1"/>
          </p:nvPr>
        </p:nvSpPr>
        <p:spPr/>
        <p:txBody>
          <a:bodyPr>
            <a:normAutofit lnSpcReduction="10000"/>
          </a:bodyPr>
          <a:lstStyle/>
          <a:p>
            <a:r>
              <a:rPr lang="en-US" dirty="0"/>
              <a:t>Theoretical advances (i.e., CHC) enable us to make more defensible inferences from score profiles.</a:t>
            </a:r>
          </a:p>
          <a:p>
            <a:pPr lvl="1"/>
            <a:r>
              <a:rPr lang="en-US" dirty="0"/>
              <a:t>Previous limitations are no longer relevant in most circumstances</a:t>
            </a:r>
          </a:p>
          <a:p>
            <a:r>
              <a:rPr lang="en-US" dirty="0"/>
              <a:t>Primary interpretation at the broad ability factor/composite-level</a:t>
            </a:r>
          </a:p>
          <a:p>
            <a:pPr lvl="1"/>
            <a:r>
              <a:rPr lang="en-US" dirty="0"/>
              <a:t>The scores reflect legitimate psychological dimensions.</a:t>
            </a:r>
          </a:p>
          <a:p>
            <a:pPr lvl="1"/>
            <a:r>
              <a:rPr lang="en-US" dirty="0"/>
              <a:t>If located, these constructs are measured well.</a:t>
            </a:r>
          </a:p>
          <a:p>
            <a:pPr lvl="1"/>
            <a:r>
              <a:rPr lang="en-US" dirty="0"/>
              <a:t>Unique profiles and signs are diagnostically valid and have implications for treatment.</a:t>
            </a:r>
          </a:p>
          <a:p>
            <a:pPr lvl="1"/>
            <a:r>
              <a:rPr lang="en-US" dirty="0"/>
              <a:t>Score profiles are stable over time.</a:t>
            </a:r>
          </a:p>
          <a:p>
            <a:r>
              <a:rPr lang="en-US" dirty="0"/>
              <a:t>FSIQ continues to be de-emphasized.</a:t>
            </a:r>
          </a:p>
          <a:p>
            <a:r>
              <a:rPr lang="en-US" dirty="0"/>
              <a:t>Clinicians are able to engage in complex </a:t>
            </a:r>
            <a:r>
              <a:rPr lang="en-US" dirty="0" err="1"/>
              <a:t>configural</a:t>
            </a:r>
            <a:r>
              <a:rPr lang="en-US" dirty="0"/>
              <a:t> analyses (McFall, 1989).</a:t>
            </a:r>
          </a:p>
          <a:p>
            <a:pPr lvl="1"/>
            <a:endParaRPr lang="en-US" dirty="0"/>
          </a:p>
        </p:txBody>
      </p:sp>
    </p:spTree>
    <p:extLst>
      <p:ext uri="{BB962C8B-B14F-4D97-AF65-F5344CB8AC3E}">
        <p14:creationId xmlns:p14="http://schemas.microsoft.com/office/powerpoint/2010/main" val="33022699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331B9-0443-AF4E-8C2F-976B35D4C73C}"/>
              </a:ext>
            </a:extLst>
          </p:cNvPr>
          <p:cNvSpPr>
            <a:spLocks noGrp="1"/>
          </p:cNvSpPr>
          <p:nvPr>
            <p:ph type="title"/>
          </p:nvPr>
        </p:nvSpPr>
        <p:spPr/>
        <p:txBody>
          <a:bodyPr>
            <a:normAutofit fontScale="90000"/>
          </a:bodyPr>
          <a:lstStyle/>
          <a:p>
            <a:r>
              <a:rPr lang="en-US" dirty="0"/>
              <a:t>Psychometric and Conceptual limitations of 2.0 Approaches</a:t>
            </a:r>
          </a:p>
        </p:txBody>
      </p:sp>
    </p:spTree>
    <p:extLst>
      <p:ext uri="{BB962C8B-B14F-4D97-AF65-F5344CB8AC3E}">
        <p14:creationId xmlns:p14="http://schemas.microsoft.com/office/powerpoint/2010/main" val="762394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Example 1:…"/>
          <p:cNvSpPr txBox="1">
            <a:spLocks noGrp="1"/>
          </p:cNvSpPr>
          <p:nvPr>
            <p:ph type="body" idx="4294967295"/>
          </p:nvPr>
        </p:nvSpPr>
        <p:spPr>
          <a:xfrm>
            <a:off x="0" y="914400"/>
            <a:ext cx="9104222" cy="4513281"/>
          </a:xfrm>
          <a:prstGeom prst="rect">
            <a:avLst/>
          </a:prstGeom>
        </p:spPr>
        <p:txBody>
          <a:bodyPr vert="horz" lIns="45712" tIns="45712" rIns="45712" bIns="45712" rtlCol="0">
            <a:normAutofit/>
          </a:bodyPr>
          <a:lstStyle/>
          <a:p>
            <a:pPr>
              <a:lnSpc>
                <a:spcPct val="80000"/>
              </a:lnSpc>
              <a:buSzTx/>
              <a:buNone/>
              <a:defRPr sz="3200">
                <a:latin typeface="Futura"/>
                <a:ea typeface="Futura"/>
                <a:cs typeface="Futura"/>
                <a:sym typeface="Futura"/>
              </a:defRPr>
            </a:pPr>
            <a:endParaRPr lang="en-US" sz="2400" dirty="0">
              <a:latin typeface="+mj-lt"/>
            </a:endParaRPr>
          </a:p>
          <a:p>
            <a:pPr>
              <a:lnSpc>
                <a:spcPct val="80000"/>
              </a:lnSpc>
              <a:buSzTx/>
              <a:buNone/>
              <a:defRPr sz="3200">
                <a:latin typeface="Futura"/>
                <a:ea typeface="Futura"/>
                <a:cs typeface="Futura"/>
                <a:sym typeface="Futura"/>
              </a:defRPr>
            </a:pPr>
            <a:endParaRPr lang="en-US" dirty="0">
              <a:latin typeface="+mj-lt"/>
            </a:endParaRPr>
          </a:p>
          <a:p>
            <a:pPr>
              <a:lnSpc>
                <a:spcPct val="80000"/>
              </a:lnSpc>
              <a:buSzTx/>
              <a:buNone/>
              <a:defRPr sz="3200">
                <a:latin typeface="Futura"/>
                <a:ea typeface="Futura"/>
                <a:cs typeface="Futura"/>
                <a:sym typeface="Futura"/>
              </a:defRPr>
            </a:pPr>
            <a:r>
              <a:rPr sz="2400" dirty="0">
                <a:latin typeface="+mj-lt"/>
              </a:rPr>
              <a:t>Frazier, T. W., &amp; </a:t>
            </a:r>
            <a:r>
              <a:rPr sz="2400" dirty="0" err="1">
                <a:latin typeface="+mj-lt"/>
              </a:rPr>
              <a:t>Youngstrom</a:t>
            </a:r>
            <a:r>
              <a:rPr sz="2400" dirty="0">
                <a:latin typeface="+mj-lt"/>
              </a:rPr>
              <a:t>, E. A. (2007). Historical increase in the number of factors measured by commercial tests of cognitive ability: Are we </a:t>
            </a:r>
            <a:r>
              <a:rPr sz="2400" dirty="0" err="1">
                <a:latin typeface="+mj-lt"/>
              </a:rPr>
              <a:t>overfactoring</a:t>
            </a:r>
            <a:r>
              <a:rPr sz="2400" dirty="0">
                <a:latin typeface="+mj-lt"/>
              </a:rPr>
              <a:t>? </a:t>
            </a:r>
            <a:r>
              <a:rPr sz="2400" i="1" dirty="0">
                <a:latin typeface="+mj-lt"/>
              </a:rPr>
              <a:t>Intelligence, 35</a:t>
            </a:r>
            <a:r>
              <a:rPr sz="2400" dirty="0">
                <a:latin typeface="+mj-lt"/>
              </a:rPr>
              <a:t>, 169-182.</a:t>
            </a:r>
            <a:endParaRPr sz="2400" i="1" dirty="0">
              <a:latin typeface="+mj-lt"/>
            </a:endParaRPr>
          </a:p>
          <a:p>
            <a:pPr>
              <a:lnSpc>
                <a:spcPct val="80000"/>
              </a:lnSpc>
              <a:buSzTx/>
              <a:buNone/>
              <a:defRPr sz="3200">
                <a:latin typeface="Futura"/>
                <a:ea typeface="Futura"/>
                <a:cs typeface="Futura"/>
                <a:sym typeface="Futura"/>
              </a:defRPr>
            </a:pPr>
            <a:r>
              <a:rPr sz="2400" dirty="0">
                <a:latin typeface="+mj-lt"/>
              </a:rPr>
              <a:t>Trends for IQ tests (Frazier &amp; </a:t>
            </a:r>
            <a:r>
              <a:rPr sz="2400" dirty="0" err="1">
                <a:latin typeface="+mj-lt"/>
              </a:rPr>
              <a:t>Youngstrom</a:t>
            </a:r>
            <a:r>
              <a:rPr sz="2400" dirty="0">
                <a:latin typeface="+mj-lt"/>
              </a:rPr>
              <a:t>, 2007) past 55 years-increasing number of factors claimed to be measured by IQ tests. Over-reliance on CFA procedures, use of liberal factor extraction criteria, and </a:t>
            </a:r>
            <a:r>
              <a:rPr lang="en-US" sz="2400" dirty="0">
                <a:latin typeface="+mj-lt"/>
              </a:rPr>
              <a:t>”cash validity</a:t>
            </a:r>
            <a:r>
              <a:rPr sz="2400" dirty="0">
                <a:latin typeface="+mj-lt"/>
              </a:rPr>
              <a:t>.</a:t>
            </a:r>
            <a:r>
              <a:rPr lang="en-US" sz="2400" dirty="0">
                <a:latin typeface="+mj-lt"/>
              </a:rPr>
              <a:t>"</a:t>
            </a:r>
            <a:endParaRPr sz="2400" dirty="0">
              <a:latin typeface="+mj-lt"/>
            </a:endParaRPr>
          </a:p>
        </p:txBody>
      </p:sp>
      <p:sp>
        <p:nvSpPr>
          <p:cNvPr id="620" name="Slide Number"/>
          <p:cNvSpPr txBox="1">
            <a:spLocks noGrp="1"/>
          </p:cNvSpPr>
          <p:nvPr>
            <p:ph type="sldNum" sz="quarter" idx="2"/>
          </p:nvPr>
        </p:nvSpPr>
        <p:spPr>
          <a:xfrm>
            <a:off x="8637974" y="6484641"/>
            <a:ext cx="411956" cy="27258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37</a:t>
            </a:fld>
            <a:endParaRPr dirty="0"/>
          </a:p>
        </p:txBody>
      </p:sp>
      <p:sp>
        <p:nvSpPr>
          <p:cNvPr id="5" name="Construct Validity: Factorial/Structural Validity (Internal Structure)">
            <a:extLst>
              <a:ext uri="{FF2B5EF4-FFF2-40B4-BE49-F238E27FC236}">
                <a16:creationId xmlns:a16="http://schemas.microsoft.com/office/drawing/2014/main" id="{FBB83F1F-C121-4C46-A062-08469FFAAFB2}"/>
              </a:ext>
            </a:extLst>
          </p:cNvPr>
          <p:cNvSpPr txBox="1">
            <a:spLocks/>
          </p:cNvSpPr>
          <p:nvPr/>
        </p:nvSpPr>
        <p:spPr>
          <a:xfrm>
            <a:off x="39777" y="608121"/>
            <a:ext cx="9104223" cy="612558"/>
          </a:xfrm>
          <a:prstGeom prst="rect">
            <a:avLst/>
          </a:prstGeom>
        </p:spPr>
        <p:txBody>
          <a:bodyPr vert="horz" lIns="45712" tIns="45712" rIns="45712" bIns="45712" rtlCol="0" anchor="b">
            <a:normAutofit fontScale="92500"/>
          </a:bodyPr>
          <a:lstStyle>
            <a:lvl1pPr algn="l" defTabSz="777240" rtl="0" eaLnBrk="1" latinLnBrk="0" hangingPunct="1">
              <a:lnSpc>
                <a:spcPct val="90000"/>
              </a:lnSpc>
              <a:spcBef>
                <a:spcPct val="0"/>
              </a:spcBef>
              <a:buNone/>
              <a:defRPr sz="3145" kern="1200">
                <a:solidFill>
                  <a:srgbClr val="000000"/>
                </a:solidFill>
                <a:latin typeface="Futura"/>
                <a:ea typeface="Futura"/>
                <a:cs typeface="Futura"/>
                <a:sym typeface="Futura"/>
              </a:defRPr>
            </a:lvl1pPr>
          </a:lstStyle>
          <a:p>
            <a:r>
              <a:rPr lang="en-US" sz="2600" dirty="0">
                <a:latin typeface="+mn-lt"/>
              </a:rPr>
              <a:t>Construct Validity: Factorial/Structural Validity (Internal Structure)</a:t>
            </a:r>
          </a:p>
        </p:txBody>
      </p:sp>
      <p:pic>
        <p:nvPicPr>
          <p:cNvPr id="6" name="Picture 5">
            <a:extLst>
              <a:ext uri="{FF2B5EF4-FFF2-40B4-BE49-F238E27FC236}">
                <a16:creationId xmlns:a16="http://schemas.microsoft.com/office/drawing/2014/main" id="{DA06047B-CB69-5342-90AD-36F49A55542F}"/>
              </a:ext>
            </a:extLst>
          </p:cNvPr>
          <p:cNvPicPr>
            <a:picLocks noChangeAspect="1"/>
          </p:cNvPicPr>
          <p:nvPr/>
        </p:nvPicPr>
        <p:blipFill>
          <a:blip r:embed="rId2"/>
          <a:stretch>
            <a:fillRect/>
          </a:stretch>
        </p:blipFill>
        <p:spPr>
          <a:xfrm>
            <a:off x="5759430" y="3962400"/>
            <a:ext cx="2784473" cy="2794830"/>
          </a:xfrm>
          <a:prstGeom prst="rect">
            <a:avLst/>
          </a:prstGeom>
        </p:spPr>
      </p:pic>
    </p:spTree>
    <p:extLst>
      <p:ext uri="{BB962C8B-B14F-4D97-AF65-F5344CB8AC3E}">
        <p14:creationId xmlns:p14="http://schemas.microsoft.com/office/powerpoint/2010/main" val="977272931"/>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6"/>
            <a:ext cx="9144000" cy="986596"/>
          </a:xfrm>
        </p:spPr>
        <p:txBody>
          <a:bodyPr>
            <a:noAutofit/>
          </a:bodyPr>
          <a:lstStyle/>
          <a:p>
            <a:r>
              <a:rPr lang="en-US" sz="3200" dirty="0"/>
              <a:t>Factor Extraction Criteria for Ability Measures (more test recent versions)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5800"/>
            <a:ext cx="9144000" cy="2936838"/>
          </a:xfrm>
          <a:prstGeom prst="rect">
            <a:avLst/>
          </a:prstGeom>
        </p:spPr>
      </p:pic>
      <p:sp>
        <p:nvSpPr>
          <p:cNvPr id="4" name="Rectangle 3">
            <a:extLst>
              <a:ext uri="{FF2B5EF4-FFF2-40B4-BE49-F238E27FC236}">
                <a16:creationId xmlns:a16="http://schemas.microsoft.com/office/drawing/2014/main" id="{58D57A28-4489-2942-940F-EE8F2CA64CDB}"/>
              </a:ext>
            </a:extLst>
          </p:cNvPr>
          <p:cNvSpPr/>
          <p:nvPr/>
        </p:nvSpPr>
        <p:spPr>
          <a:xfrm>
            <a:off x="7306322" y="2343705"/>
            <a:ext cx="1455938" cy="1882066"/>
          </a:xfrm>
          <a:prstGeom prst="rect">
            <a:avLst/>
          </a:prstGeom>
          <a:solidFill>
            <a:srgbClr val="FFFF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946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17550"/>
          </a:xfrm>
        </p:spPr>
        <p:txBody>
          <a:bodyPr>
            <a:noAutofit/>
          </a:bodyPr>
          <a:lstStyle/>
          <a:p>
            <a:r>
              <a:rPr lang="en-US" sz="2800" dirty="0"/>
              <a:t>Applied EFA Example Featuring the WJ-IV (Dombrowski et al., 2018)</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81" y="1250950"/>
            <a:ext cx="8759837" cy="5588000"/>
          </a:xfrm>
          <a:prstGeom prst="rect">
            <a:avLst/>
          </a:prstGeom>
        </p:spPr>
      </p:pic>
      <p:sp>
        <p:nvSpPr>
          <p:cNvPr id="6" name="Oval 5"/>
          <p:cNvSpPr/>
          <p:nvPr/>
        </p:nvSpPr>
        <p:spPr>
          <a:xfrm>
            <a:off x="6019800" y="2286000"/>
            <a:ext cx="533400" cy="45720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6781800" y="2286000"/>
            <a:ext cx="533400" cy="45720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7543800" y="2286000"/>
            <a:ext cx="533400" cy="45720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2735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43058B-7191-8B42-BA80-79613ECBA12C}"/>
              </a:ext>
            </a:extLst>
          </p:cNvPr>
          <p:cNvPicPr>
            <a:picLocks noChangeAspect="1"/>
          </p:cNvPicPr>
          <p:nvPr/>
        </p:nvPicPr>
        <p:blipFill>
          <a:blip r:embed="rId2"/>
          <a:stretch>
            <a:fillRect/>
          </a:stretch>
        </p:blipFill>
        <p:spPr>
          <a:xfrm>
            <a:off x="876300" y="406400"/>
            <a:ext cx="7391400" cy="6451600"/>
          </a:xfrm>
          <a:prstGeom prst="rect">
            <a:avLst/>
          </a:prstGeom>
        </p:spPr>
      </p:pic>
    </p:spTree>
    <p:extLst>
      <p:ext uri="{BB962C8B-B14F-4D97-AF65-F5344CB8AC3E}">
        <p14:creationId xmlns:p14="http://schemas.microsoft.com/office/powerpoint/2010/main" val="479017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B79889-70CE-174A-B219-70D87079C5DB}"/>
              </a:ext>
            </a:extLst>
          </p:cNvPr>
          <p:cNvPicPr>
            <a:picLocks noChangeAspect="1"/>
          </p:cNvPicPr>
          <p:nvPr/>
        </p:nvPicPr>
        <p:blipFill>
          <a:blip r:embed="rId2"/>
          <a:stretch>
            <a:fillRect/>
          </a:stretch>
        </p:blipFill>
        <p:spPr>
          <a:xfrm>
            <a:off x="2438400" y="962085"/>
            <a:ext cx="4493454" cy="4933829"/>
          </a:xfrm>
          <a:prstGeom prst="rect">
            <a:avLst/>
          </a:prstGeom>
        </p:spPr>
      </p:pic>
    </p:spTree>
    <p:extLst>
      <p:ext uri="{BB962C8B-B14F-4D97-AF65-F5344CB8AC3E}">
        <p14:creationId xmlns:p14="http://schemas.microsoft.com/office/powerpoint/2010/main" val="4684566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1AA91-755B-4348-BDB0-5639EFFD17A4}"/>
              </a:ext>
            </a:extLst>
          </p:cNvPr>
          <p:cNvPicPr>
            <a:picLocks noChangeAspect="1"/>
          </p:cNvPicPr>
          <p:nvPr/>
        </p:nvPicPr>
        <p:blipFill>
          <a:blip r:embed="rId2"/>
          <a:stretch>
            <a:fillRect/>
          </a:stretch>
        </p:blipFill>
        <p:spPr>
          <a:xfrm>
            <a:off x="1590" y="1519474"/>
            <a:ext cx="9140822" cy="3819053"/>
          </a:xfrm>
          <a:prstGeom prst="rect">
            <a:avLst/>
          </a:prstGeom>
        </p:spPr>
      </p:pic>
      <p:sp>
        <p:nvSpPr>
          <p:cNvPr id="3" name="Slide Number Placeholder 2">
            <a:extLst>
              <a:ext uri="{FF2B5EF4-FFF2-40B4-BE49-F238E27FC236}">
                <a16:creationId xmlns:a16="http://schemas.microsoft.com/office/drawing/2014/main" id="{75688800-8916-FA4B-8B82-6082DDF9CD62}"/>
              </a:ext>
            </a:extLst>
          </p:cNvPr>
          <p:cNvSpPr>
            <a:spLocks noGrp="1"/>
          </p:cNvSpPr>
          <p:nvPr>
            <p:ph type="sldNum" sz="quarter" idx="12"/>
          </p:nvPr>
        </p:nvSpPr>
        <p:spPr>
          <a:xfrm>
            <a:off x="8799508" y="6648843"/>
            <a:ext cx="210130" cy="207966"/>
          </a:xfrm>
        </p:spPr>
        <p:txBody>
          <a:bodyPr/>
          <a:lstStyle/>
          <a:p>
            <a:fld id="{469FA043-D74A-5C45-B74C-FB236265EEA6}" type="slidenum">
              <a:rPr lang="en-US" smtClean="0"/>
              <a:t>41</a:t>
            </a:fld>
            <a:endParaRPr lang="en-US" dirty="0"/>
          </a:p>
        </p:txBody>
      </p:sp>
      <p:sp>
        <p:nvSpPr>
          <p:cNvPr id="4" name="Rectangle 3">
            <a:extLst>
              <a:ext uri="{FF2B5EF4-FFF2-40B4-BE49-F238E27FC236}">
                <a16:creationId xmlns:a16="http://schemas.microsoft.com/office/drawing/2014/main" id="{11C04FF9-E510-CA48-8F7A-B22A3C6D5B82}"/>
              </a:ext>
            </a:extLst>
          </p:cNvPr>
          <p:cNvSpPr/>
          <p:nvPr/>
        </p:nvSpPr>
        <p:spPr>
          <a:xfrm>
            <a:off x="1590" y="4242816"/>
            <a:ext cx="9008048" cy="320040"/>
          </a:xfrm>
          <a:prstGeom prst="rect">
            <a:avLst/>
          </a:prstGeom>
          <a:solidFill>
            <a:srgbClr val="FFFF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6508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D57822-7E1B-D64E-AF6D-AED9104B904E}"/>
              </a:ext>
            </a:extLst>
          </p:cNvPr>
          <p:cNvPicPr>
            <a:picLocks noChangeAspect="1"/>
          </p:cNvPicPr>
          <p:nvPr/>
        </p:nvPicPr>
        <p:blipFill>
          <a:blip r:embed="rId2"/>
          <a:stretch>
            <a:fillRect/>
          </a:stretch>
        </p:blipFill>
        <p:spPr>
          <a:xfrm>
            <a:off x="2647646" y="381339"/>
            <a:ext cx="3848708" cy="6238457"/>
          </a:xfrm>
          <a:prstGeom prst="rect">
            <a:avLst/>
          </a:prstGeom>
        </p:spPr>
      </p:pic>
    </p:spTree>
    <p:extLst>
      <p:ext uri="{BB962C8B-B14F-4D97-AF65-F5344CB8AC3E}">
        <p14:creationId xmlns:p14="http://schemas.microsoft.com/office/powerpoint/2010/main" val="2461007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33C0B1-A3AF-7449-8EE6-B213CC5193DF}"/>
              </a:ext>
            </a:extLst>
          </p:cNvPr>
          <p:cNvPicPr>
            <a:picLocks noChangeAspect="1"/>
          </p:cNvPicPr>
          <p:nvPr/>
        </p:nvPicPr>
        <p:blipFill>
          <a:blip r:embed="rId2"/>
          <a:stretch>
            <a:fillRect/>
          </a:stretch>
        </p:blipFill>
        <p:spPr>
          <a:xfrm>
            <a:off x="1590" y="551795"/>
            <a:ext cx="9140822" cy="5754412"/>
          </a:xfrm>
          <a:prstGeom prst="rect">
            <a:avLst/>
          </a:prstGeom>
        </p:spPr>
      </p:pic>
      <p:sp>
        <p:nvSpPr>
          <p:cNvPr id="7" name="Rectangle 6">
            <a:extLst>
              <a:ext uri="{FF2B5EF4-FFF2-40B4-BE49-F238E27FC236}">
                <a16:creationId xmlns:a16="http://schemas.microsoft.com/office/drawing/2014/main" id="{F6B9047F-DD03-D54F-82B5-4757021A7583}"/>
              </a:ext>
            </a:extLst>
          </p:cNvPr>
          <p:cNvSpPr/>
          <p:nvPr/>
        </p:nvSpPr>
        <p:spPr>
          <a:xfrm>
            <a:off x="2883925" y="5405916"/>
            <a:ext cx="444491" cy="181068"/>
          </a:xfrm>
          <a:prstGeom prst="rect">
            <a:avLst/>
          </a:prstGeom>
          <a:solidFill>
            <a:srgbClr val="00B050">
              <a:alpha val="25000"/>
            </a:srgbClr>
          </a:solidFill>
          <a:ln w="25400" cap="flat">
            <a:solidFill>
              <a:schemeClr val="accent2">
                <a:lumOff val="1669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325" tIns="34325" rIns="34325" bIns="34325" numCol="1" spcCol="38100" rtlCol="0" fromWordArt="0" anchor="t" anchorCtr="0" forceAA="0" compatLnSpc="1">
            <a:prstTxWarp prst="textNoShape">
              <a:avLst/>
            </a:prstTxWarp>
            <a:spAutoFit/>
          </a:bodyPr>
          <a:lstStyle/>
          <a:p>
            <a:pPr defTabSz="455304" hangingPunct="0"/>
            <a:endParaRPr lang="en-US" sz="1351">
              <a:solidFill>
                <a:srgbClr val="000000"/>
              </a:solidFill>
              <a:latin typeface="Arial"/>
              <a:ea typeface="Arial"/>
              <a:cs typeface="Arial"/>
              <a:sym typeface="Arial"/>
            </a:endParaRPr>
          </a:p>
        </p:txBody>
      </p:sp>
      <p:sp>
        <p:nvSpPr>
          <p:cNvPr id="8" name="Rectangle 7">
            <a:extLst>
              <a:ext uri="{FF2B5EF4-FFF2-40B4-BE49-F238E27FC236}">
                <a16:creationId xmlns:a16="http://schemas.microsoft.com/office/drawing/2014/main" id="{E8F70115-8FD6-5B40-8713-23573D8A28DA}"/>
              </a:ext>
            </a:extLst>
          </p:cNvPr>
          <p:cNvSpPr/>
          <p:nvPr/>
        </p:nvSpPr>
        <p:spPr>
          <a:xfrm>
            <a:off x="4108363" y="5396772"/>
            <a:ext cx="3856061" cy="190212"/>
          </a:xfrm>
          <a:prstGeom prst="rect">
            <a:avLst/>
          </a:prstGeom>
          <a:solidFill>
            <a:srgbClr val="FF0000">
              <a:alpha val="25000"/>
            </a:srgbClr>
          </a:solidFill>
          <a:ln w="25400" cap="flat">
            <a:solidFill>
              <a:schemeClr val="accent2">
                <a:lumOff val="1669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325" tIns="34325" rIns="34325" bIns="34325" numCol="1" spcCol="38100" rtlCol="0" fromWordArt="0" anchor="t" anchorCtr="0" forceAA="0" compatLnSpc="1">
            <a:prstTxWarp prst="textNoShape">
              <a:avLst/>
            </a:prstTxWarp>
            <a:spAutoFit/>
          </a:bodyPr>
          <a:lstStyle/>
          <a:p>
            <a:pPr defTabSz="455304" hangingPunct="0"/>
            <a:endParaRPr lang="en-US" sz="1351">
              <a:solidFill>
                <a:srgbClr val="000000"/>
              </a:solidFill>
              <a:latin typeface="Arial"/>
              <a:ea typeface="Arial"/>
              <a:cs typeface="Arial"/>
              <a:sym typeface="Arial"/>
            </a:endParaRPr>
          </a:p>
        </p:txBody>
      </p:sp>
    </p:spTree>
    <p:extLst>
      <p:ext uri="{BB962C8B-B14F-4D97-AF65-F5344CB8AC3E}">
        <p14:creationId xmlns:p14="http://schemas.microsoft.com/office/powerpoint/2010/main" val="33111387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CB16B-74BF-814E-BBCE-022AA8F84360}"/>
              </a:ext>
            </a:extLst>
          </p:cNvPr>
          <p:cNvSpPr>
            <a:spLocks noGrp="1"/>
          </p:cNvSpPr>
          <p:nvPr>
            <p:ph type="title"/>
          </p:nvPr>
        </p:nvSpPr>
        <p:spPr/>
        <p:txBody>
          <a:bodyPr>
            <a:normAutofit fontScale="90000"/>
          </a:bodyPr>
          <a:lstStyle/>
          <a:p>
            <a:r>
              <a:rPr lang="en-US" dirty="0"/>
              <a:t>Another Potential Confound (1993;1997)</a:t>
            </a:r>
          </a:p>
        </p:txBody>
      </p:sp>
      <p:pic>
        <p:nvPicPr>
          <p:cNvPr id="3" name="Picture 2">
            <a:extLst>
              <a:ext uri="{FF2B5EF4-FFF2-40B4-BE49-F238E27FC236}">
                <a16:creationId xmlns:a16="http://schemas.microsoft.com/office/drawing/2014/main" id="{AF35ED08-C961-F94A-83DE-5379FCA6A2FF}"/>
              </a:ext>
            </a:extLst>
          </p:cNvPr>
          <p:cNvPicPr>
            <a:picLocks noChangeAspect="1"/>
          </p:cNvPicPr>
          <p:nvPr/>
        </p:nvPicPr>
        <p:blipFill>
          <a:blip r:embed="rId2"/>
          <a:stretch>
            <a:fillRect/>
          </a:stretch>
        </p:blipFill>
        <p:spPr>
          <a:xfrm>
            <a:off x="0" y="1537931"/>
            <a:ext cx="9144000" cy="4786669"/>
          </a:xfrm>
          <a:prstGeom prst="rect">
            <a:avLst/>
          </a:prstGeom>
        </p:spPr>
      </p:pic>
    </p:spTree>
    <p:extLst>
      <p:ext uri="{BB962C8B-B14F-4D97-AF65-F5344CB8AC3E}">
        <p14:creationId xmlns:p14="http://schemas.microsoft.com/office/powerpoint/2010/main" val="10022872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2815"/>
            <a:ext cx="7886700" cy="661569"/>
          </a:xfrm>
        </p:spPr>
        <p:txBody>
          <a:bodyPr>
            <a:normAutofit fontScale="90000"/>
          </a:bodyPr>
          <a:lstStyle/>
          <a:p>
            <a:r>
              <a:rPr lang="en-US" dirty="0"/>
              <a:t>Scale Reliability</a:t>
            </a:r>
          </a:p>
        </p:txBody>
      </p:sp>
      <p:sp>
        <p:nvSpPr>
          <p:cNvPr id="3" name="Content Placeholder 2"/>
          <p:cNvSpPr>
            <a:spLocks noGrp="1"/>
          </p:cNvSpPr>
          <p:nvPr>
            <p:ph idx="1"/>
          </p:nvPr>
        </p:nvSpPr>
        <p:spPr>
          <a:xfrm>
            <a:off x="0" y="1541461"/>
            <a:ext cx="9144000" cy="4351338"/>
          </a:xfrm>
        </p:spPr>
        <p:txBody>
          <a:bodyPr/>
          <a:lstStyle/>
          <a:p>
            <a:r>
              <a:rPr lang="en-US" dirty="0"/>
              <a:t>Coefficient alpha and the problem of multidimensional data (</a:t>
            </a:r>
            <a:r>
              <a:rPr lang="en-US" dirty="0" err="1"/>
              <a:t>Caretta</a:t>
            </a:r>
            <a:r>
              <a:rPr lang="en-US" dirty="0"/>
              <a:t> &amp; Rhee, 2001; Chen et al., 2012).</a:t>
            </a:r>
          </a:p>
          <a:p>
            <a:r>
              <a:rPr lang="en-US" dirty="0" err="1"/>
              <a:t>Bifactor</a:t>
            </a:r>
            <a:r>
              <a:rPr lang="en-US" dirty="0"/>
              <a:t> modeling preferred (Watkins &amp; </a:t>
            </a:r>
            <a:r>
              <a:rPr lang="en-US" dirty="0" err="1"/>
              <a:t>Beaujean</a:t>
            </a:r>
            <a:r>
              <a:rPr lang="en-US" dirty="0"/>
              <a:t>, 2014).</a:t>
            </a:r>
          </a:p>
          <a:p>
            <a:r>
              <a:rPr lang="en-US" dirty="0"/>
              <a:t>Omega hierarchical (</a:t>
            </a:r>
            <a:r>
              <a:rPr lang="en-US" dirty="0" err="1"/>
              <a:t>ω</a:t>
            </a:r>
            <a:r>
              <a:rPr lang="en-US" baseline="-25000" dirty="0" err="1"/>
              <a:t>h</a:t>
            </a:r>
            <a:r>
              <a:rPr lang="en-US" dirty="0"/>
              <a:t>) and omega subscale (</a:t>
            </a:r>
            <a:r>
              <a:rPr lang="en-US" dirty="0" err="1"/>
              <a:t>ω</a:t>
            </a:r>
            <a:r>
              <a:rPr lang="en-US" baseline="-25000" dirty="0" err="1"/>
              <a:t>s</a:t>
            </a:r>
            <a:r>
              <a:rPr lang="en-US" baseline="-25000" dirty="0"/>
              <a:t> </a:t>
            </a:r>
            <a:r>
              <a:rPr lang="en-US" dirty="0"/>
              <a:t>).</a:t>
            </a:r>
          </a:p>
          <a:p>
            <a:r>
              <a:rPr lang="en-US" dirty="0"/>
              <a:t>Omega coefficients should exceed .50, but .75 is preferred (</a:t>
            </a:r>
            <a:r>
              <a:rPr lang="en-US" dirty="0" err="1"/>
              <a:t>Reise</a:t>
            </a:r>
            <a:r>
              <a:rPr lang="en-US" dirty="0"/>
              <a:t>, 2012; </a:t>
            </a:r>
            <a:r>
              <a:rPr lang="en-US" dirty="0" err="1"/>
              <a:t>Reise</a:t>
            </a:r>
            <a:r>
              <a:rPr lang="en-US" dirty="0"/>
              <a:t>, Bonifay, &amp; </a:t>
            </a:r>
            <a:r>
              <a:rPr lang="en-US" dirty="0" err="1"/>
              <a:t>Haviland</a:t>
            </a:r>
            <a:r>
              <a:rPr lang="en-US" dirty="0"/>
              <a:t>, 2013).   </a:t>
            </a:r>
          </a:p>
        </p:txBody>
      </p:sp>
      <mc:AlternateContent xmlns:mc="http://schemas.openxmlformats.org/markup-compatibility/2006" xmlns:a14="http://schemas.microsoft.com/office/drawing/2010/main">
        <mc:Choice Requires="a14">
          <p:graphicFrame>
            <p:nvGraphicFramePr>
              <p:cNvPr id="5" name="Content Placeholder 3"/>
              <p:cNvGraphicFramePr>
                <a:graphicFrameLocks/>
              </p:cNvGraphicFramePr>
              <p:nvPr>
                <p:extLst/>
              </p:nvPr>
            </p:nvGraphicFramePr>
            <p:xfrm>
              <a:off x="457200" y="4648200"/>
              <a:ext cx="8229600" cy="1346200"/>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370840">
                    <a:tc>
                      <a:txBody>
                        <a:bodyPr/>
                        <a:lstStyle/>
                        <a:p>
                          <a:r>
                            <a:rPr lang="en-US" dirty="0"/>
                            <a:t>Estimate</a:t>
                          </a:r>
                        </a:p>
                      </a:txBody>
                      <a:tcPr/>
                    </a:tc>
                    <a:tc>
                      <a:txBody>
                        <a:bodyPr/>
                        <a:lstStyle/>
                        <a:p>
                          <a:r>
                            <a:rPr lang="en-US" b="1" dirty="0"/>
                            <a:t>MPI/</a:t>
                          </a:r>
                          <a:r>
                            <a:rPr lang="en-US" b="1" i="1" dirty="0"/>
                            <a:t>g</a:t>
                          </a:r>
                          <a:endParaRPr lang="en-US" b="1" dirty="0"/>
                        </a:p>
                      </a:txBody>
                      <a:tcPr/>
                    </a:tc>
                    <a:tc>
                      <a:txBody>
                        <a:bodyPr/>
                        <a:lstStyle/>
                        <a:p>
                          <a:r>
                            <a:rPr lang="en-US" dirty="0"/>
                            <a:t>SQ</a:t>
                          </a:r>
                        </a:p>
                      </a:txBody>
                      <a:tcPr/>
                    </a:tc>
                    <a:tc>
                      <a:txBody>
                        <a:bodyPr/>
                        <a:lstStyle/>
                        <a:p>
                          <a:r>
                            <a:rPr lang="en-US" dirty="0"/>
                            <a:t>P</a:t>
                          </a:r>
                        </a:p>
                      </a:txBody>
                      <a:tcPr/>
                    </a:tc>
                    <a:tc>
                      <a:txBody>
                        <a:bodyPr/>
                        <a:lstStyle/>
                        <a:p>
                          <a:r>
                            <a:rPr lang="en-US" dirty="0"/>
                            <a:t>L</a:t>
                          </a:r>
                        </a:p>
                      </a:txBody>
                      <a:tcPr/>
                    </a:tc>
                    <a:tc>
                      <a:txBody>
                        <a:bodyPr/>
                        <a:lstStyle/>
                        <a:p>
                          <a:r>
                            <a:rPr lang="en-US" dirty="0"/>
                            <a:t>SM</a:t>
                          </a:r>
                        </a:p>
                      </a:txBody>
                      <a:tcPr/>
                    </a:tc>
                    <a:extLst>
                      <a:ext uri="{0D108BD9-81ED-4DB2-BD59-A6C34878D82A}">
                        <a16:rowId xmlns:a16="http://schemas.microsoft.com/office/drawing/2014/main" val="10000"/>
                      </a:ext>
                    </a:extLst>
                  </a:tr>
                  <a:tr h="370840">
                    <a:tc>
                      <a:txBody>
                        <a:bodyPr/>
                        <a:lstStyle/>
                        <a:p>
                          <a:pPr algn="ctr"/>
                          <a:r>
                            <a:rPr kumimoji="0" lang="en-US" sz="2400" b="0" i="1" u="none" strike="noStrike" kern="1200" cap="none" spc="0" normalizeH="0" baseline="0" noProof="0" dirty="0" err="1">
                              <a:ln>
                                <a:noFill/>
                              </a:ln>
                              <a:solidFill>
                                <a:prstClr val="black"/>
                              </a:solidFill>
                              <a:effectLst/>
                              <a:uLnTx/>
                              <a:uFillTx/>
                              <a:latin typeface="+mn-lt"/>
                              <a:ea typeface="+mn-ea"/>
                              <a:cs typeface="+mn-cs"/>
                            </a:rPr>
                            <a:t>ω</a:t>
                          </a:r>
                          <a:r>
                            <a:rPr kumimoji="0" lang="en-US" sz="2400" b="0" i="1" u="none" strike="noStrike" kern="1200" cap="none" spc="0" normalizeH="0" baseline="-25000" noProof="0" dirty="0" err="1">
                              <a:ln>
                                <a:noFill/>
                              </a:ln>
                              <a:solidFill>
                                <a:prstClr val="black"/>
                              </a:solidFill>
                              <a:effectLst/>
                              <a:uLnTx/>
                              <a:uFillTx/>
                              <a:latin typeface="+mn-lt"/>
                              <a:ea typeface="+mn-ea"/>
                              <a:cs typeface="+mn-cs"/>
                            </a:rPr>
                            <a:t>h</a:t>
                          </a:r>
                          <a:r>
                            <a:rPr kumimoji="0" lang="en-US" sz="2400" b="0" i="1" u="none" strike="noStrike" kern="1200" cap="none" spc="0" normalizeH="0" baseline="-25000" noProof="0" dirty="0">
                              <a:ln>
                                <a:noFill/>
                              </a:ln>
                              <a:solidFill>
                                <a:prstClr val="black"/>
                              </a:solidFill>
                              <a:effectLst/>
                              <a:uLnTx/>
                              <a:uFillTx/>
                              <a:latin typeface="+mn-lt"/>
                              <a:ea typeface="+mn-ea"/>
                              <a:cs typeface="+mn-cs"/>
                            </a:rPr>
                            <a:t>/s </a:t>
                          </a:r>
                          <a:endParaRPr lang="en-US" i="1" dirty="0"/>
                        </a:p>
                      </a:txBody>
                      <a:tcPr/>
                    </a:tc>
                    <a:tc>
                      <a:txBody>
                        <a:bodyPr/>
                        <a:lstStyle/>
                        <a:p>
                          <a:pPr algn="ctr"/>
                          <a:r>
                            <a:rPr lang="en-US" dirty="0"/>
                            <a:t>.80</a:t>
                          </a:r>
                        </a:p>
                      </a:txBody>
                      <a:tcPr/>
                    </a:tc>
                    <a:tc>
                      <a:txBody>
                        <a:bodyPr/>
                        <a:lstStyle/>
                        <a:p>
                          <a:pPr algn="ctr"/>
                          <a:r>
                            <a:rPr lang="en-US" dirty="0"/>
                            <a:t>.13</a:t>
                          </a:r>
                        </a:p>
                      </a:txBody>
                      <a:tcPr/>
                    </a:tc>
                    <a:tc>
                      <a:txBody>
                        <a:bodyPr/>
                        <a:lstStyle/>
                        <a:p>
                          <a:pPr algn="ctr"/>
                          <a:r>
                            <a:rPr lang="en-US" dirty="0"/>
                            <a:t>.03</a:t>
                          </a:r>
                        </a:p>
                      </a:txBody>
                      <a:tcPr/>
                    </a:tc>
                    <a:tc>
                      <a:txBody>
                        <a:bodyPr/>
                        <a:lstStyle/>
                        <a:p>
                          <a:pPr algn="ctr"/>
                          <a:r>
                            <a:rPr lang="en-US" dirty="0"/>
                            <a:t>.22</a:t>
                          </a:r>
                        </a:p>
                      </a:txBody>
                      <a:tcPr/>
                    </a:tc>
                    <a:tc>
                      <a:txBody>
                        <a:bodyPr/>
                        <a:lstStyle/>
                        <a:p>
                          <a:pPr algn="ctr"/>
                          <a:r>
                            <a:rPr lang="en-US" dirty="0"/>
                            <a:t>.38</a:t>
                          </a:r>
                        </a:p>
                      </a:txBody>
                      <a:tcPr/>
                    </a:tc>
                    <a:extLst>
                      <a:ext uri="{0D108BD9-81ED-4DB2-BD59-A6C34878D82A}">
                        <a16:rowId xmlns:a16="http://schemas.microsoft.com/office/drawing/2014/main" val="10001"/>
                      </a:ext>
                    </a:extLst>
                  </a:tr>
                  <a:tr h="370840">
                    <a:tc>
                      <a:txBody>
                        <a:bodyPr/>
                        <a:lstStyle/>
                        <a:p>
                          <a:pPr/>
                          <a14:m>
                            <m:oMathPara xmlns:m="http://schemas.openxmlformats.org/officeDocument/2006/math">
                              <m:oMathParaPr>
                                <m:jc m:val="centerGroup"/>
                              </m:oMathParaPr>
                              <m:oMath xmlns:m="http://schemas.openxmlformats.org/officeDocument/2006/math">
                                <m:r>
                                  <a:rPr lang="en-US" sz="2800" i="1" smtClean="0">
                                    <a:latin typeface="Cambria Math"/>
                                    <a:ea typeface="Cambria Math"/>
                                  </a:rPr>
                                  <m:t>𝛼</m:t>
                                </m:r>
                              </m:oMath>
                            </m:oMathPara>
                          </a14:m>
                          <a:endParaRPr lang="en-US" sz="2800" dirty="0"/>
                        </a:p>
                      </a:txBody>
                      <a:tcPr/>
                    </a:tc>
                    <a:tc>
                      <a:txBody>
                        <a:bodyPr/>
                        <a:lstStyle/>
                        <a:p>
                          <a:pPr algn="ctr"/>
                          <a:r>
                            <a:rPr lang="en-US" dirty="0"/>
                            <a:t>.95</a:t>
                          </a:r>
                        </a:p>
                      </a:txBody>
                      <a:tcPr/>
                    </a:tc>
                    <a:tc>
                      <a:txBody>
                        <a:bodyPr/>
                        <a:lstStyle/>
                        <a:p>
                          <a:pPr algn="ctr"/>
                          <a:r>
                            <a:rPr lang="en-US" dirty="0"/>
                            <a:t>.89</a:t>
                          </a:r>
                        </a:p>
                      </a:txBody>
                      <a:tcPr/>
                    </a:tc>
                    <a:tc>
                      <a:txBody>
                        <a:bodyPr/>
                        <a:lstStyle/>
                        <a:p>
                          <a:pPr algn="ctr"/>
                          <a:r>
                            <a:rPr lang="en-US" dirty="0"/>
                            <a:t>.88</a:t>
                          </a:r>
                        </a:p>
                      </a:txBody>
                      <a:tcPr/>
                    </a:tc>
                    <a:tc>
                      <a:txBody>
                        <a:bodyPr/>
                        <a:lstStyle/>
                        <a:p>
                          <a:pPr algn="ctr"/>
                          <a:r>
                            <a:rPr lang="en-US" dirty="0"/>
                            <a:t>.93</a:t>
                          </a:r>
                        </a:p>
                      </a:txBody>
                      <a:tcPr/>
                    </a:tc>
                    <a:tc>
                      <a:txBody>
                        <a:bodyPr/>
                        <a:lstStyle/>
                        <a:p>
                          <a:pPr algn="ctr"/>
                          <a:r>
                            <a:rPr lang="en-US" dirty="0"/>
                            <a:t>.88</a:t>
                          </a:r>
                        </a:p>
                      </a:txBody>
                      <a:tcPr/>
                    </a:tc>
                    <a:extLst>
                      <a:ext uri="{0D108BD9-81ED-4DB2-BD59-A6C34878D82A}">
                        <a16:rowId xmlns:a16="http://schemas.microsoft.com/office/drawing/2014/main" val="10002"/>
                      </a:ext>
                    </a:extLst>
                  </a:tr>
                </a:tbl>
              </a:graphicData>
            </a:graphic>
          </p:graphicFrame>
        </mc:Choice>
        <mc:Fallback xmlns="">
          <p:graphicFrame>
            <p:nvGraphicFramePr>
              <p:cNvPr id="5" name="Content Placeholder 3"/>
              <p:cNvGraphicFramePr>
                <a:graphicFrameLocks/>
              </p:cNvGraphicFramePr>
              <p:nvPr>
                <p:extLst/>
              </p:nvPr>
            </p:nvGraphicFramePr>
            <p:xfrm>
              <a:off x="457200" y="4648200"/>
              <a:ext cx="8229600" cy="1346200"/>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xmlns:a14="http://schemas.microsoft.com/office/drawing/2010/main" xmlns="" val="20000"/>
                        </a:ext>
                      </a:extLst>
                    </a:gridCol>
                    <a:gridCol w="1371600">
                      <a:extLst>
                        <a:ext uri="{9D8B030D-6E8A-4147-A177-3AD203B41FA5}">
                          <a16:colId xmlns:a16="http://schemas.microsoft.com/office/drawing/2014/main" xmlns:a14="http://schemas.microsoft.com/office/drawing/2010/main" xmlns="" val="20001"/>
                        </a:ext>
                      </a:extLst>
                    </a:gridCol>
                    <a:gridCol w="1371600">
                      <a:extLst>
                        <a:ext uri="{9D8B030D-6E8A-4147-A177-3AD203B41FA5}">
                          <a16:colId xmlns:a16="http://schemas.microsoft.com/office/drawing/2014/main" xmlns:a14="http://schemas.microsoft.com/office/drawing/2010/main" xmlns="" val="20002"/>
                        </a:ext>
                      </a:extLst>
                    </a:gridCol>
                    <a:gridCol w="1371600">
                      <a:extLst>
                        <a:ext uri="{9D8B030D-6E8A-4147-A177-3AD203B41FA5}">
                          <a16:colId xmlns:a16="http://schemas.microsoft.com/office/drawing/2014/main" xmlns:a14="http://schemas.microsoft.com/office/drawing/2010/main" xmlns="" val="20003"/>
                        </a:ext>
                      </a:extLst>
                    </a:gridCol>
                    <a:gridCol w="1371600">
                      <a:extLst>
                        <a:ext uri="{9D8B030D-6E8A-4147-A177-3AD203B41FA5}">
                          <a16:colId xmlns:a16="http://schemas.microsoft.com/office/drawing/2014/main" xmlns:a14="http://schemas.microsoft.com/office/drawing/2010/main" xmlns="" val="20004"/>
                        </a:ext>
                      </a:extLst>
                    </a:gridCol>
                    <a:gridCol w="1371600">
                      <a:extLst>
                        <a:ext uri="{9D8B030D-6E8A-4147-A177-3AD203B41FA5}">
                          <a16:colId xmlns:a16="http://schemas.microsoft.com/office/drawing/2014/main" xmlns:a14="http://schemas.microsoft.com/office/drawing/2010/main" xmlns="" val="20005"/>
                        </a:ext>
                      </a:extLst>
                    </a:gridCol>
                  </a:tblGrid>
                  <a:tr h="370840">
                    <a:tc>
                      <a:txBody>
                        <a:bodyPr/>
                        <a:lstStyle/>
                        <a:p>
                          <a:r>
                            <a:rPr lang="en-US" dirty="0" smtClean="0"/>
                            <a:t>Estimate</a:t>
                          </a:r>
                          <a:endParaRPr lang="en-US" dirty="0"/>
                        </a:p>
                      </a:txBody>
                      <a:tcPr/>
                    </a:tc>
                    <a:tc>
                      <a:txBody>
                        <a:bodyPr/>
                        <a:lstStyle/>
                        <a:p>
                          <a:r>
                            <a:rPr lang="en-US" b="1" dirty="0" smtClean="0"/>
                            <a:t>MPI/</a:t>
                          </a:r>
                          <a:r>
                            <a:rPr lang="en-US" b="1" i="1" dirty="0" smtClean="0"/>
                            <a:t>g</a:t>
                          </a:r>
                          <a:endParaRPr lang="en-US" b="1" dirty="0"/>
                        </a:p>
                      </a:txBody>
                      <a:tcPr/>
                    </a:tc>
                    <a:tc>
                      <a:txBody>
                        <a:bodyPr/>
                        <a:lstStyle/>
                        <a:p>
                          <a:r>
                            <a:rPr lang="en-US" dirty="0" smtClean="0"/>
                            <a:t>SQ</a:t>
                          </a:r>
                          <a:endParaRPr lang="en-US" dirty="0"/>
                        </a:p>
                      </a:txBody>
                      <a:tcPr/>
                    </a:tc>
                    <a:tc>
                      <a:txBody>
                        <a:bodyPr/>
                        <a:lstStyle/>
                        <a:p>
                          <a:r>
                            <a:rPr lang="en-US" dirty="0" smtClean="0"/>
                            <a:t>P</a:t>
                          </a:r>
                          <a:endParaRPr lang="en-US" dirty="0"/>
                        </a:p>
                      </a:txBody>
                      <a:tcPr/>
                    </a:tc>
                    <a:tc>
                      <a:txBody>
                        <a:bodyPr/>
                        <a:lstStyle/>
                        <a:p>
                          <a:r>
                            <a:rPr lang="en-US" dirty="0" smtClean="0"/>
                            <a:t>L</a:t>
                          </a:r>
                          <a:endParaRPr lang="en-US" dirty="0"/>
                        </a:p>
                      </a:txBody>
                      <a:tcPr/>
                    </a:tc>
                    <a:tc>
                      <a:txBody>
                        <a:bodyPr/>
                        <a:lstStyle/>
                        <a:p>
                          <a:r>
                            <a:rPr lang="en-US" dirty="0" smtClean="0"/>
                            <a:t>SM</a:t>
                          </a:r>
                          <a:endParaRPr lang="en-US" dirty="0"/>
                        </a:p>
                      </a:txBody>
                      <a:tcPr/>
                    </a:tc>
                    <a:extLst>
                      <a:ext uri="{0D108BD9-81ED-4DB2-BD59-A6C34878D82A}">
                        <a16:rowId xmlns:a16="http://schemas.microsoft.com/office/drawing/2014/main" xmlns:a14="http://schemas.microsoft.com/office/drawing/2010/main" xmlns="" val="10000"/>
                      </a:ext>
                    </a:extLst>
                  </a:tr>
                  <a:tr h="457200">
                    <a:tc>
                      <a:txBody>
                        <a:bodyPr/>
                        <a:lstStyle/>
                        <a:p>
                          <a:pPr algn="ctr"/>
                          <a:r>
                            <a:rPr kumimoji="0" lang="en-US" sz="2400" b="0" i="1" u="none" strike="noStrike" kern="1200" cap="none" spc="0" normalizeH="0" baseline="0" noProof="0" dirty="0" err="1" smtClean="0">
                              <a:ln>
                                <a:noFill/>
                              </a:ln>
                              <a:solidFill>
                                <a:prstClr val="black"/>
                              </a:solidFill>
                              <a:effectLst/>
                              <a:uLnTx/>
                              <a:uFillTx/>
                              <a:latin typeface="+mn-lt"/>
                              <a:ea typeface="+mn-ea"/>
                              <a:cs typeface="+mn-cs"/>
                            </a:rPr>
                            <a:t>ω</a:t>
                          </a:r>
                          <a:r>
                            <a:rPr kumimoji="0" lang="en-US" sz="2400" b="0" i="1" u="none" strike="noStrike" kern="1200" cap="none" spc="0" normalizeH="0" baseline="-25000" noProof="0" dirty="0" err="1" smtClean="0">
                              <a:ln>
                                <a:noFill/>
                              </a:ln>
                              <a:solidFill>
                                <a:prstClr val="black"/>
                              </a:solidFill>
                              <a:effectLst/>
                              <a:uLnTx/>
                              <a:uFillTx/>
                              <a:latin typeface="+mn-lt"/>
                              <a:ea typeface="+mn-ea"/>
                              <a:cs typeface="+mn-cs"/>
                            </a:rPr>
                            <a:t>h</a:t>
                          </a:r>
                          <a:r>
                            <a:rPr kumimoji="0" lang="en-US" sz="2400" b="0" i="1" u="none" strike="noStrike" kern="1200" cap="none" spc="0" normalizeH="0" baseline="-25000" noProof="0" dirty="0" smtClean="0">
                              <a:ln>
                                <a:noFill/>
                              </a:ln>
                              <a:solidFill>
                                <a:prstClr val="black"/>
                              </a:solidFill>
                              <a:effectLst/>
                              <a:uLnTx/>
                              <a:uFillTx/>
                              <a:latin typeface="+mn-lt"/>
                              <a:ea typeface="+mn-ea"/>
                              <a:cs typeface="+mn-cs"/>
                            </a:rPr>
                            <a:t>/s </a:t>
                          </a:r>
                          <a:endParaRPr lang="en-US" i="1" dirty="0"/>
                        </a:p>
                      </a:txBody>
                      <a:tcPr/>
                    </a:tc>
                    <a:tc>
                      <a:txBody>
                        <a:bodyPr/>
                        <a:lstStyle/>
                        <a:p>
                          <a:pPr algn="ctr"/>
                          <a:r>
                            <a:rPr lang="en-US" dirty="0" smtClean="0"/>
                            <a:t>.80</a:t>
                          </a:r>
                          <a:endParaRPr lang="en-US" dirty="0"/>
                        </a:p>
                      </a:txBody>
                      <a:tcPr/>
                    </a:tc>
                    <a:tc>
                      <a:txBody>
                        <a:bodyPr/>
                        <a:lstStyle/>
                        <a:p>
                          <a:pPr algn="ctr"/>
                          <a:r>
                            <a:rPr lang="en-US" dirty="0" smtClean="0"/>
                            <a:t>.13</a:t>
                          </a:r>
                          <a:endParaRPr lang="en-US" dirty="0"/>
                        </a:p>
                      </a:txBody>
                      <a:tcPr/>
                    </a:tc>
                    <a:tc>
                      <a:txBody>
                        <a:bodyPr/>
                        <a:lstStyle/>
                        <a:p>
                          <a:pPr algn="ctr"/>
                          <a:r>
                            <a:rPr lang="en-US" dirty="0" smtClean="0"/>
                            <a:t>.03</a:t>
                          </a:r>
                          <a:endParaRPr lang="en-US" dirty="0"/>
                        </a:p>
                      </a:txBody>
                      <a:tcPr/>
                    </a:tc>
                    <a:tc>
                      <a:txBody>
                        <a:bodyPr/>
                        <a:lstStyle/>
                        <a:p>
                          <a:pPr algn="ctr"/>
                          <a:r>
                            <a:rPr lang="en-US" dirty="0" smtClean="0"/>
                            <a:t>.22</a:t>
                          </a:r>
                          <a:endParaRPr lang="en-US" dirty="0"/>
                        </a:p>
                      </a:txBody>
                      <a:tcPr/>
                    </a:tc>
                    <a:tc>
                      <a:txBody>
                        <a:bodyPr/>
                        <a:lstStyle/>
                        <a:p>
                          <a:pPr algn="ctr"/>
                          <a:r>
                            <a:rPr lang="en-US" dirty="0" smtClean="0"/>
                            <a:t>.38</a:t>
                          </a:r>
                          <a:endParaRPr lang="en-US" dirty="0"/>
                        </a:p>
                      </a:txBody>
                      <a:tcPr/>
                    </a:tc>
                    <a:extLst>
                      <a:ext uri="{0D108BD9-81ED-4DB2-BD59-A6C34878D82A}">
                        <a16:rowId xmlns:a16="http://schemas.microsoft.com/office/drawing/2014/main" xmlns:a14="http://schemas.microsoft.com/office/drawing/2010/main" xmlns="" val="10001"/>
                      </a:ext>
                    </a:extLst>
                  </a:tr>
                  <a:tr h="518160">
                    <a:tc>
                      <a:txBody>
                        <a:bodyPr/>
                        <a:lstStyle/>
                        <a:p>
                          <a:endParaRPr lang="en-US"/>
                        </a:p>
                      </a:txBody>
                      <a:tcPr>
                        <a:blipFill rotWithShape="0">
                          <a:blip r:embed="rId3"/>
                          <a:stretch>
                            <a:fillRect l="-889" t="-167059" r="-502222" b="-2353"/>
                          </a:stretch>
                        </a:blipFill>
                      </a:tcPr>
                    </a:tc>
                    <a:tc>
                      <a:txBody>
                        <a:bodyPr/>
                        <a:lstStyle/>
                        <a:p>
                          <a:pPr algn="ctr"/>
                          <a:r>
                            <a:rPr lang="en-US" dirty="0" smtClean="0"/>
                            <a:t>.95</a:t>
                          </a:r>
                          <a:endParaRPr lang="en-US" dirty="0"/>
                        </a:p>
                      </a:txBody>
                      <a:tcPr/>
                    </a:tc>
                    <a:tc>
                      <a:txBody>
                        <a:bodyPr/>
                        <a:lstStyle/>
                        <a:p>
                          <a:pPr algn="ctr"/>
                          <a:r>
                            <a:rPr lang="en-US" dirty="0" smtClean="0"/>
                            <a:t>.89</a:t>
                          </a:r>
                          <a:endParaRPr lang="en-US" dirty="0"/>
                        </a:p>
                      </a:txBody>
                      <a:tcPr/>
                    </a:tc>
                    <a:tc>
                      <a:txBody>
                        <a:bodyPr/>
                        <a:lstStyle/>
                        <a:p>
                          <a:pPr algn="ctr"/>
                          <a:r>
                            <a:rPr lang="en-US" dirty="0" smtClean="0"/>
                            <a:t>.88</a:t>
                          </a:r>
                          <a:endParaRPr lang="en-US" dirty="0"/>
                        </a:p>
                      </a:txBody>
                      <a:tcPr/>
                    </a:tc>
                    <a:tc>
                      <a:txBody>
                        <a:bodyPr/>
                        <a:lstStyle/>
                        <a:p>
                          <a:pPr algn="ctr"/>
                          <a:r>
                            <a:rPr lang="en-US" dirty="0" smtClean="0"/>
                            <a:t>.93</a:t>
                          </a:r>
                          <a:endParaRPr lang="en-US" dirty="0"/>
                        </a:p>
                      </a:txBody>
                      <a:tcPr/>
                    </a:tc>
                    <a:tc>
                      <a:txBody>
                        <a:bodyPr/>
                        <a:lstStyle/>
                        <a:p>
                          <a:pPr algn="ctr"/>
                          <a:r>
                            <a:rPr lang="en-US" dirty="0" smtClean="0"/>
                            <a:t>.88</a:t>
                          </a:r>
                          <a:endParaRPr lang="en-US" dirty="0"/>
                        </a:p>
                      </a:txBody>
                      <a:tcPr/>
                    </a:tc>
                    <a:extLst>
                      <a:ext uri="{0D108BD9-81ED-4DB2-BD59-A6C34878D82A}">
                        <a16:rowId xmlns:a16="http://schemas.microsoft.com/office/drawing/2014/main" xmlns:a14="http://schemas.microsoft.com/office/drawing/2010/main" xmlns="" val="10002"/>
                      </a:ext>
                    </a:extLst>
                  </a:tr>
                </a:tbl>
              </a:graphicData>
            </a:graphic>
          </p:graphicFrame>
        </mc:Fallback>
      </mc:AlternateContent>
    </p:spTree>
    <p:extLst>
      <p:ext uri="{BB962C8B-B14F-4D97-AF65-F5344CB8AC3E}">
        <p14:creationId xmlns:p14="http://schemas.microsoft.com/office/powerpoint/2010/main" val="6030711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 name="image.png" descr="image.png"/>
          <p:cNvPicPr>
            <a:picLocks noChangeAspect="1"/>
          </p:cNvPicPr>
          <p:nvPr/>
        </p:nvPicPr>
        <p:blipFill>
          <a:blip r:embed="rId2">
            <a:extLst/>
          </a:blip>
          <a:stretch>
            <a:fillRect/>
          </a:stretch>
        </p:blipFill>
        <p:spPr>
          <a:xfrm>
            <a:off x="381398" y="480322"/>
            <a:ext cx="8381205" cy="4268074"/>
          </a:xfrm>
          <a:prstGeom prst="rect">
            <a:avLst/>
          </a:prstGeom>
          <a:ln w="12700">
            <a:miter lim="400000"/>
          </a:ln>
        </p:spPr>
      </p:pic>
      <p:sp>
        <p:nvSpPr>
          <p:cNvPr id="688" name="Oval"/>
          <p:cNvSpPr/>
          <p:nvPr/>
        </p:nvSpPr>
        <p:spPr>
          <a:xfrm>
            <a:off x="2564897" y="3346761"/>
            <a:ext cx="846225" cy="307502"/>
          </a:xfrm>
          <a:prstGeom prst="ellipse">
            <a:avLst/>
          </a:prstGeom>
          <a:ln>
            <a:solidFill>
              <a:srgbClr val="FF0000"/>
            </a:solidFill>
          </a:ln>
          <a:effectLst>
            <a:outerShdw blurRad="38100" dist="23000" dir="5400000" rotWithShape="0">
              <a:srgbClr val="808080">
                <a:alpha val="34999"/>
              </a:srgbClr>
            </a:outerShdw>
          </a:effectLst>
        </p:spPr>
        <p:txBody>
          <a:bodyPr lIns="34325" rIns="34325" anchor="ctr"/>
          <a:lstStyle/>
          <a:p>
            <a:pPr algn="ctr" defTabSz="456495">
              <a:defRPr sz="2400">
                <a:solidFill>
                  <a:srgbClr val="FFFFFF"/>
                </a:solidFill>
                <a:latin typeface="Futura"/>
                <a:ea typeface="Futura"/>
                <a:cs typeface="Futura"/>
                <a:sym typeface="Futura"/>
              </a:defRPr>
            </a:pPr>
            <a:endParaRPr sz="1802"/>
          </a:p>
        </p:txBody>
      </p:sp>
      <p:sp>
        <p:nvSpPr>
          <p:cNvPr id="689" name="Oval"/>
          <p:cNvSpPr/>
          <p:nvPr/>
        </p:nvSpPr>
        <p:spPr>
          <a:xfrm>
            <a:off x="3569640" y="3346761"/>
            <a:ext cx="847417" cy="307502"/>
          </a:xfrm>
          <a:prstGeom prst="ellipse">
            <a:avLst/>
          </a:prstGeom>
          <a:ln>
            <a:solidFill>
              <a:srgbClr val="FF0000"/>
            </a:solidFill>
          </a:ln>
          <a:effectLst>
            <a:outerShdw blurRad="38100" dist="23000" dir="5400000" rotWithShape="0">
              <a:srgbClr val="808080">
                <a:alpha val="34999"/>
              </a:srgbClr>
            </a:outerShdw>
          </a:effectLst>
        </p:spPr>
        <p:txBody>
          <a:bodyPr lIns="34325" rIns="34325" anchor="ctr"/>
          <a:lstStyle/>
          <a:p>
            <a:pPr algn="ctr" defTabSz="456495">
              <a:defRPr sz="2400">
                <a:solidFill>
                  <a:srgbClr val="FFFFFF"/>
                </a:solidFill>
                <a:latin typeface="Futura"/>
                <a:ea typeface="Futura"/>
                <a:cs typeface="Futura"/>
                <a:sym typeface="Futura"/>
              </a:defRPr>
            </a:pPr>
            <a:endParaRPr sz="1802"/>
          </a:p>
        </p:txBody>
      </p:sp>
      <p:sp>
        <p:nvSpPr>
          <p:cNvPr id="690" name="Oval"/>
          <p:cNvSpPr/>
          <p:nvPr/>
        </p:nvSpPr>
        <p:spPr>
          <a:xfrm>
            <a:off x="4605373" y="3358680"/>
            <a:ext cx="847417" cy="307502"/>
          </a:xfrm>
          <a:prstGeom prst="ellipse">
            <a:avLst/>
          </a:prstGeom>
          <a:ln>
            <a:solidFill>
              <a:srgbClr val="FFFF00"/>
            </a:solidFill>
          </a:ln>
          <a:effectLst>
            <a:outerShdw blurRad="38100" dist="23000" dir="5400000" rotWithShape="0">
              <a:srgbClr val="808080">
                <a:alpha val="34999"/>
              </a:srgbClr>
            </a:outerShdw>
          </a:effectLst>
        </p:spPr>
        <p:txBody>
          <a:bodyPr lIns="34325" rIns="34325" anchor="ctr"/>
          <a:lstStyle/>
          <a:p>
            <a:pPr algn="ctr" defTabSz="456495">
              <a:defRPr sz="2400">
                <a:solidFill>
                  <a:srgbClr val="FFFFFF"/>
                </a:solidFill>
                <a:latin typeface="Futura"/>
                <a:ea typeface="Futura"/>
                <a:cs typeface="Futura"/>
                <a:sym typeface="Futura"/>
              </a:defRPr>
            </a:pPr>
            <a:endParaRPr sz="1802"/>
          </a:p>
        </p:txBody>
      </p:sp>
      <p:sp>
        <p:nvSpPr>
          <p:cNvPr id="691" name="Oval"/>
          <p:cNvSpPr/>
          <p:nvPr/>
        </p:nvSpPr>
        <p:spPr>
          <a:xfrm>
            <a:off x="5629186" y="3346761"/>
            <a:ext cx="847417" cy="307502"/>
          </a:xfrm>
          <a:prstGeom prst="ellipse">
            <a:avLst/>
          </a:prstGeom>
          <a:ln>
            <a:solidFill>
              <a:srgbClr val="FF0000"/>
            </a:solidFill>
          </a:ln>
          <a:effectLst>
            <a:outerShdw blurRad="38100" dist="23000" dir="5400000" rotWithShape="0">
              <a:srgbClr val="808080">
                <a:alpha val="34999"/>
              </a:srgbClr>
            </a:outerShdw>
          </a:effectLst>
        </p:spPr>
        <p:txBody>
          <a:bodyPr lIns="34325" rIns="34325" anchor="ctr"/>
          <a:lstStyle/>
          <a:p>
            <a:pPr algn="ctr" defTabSz="456495">
              <a:defRPr sz="2400">
                <a:solidFill>
                  <a:srgbClr val="FFFFFF"/>
                </a:solidFill>
                <a:latin typeface="Futura"/>
                <a:ea typeface="Futura"/>
                <a:cs typeface="Futura"/>
                <a:sym typeface="Futura"/>
              </a:defRPr>
            </a:pPr>
            <a:endParaRPr sz="1802"/>
          </a:p>
        </p:txBody>
      </p:sp>
      <p:sp>
        <p:nvSpPr>
          <p:cNvPr id="692" name="Oval"/>
          <p:cNvSpPr/>
          <p:nvPr/>
        </p:nvSpPr>
        <p:spPr>
          <a:xfrm>
            <a:off x="6663726" y="3346761"/>
            <a:ext cx="847417" cy="307502"/>
          </a:xfrm>
          <a:prstGeom prst="ellipse">
            <a:avLst/>
          </a:prstGeom>
          <a:ln>
            <a:solidFill>
              <a:srgbClr val="FF0000"/>
            </a:solidFill>
          </a:ln>
          <a:effectLst>
            <a:outerShdw blurRad="38100" dist="23000" dir="5400000" rotWithShape="0">
              <a:srgbClr val="808080">
                <a:alpha val="34999"/>
              </a:srgbClr>
            </a:outerShdw>
          </a:effectLst>
        </p:spPr>
        <p:txBody>
          <a:bodyPr lIns="34325" rIns="34325" anchor="ctr"/>
          <a:lstStyle/>
          <a:p>
            <a:pPr algn="ctr" defTabSz="456495">
              <a:defRPr sz="2400">
                <a:solidFill>
                  <a:srgbClr val="FFFFFF"/>
                </a:solidFill>
                <a:latin typeface="Futura"/>
                <a:ea typeface="Futura"/>
                <a:cs typeface="Futura"/>
                <a:sym typeface="Futura"/>
              </a:defRPr>
            </a:pPr>
            <a:endParaRPr sz="1802"/>
          </a:p>
        </p:txBody>
      </p:sp>
      <p:grpSp>
        <p:nvGrpSpPr>
          <p:cNvPr id="695" name="Group"/>
          <p:cNvGrpSpPr/>
          <p:nvPr/>
        </p:nvGrpSpPr>
        <p:grpSpPr>
          <a:xfrm>
            <a:off x="1452885" y="4253688"/>
            <a:ext cx="1038117" cy="369647"/>
            <a:chOff x="0" y="13382"/>
            <a:chExt cx="1382713" cy="492347"/>
          </a:xfrm>
        </p:grpSpPr>
        <p:sp>
          <p:nvSpPr>
            <p:cNvPr id="693" name="Rectangle"/>
            <p:cNvSpPr/>
            <p:nvPr/>
          </p:nvSpPr>
          <p:spPr>
            <a:xfrm>
              <a:off x="0" y="100804"/>
              <a:ext cx="1382713" cy="317501"/>
            </a:xfrm>
            <a:prstGeom prst="rect">
              <a:avLst/>
            </a:prstGeom>
            <a:solidFill>
              <a:srgbClr val="008000">
                <a:alpha val="30195"/>
              </a:srgbClr>
            </a:solidFill>
            <a:ln w="9525" cap="flat">
              <a:solidFill>
                <a:srgbClr val="B6DCDF"/>
              </a:solidFill>
              <a:prstDash val="solid"/>
              <a:round/>
            </a:ln>
            <a:effectLst>
              <a:outerShdw blurRad="38100" dist="23000" dir="5400000" rotWithShape="0">
                <a:srgbClr val="808080">
                  <a:alpha val="34999"/>
                </a:srgbClr>
              </a:outerShdw>
            </a:effectLst>
          </p:spPr>
          <p:txBody>
            <a:bodyPr wrap="square" lIns="34325" tIns="34325" rIns="34325" bIns="34325" numCol="1" anchor="ctr">
              <a:noAutofit/>
            </a:bodyPr>
            <a:lstStyle/>
            <a:p>
              <a:pPr algn="ctr" defTabSz="456495">
                <a:defRPr sz="2400">
                  <a:latin typeface="Futura"/>
                  <a:ea typeface="Futura"/>
                  <a:cs typeface="Futura"/>
                  <a:sym typeface="Futura"/>
                </a:defRPr>
              </a:pPr>
              <a:endParaRPr sz="1802"/>
            </a:p>
          </p:txBody>
        </p:sp>
        <p:sp>
          <p:nvSpPr>
            <p:cNvPr id="694" name="Interpret"/>
            <p:cNvSpPr txBox="1"/>
            <p:nvPr/>
          </p:nvSpPr>
          <p:spPr>
            <a:xfrm>
              <a:off x="0" y="13382"/>
              <a:ext cx="1382713" cy="4923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7" tIns="45717" rIns="45717" bIns="45717" numCol="1" anchor="ctr">
              <a:spAutoFit/>
            </a:bodyPr>
            <a:lstStyle>
              <a:lvl1pPr algn="ctr" defTabSz="608012">
                <a:defRPr sz="2400">
                  <a:latin typeface="Futura"/>
                  <a:ea typeface="Futura"/>
                  <a:cs typeface="Futura"/>
                  <a:sym typeface="Futura"/>
                </a:defRPr>
              </a:lvl1pPr>
            </a:lstStyle>
            <a:p>
              <a:r>
                <a:rPr sz="1802"/>
                <a:t>Interpret</a:t>
              </a:r>
            </a:p>
          </p:txBody>
        </p:sp>
      </p:grpSp>
      <p:grpSp>
        <p:nvGrpSpPr>
          <p:cNvPr id="698" name="Group"/>
          <p:cNvGrpSpPr/>
          <p:nvPr/>
        </p:nvGrpSpPr>
        <p:grpSpPr>
          <a:xfrm>
            <a:off x="2662630" y="4253688"/>
            <a:ext cx="1657887" cy="369647"/>
            <a:chOff x="0" y="13382"/>
            <a:chExt cx="2208213" cy="492347"/>
          </a:xfrm>
        </p:grpSpPr>
        <p:sp>
          <p:nvSpPr>
            <p:cNvPr id="696" name="Rectangle"/>
            <p:cNvSpPr/>
            <p:nvPr/>
          </p:nvSpPr>
          <p:spPr>
            <a:xfrm>
              <a:off x="0" y="100804"/>
              <a:ext cx="2208213" cy="317501"/>
            </a:xfrm>
            <a:prstGeom prst="rect">
              <a:avLst/>
            </a:prstGeom>
            <a:solidFill>
              <a:srgbClr val="FF0000">
                <a:alpha val="30195"/>
              </a:srgbClr>
            </a:solidFill>
            <a:ln w="9525" cap="flat">
              <a:solidFill>
                <a:srgbClr val="B6DCDF"/>
              </a:solidFill>
              <a:prstDash val="solid"/>
              <a:round/>
            </a:ln>
            <a:effectLst>
              <a:outerShdw blurRad="38100" dist="23000" dir="5400000" rotWithShape="0">
                <a:srgbClr val="808080">
                  <a:alpha val="34999"/>
                </a:srgbClr>
              </a:outerShdw>
            </a:effectLst>
          </p:spPr>
          <p:txBody>
            <a:bodyPr wrap="square" lIns="34325" tIns="34325" rIns="34325" bIns="34325" numCol="1" anchor="ctr">
              <a:noAutofit/>
            </a:bodyPr>
            <a:lstStyle/>
            <a:p>
              <a:pPr algn="ctr" defTabSz="456495">
                <a:defRPr sz="2400">
                  <a:latin typeface="Futura"/>
                  <a:ea typeface="Futura"/>
                  <a:cs typeface="Futura"/>
                  <a:sym typeface="Futura"/>
                </a:defRPr>
              </a:pPr>
              <a:endParaRPr sz="1802"/>
            </a:p>
          </p:txBody>
        </p:sp>
        <p:sp>
          <p:nvSpPr>
            <p:cNvPr id="697" name="Don’t Interpret"/>
            <p:cNvSpPr txBox="1"/>
            <p:nvPr/>
          </p:nvSpPr>
          <p:spPr>
            <a:xfrm>
              <a:off x="0" y="13382"/>
              <a:ext cx="2208213" cy="4923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7" tIns="45717" rIns="45717" bIns="45717" numCol="1" anchor="ctr">
              <a:spAutoFit/>
            </a:bodyPr>
            <a:lstStyle>
              <a:lvl1pPr algn="ctr" defTabSz="608012">
                <a:defRPr sz="2400">
                  <a:latin typeface="Futura"/>
                  <a:ea typeface="Futura"/>
                  <a:cs typeface="Futura"/>
                  <a:sym typeface="Futura"/>
                </a:defRPr>
              </a:lvl1pPr>
            </a:lstStyle>
            <a:p>
              <a:r>
                <a:rPr sz="1802"/>
                <a:t>Don’t Interpret</a:t>
              </a:r>
            </a:p>
          </p:txBody>
        </p:sp>
      </p:grpSp>
      <p:grpSp>
        <p:nvGrpSpPr>
          <p:cNvPr id="701" name="Group"/>
          <p:cNvGrpSpPr/>
          <p:nvPr/>
        </p:nvGrpSpPr>
        <p:grpSpPr>
          <a:xfrm>
            <a:off x="4397987" y="4284518"/>
            <a:ext cx="1743702" cy="323480"/>
            <a:chOff x="0" y="13133"/>
            <a:chExt cx="2322513" cy="430854"/>
          </a:xfrm>
        </p:grpSpPr>
        <p:sp>
          <p:nvSpPr>
            <p:cNvPr id="699" name="Rectangle"/>
            <p:cNvSpPr/>
            <p:nvPr/>
          </p:nvSpPr>
          <p:spPr>
            <a:xfrm>
              <a:off x="0" y="69017"/>
              <a:ext cx="2322513" cy="319089"/>
            </a:xfrm>
            <a:prstGeom prst="rect">
              <a:avLst/>
            </a:prstGeom>
            <a:solidFill>
              <a:srgbClr val="FFFF00">
                <a:alpha val="30195"/>
              </a:srgbClr>
            </a:solidFill>
            <a:ln w="9525" cap="flat">
              <a:solidFill>
                <a:srgbClr val="B6DCDF"/>
              </a:solidFill>
              <a:prstDash val="solid"/>
              <a:round/>
            </a:ln>
            <a:effectLst>
              <a:outerShdw blurRad="38100" dist="23000" dir="5400000" rotWithShape="0">
                <a:srgbClr val="808080">
                  <a:alpha val="34999"/>
                </a:srgbClr>
              </a:outerShdw>
            </a:effectLst>
          </p:spPr>
          <p:txBody>
            <a:bodyPr wrap="square" lIns="34325" tIns="34325" rIns="34325" bIns="34325" numCol="1" anchor="ctr">
              <a:noAutofit/>
            </a:bodyPr>
            <a:lstStyle/>
            <a:p>
              <a:pPr algn="ctr" defTabSz="456495">
                <a:defRPr sz="2000">
                  <a:latin typeface="Futura"/>
                  <a:ea typeface="Futura"/>
                  <a:cs typeface="Futura"/>
                  <a:sym typeface="Futura"/>
                </a:defRPr>
              </a:pPr>
              <a:endParaRPr sz="1502"/>
            </a:p>
          </p:txBody>
        </p:sp>
        <p:sp>
          <p:nvSpPr>
            <p:cNvPr id="700" name="Maybe Interpret"/>
            <p:cNvSpPr txBox="1"/>
            <p:nvPr/>
          </p:nvSpPr>
          <p:spPr>
            <a:xfrm>
              <a:off x="0" y="13133"/>
              <a:ext cx="2322513" cy="4308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7" tIns="45717" rIns="45717" bIns="45717" numCol="1" anchor="ctr">
              <a:spAutoFit/>
            </a:bodyPr>
            <a:lstStyle>
              <a:lvl1pPr algn="ctr" defTabSz="608012">
                <a:defRPr sz="2000">
                  <a:latin typeface="Futura"/>
                  <a:ea typeface="Futura"/>
                  <a:cs typeface="Futura"/>
                  <a:sym typeface="Futura"/>
                </a:defRPr>
              </a:lvl1pPr>
            </a:lstStyle>
            <a:p>
              <a:r>
                <a:rPr sz="1502"/>
                <a:t>Maybe Interpret</a:t>
              </a:r>
            </a:p>
          </p:txBody>
        </p:sp>
      </p:grpSp>
      <p:sp>
        <p:nvSpPr>
          <p:cNvPr id="702" name="Oval"/>
          <p:cNvSpPr/>
          <p:nvPr/>
        </p:nvSpPr>
        <p:spPr>
          <a:xfrm>
            <a:off x="1531548" y="3344377"/>
            <a:ext cx="846226" cy="308694"/>
          </a:xfrm>
          <a:prstGeom prst="ellipse">
            <a:avLst/>
          </a:prstGeom>
          <a:ln>
            <a:solidFill>
              <a:srgbClr val="008000"/>
            </a:solidFill>
          </a:ln>
          <a:effectLst>
            <a:outerShdw blurRad="38100" dist="23000" dir="5400000" rotWithShape="0">
              <a:srgbClr val="808080">
                <a:alpha val="34999"/>
              </a:srgbClr>
            </a:outerShdw>
          </a:effectLst>
        </p:spPr>
        <p:txBody>
          <a:bodyPr lIns="34325" rIns="34325" anchor="ctr"/>
          <a:lstStyle/>
          <a:p>
            <a:pPr algn="ctr" defTabSz="456495">
              <a:defRPr sz="2400">
                <a:solidFill>
                  <a:srgbClr val="FFFFFF"/>
                </a:solidFill>
                <a:latin typeface="Futura"/>
                <a:ea typeface="Futura"/>
                <a:cs typeface="Futura"/>
                <a:sym typeface="Futura"/>
              </a:defRPr>
            </a:pPr>
            <a:endParaRPr sz="1802"/>
          </a:p>
        </p:txBody>
      </p:sp>
      <p:grpSp>
        <p:nvGrpSpPr>
          <p:cNvPr id="705" name="Group"/>
          <p:cNvGrpSpPr/>
          <p:nvPr/>
        </p:nvGrpSpPr>
        <p:grpSpPr>
          <a:xfrm>
            <a:off x="6222735" y="4266798"/>
            <a:ext cx="1657887" cy="369647"/>
            <a:chOff x="0" y="13380"/>
            <a:chExt cx="2208213" cy="492349"/>
          </a:xfrm>
        </p:grpSpPr>
        <p:sp>
          <p:nvSpPr>
            <p:cNvPr id="703" name="Rectangle"/>
            <p:cNvSpPr/>
            <p:nvPr/>
          </p:nvSpPr>
          <p:spPr>
            <a:xfrm>
              <a:off x="0" y="100804"/>
              <a:ext cx="2208213" cy="317501"/>
            </a:xfrm>
            <a:prstGeom prst="rect">
              <a:avLst/>
            </a:prstGeom>
            <a:solidFill>
              <a:srgbClr val="FF0000">
                <a:alpha val="30195"/>
              </a:srgbClr>
            </a:solidFill>
            <a:ln w="9525" cap="flat">
              <a:solidFill>
                <a:srgbClr val="B6DCDF"/>
              </a:solidFill>
              <a:prstDash val="solid"/>
              <a:round/>
            </a:ln>
            <a:effectLst>
              <a:outerShdw blurRad="38100" dist="23000" dir="5400000" rotWithShape="0">
                <a:srgbClr val="808080">
                  <a:alpha val="34999"/>
                </a:srgbClr>
              </a:outerShdw>
            </a:effectLst>
          </p:spPr>
          <p:txBody>
            <a:bodyPr wrap="square" lIns="34325" tIns="34325" rIns="34325" bIns="34325" numCol="1" anchor="ctr">
              <a:noAutofit/>
            </a:bodyPr>
            <a:lstStyle/>
            <a:p>
              <a:pPr algn="ctr" defTabSz="456495">
                <a:defRPr sz="2400">
                  <a:latin typeface="Futura"/>
                  <a:ea typeface="Futura"/>
                  <a:cs typeface="Futura"/>
                  <a:sym typeface="Futura"/>
                </a:defRPr>
              </a:pPr>
              <a:endParaRPr sz="1802"/>
            </a:p>
          </p:txBody>
        </p:sp>
        <p:sp>
          <p:nvSpPr>
            <p:cNvPr id="704" name="Don’t Interpret"/>
            <p:cNvSpPr txBox="1"/>
            <p:nvPr/>
          </p:nvSpPr>
          <p:spPr>
            <a:xfrm>
              <a:off x="0" y="13380"/>
              <a:ext cx="2208213" cy="4923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7" tIns="45717" rIns="45717" bIns="45717" numCol="1" anchor="ctr">
              <a:spAutoFit/>
            </a:bodyPr>
            <a:lstStyle>
              <a:lvl1pPr algn="ctr" defTabSz="608012">
                <a:defRPr sz="2400">
                  <a:latin typeface="Futura"/>
                  <a:ea typeface="Futura"/>
                  <a:cs typeface="Futura"/>
                  <a:sym typeface="Futura"/>
                </a:defRPr>
              </a:lvl1pPr>
            </a:lstStyle>
            <a:p>
              <a:r>
                <a:rPr sz="1802"/>
                <a:t>Don’t Interpret</a:t>
              </a:r>
            </a:p>
          </p:txBody>
        </p:sp>
      </p:grpSp>
      <p:sp>
        <p:nvSpPr>
          <p:cNvPr id="707" name="Slide Number"/>
          <p:cNvSpPr txBox="1">
            <a:spLocks noGrp="1"/>
          </p:cNvSpPr>
          <p:nvPr>
            <p:ph type="sldNum" sz="quarter" idx="2"/>
          </p:nvPr>
        </p:nvSpPr>
        <p:spPr>
          <a:xfrm>
            <a:off x="8717002" y="6484641"/>
            <a:ext cx="332927" cy="27258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46</a:t>
            </a:fld>
            <a:endParaRPr/>
          </a:p>
        </p:txBody>
      </p:sp>
    </p:spTree>
    <p:extLst>
      <p:ext uri="{BB962C8B-B14F-4D97-AF65-F5344CB8AC3E}">
        <p14:creationId xmlns:p14="http://schemas.microsoft.com/office/powerpoint/2010/main" val="1434347541"/>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0D46B8-F5D9-C940-A02E-013091076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5546"/>
            <a:ext cx="9086631" cy="4106908"/>
          </a:xfrm>
          <a:prstGeom prst="rect">
            <a:avLst/>
          </a:prstGeom>
        </p:spPr>
      </p:pic>
    </p:spTree>
    <p:extLst>
      <p:ext uri="{BB962C8B-B14F-4D97-AF65-F5344CB8AC3E}">
        <p14:creationId xmlns:p14="http://schemas.microsoft.com/office/powerpoint/2010/main" val="201025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7886700" cy="549274"/>
          </a:xfrm>
        </p:spPr>
        <p:txBody>
          <a:bodyPr>
            <a:normAutofit fontScale="90000"/>
          </a:bodyPr>
          <a:lstStyle/>
          <a:p>
            <a:r>
              <a:rPr lang="en-US" dirty="0"/>
              <a:t>Stability of Composite Scores </a:t>
            </a:r>
          </a:p>
        </p:txBody>
      </p:sp>
      <p:sp>
        <p:nvSpPr>
          <p:cNvPr id="3" name="Content Placeholder 2"/>
          <p:cNvSpPr>
            <a:spLocks noGrp="1"/>
          </p:cNvSpPr>
          <p:nvPr>
            <p:ph idx="1"/>
          </p:nvPr>
        </p:nvSpPr>
        <p:spPr>
          <a:xfrm>
            <a:off x="0" y="1600200"/>
            <a:ext cx="9144000" cy="4351338"/>
          </a:xfrm>
        </p:spPr>
        <p:txBody>
          <a:bodyPr/>
          <a:lstStyle/>
          <a:p>
            <a:r>
              <a:rPr lang="en-US" dirty="0"/>
              <a:t>Long-term stability of scores and unique PSWs (e.g., Watkins &amp; Smith, 2013). </a:t>
            </a:r>
          </a:p>
          <a:p>
            <a:pPr lvl="1"/>
            <a:r>
              <a:rPr lang="en-US" dirty="0"/>
              <a:t>~30-40% of participants’ index scores fluctuated by &gt;10 points.</a:t>
            </a:r>
          </a:p>
          <a:p>
            <a:pPr marL="0" indent="0">
              <a:buNone/>
            </a:pPr>
            <a:endParaRPr lang="en-US" dirty="0"/>
          </a:p>
          <a:p>
            <a:r>
              <a:rPr lang="en-US" u="sng" dirty="0"/>
              <a:t>Examiner bias </a:t>
            </a:r>
            <a:r>
              <a:rPr lang="en-US" dirty="0"/>
              <a:t>(McDermott, Watkins, &amp; </a:t>
            </a:r>
            <a:r>
              <a:rPr lang="en-US" dirty="0" err="1"/>
              <a:t>Rhoad</a:t>
            </a:r>
            <a:r>
              <a:rPr lang="en-US" dirty="0"/>
              <a:t>, 2014).</a:t>
            </a:r>
          </a:p>
          <a:p>
            <a:pPr lvl="1"/>
            <a:r>
              <a:rPr lang="en-US" dirty="0"/>
              <a:t>All scores suffered from non-trivial assessor bias. </a:t>
            </a:r>
          </a:p>
          <a:p>
            <a:pPr lvl="1"/>
            <a:r>
              <a:rPr lang="en-US" dirty="0"/>
              <a:t>Implications for PSW?</a:t>
            </a:r>
          </a:p>
          <a:p>
            <a:pPr marL="0" indent="0">
              <a:buNone/>
            </a:pPr>
            <a:r>
              <a:rPr lang="en-US" dirty="0"/>
              <a:t> </a:t>
            </a:r>
          </a:p>
        </p:txBody>
      </p:sp>
    </p:spTree>
    <p:extLst>
      <p:ext uri="{BB962C8B-B14F-4D97-AF65-F5344CB8AC3E}">
        <p14:creationId xmlns:p14="http://schemas.microsoft.com/office/powerpoint/2010/main" val="5731801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E630EE-8472-2A4E-A696-0594F6F1D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2117" y="533400"/>
            <a:ext cx="5139765" cy="6096000"/>
          </a:xfrm>
          <a:prstGeom prst="rect">
            <a:avLst/>
          </a:prstGeom>
        </p:spPr>
      </p:pic>
    </p:spTree>
    <p:extLst>
      <p:ext uri="{BB962C8B-B14F-4D97-AF65-F5344CB8AC3E}">
        <p14:creationId xmlns:p14="http://schemas.microsoft.com/office/powerpoint/2010/main" val="3756533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Caveats…</a:t>
            </a:r>
          </a:p>
        </p:txBody>
      </p:sp>
      <p:sp>
        <p:nvSpPr>
          <p:cNvPr id="3" name="Content Placeholder 2"/>
          <p:cNvSpPr>
            <a:spLocks noGrp="1"/>
          </p:cNvSpPr>
          <p:nvPr>
            <p:ph idx="1"/>
          </p:nvPr>
        </p:nvSpPr>
        <p:spPr/>
        <p:txBody>
          <a:bodyPr/>
          <a:lstStyle/>
          <a:p>
            <a:r>
              <a:rPr lang="en-US" dirty="0"/>
              <a:t>These are value laden issues.</a:t>
            </a:r>
          </a:p>
          <a:p>
            <a:r>
              <a:rPr lang="en-US" dirty="0"/>
              <a:t>Stipulate:</a:t>
            </a:r>
          </a:p>
          <a:p>
            <a:pPr lvl="1"/>
            <a:r>
              <a:rPr lang="en-US" dirty="0"/>
              <a:t>Profile analysis has long made intuitive sense.</a:t>
            </a:r>
          </a:p>
          <a:p>
            <a:pPr lvl="1"/>
            <a:r>
              <a:rPr lang="en-US" dirty="0"/>
              <a:t>We were all taught to do this stuff too.</a:t>
            </a:r>
          </a:p>
        </p:txBody>
      </p:sp>
      <p:pic>
        <p:nvPicPr>
          <p:cNvPr id="4" name="Picture 3"/>
          <p:cNvPicPr>
            <a:picLocks noChangeAspect="1"/>
          </p:cNvPicPr>
          <p:nvPr/>
        </p:nvPicPr>
        <p:blipFill>
          <a:blip r:embed="rId2"/>
          <a:stretch>
            <a:fillRect/>
          </a:stretch>
        </p:blipFill>
        <p:spPr>
          <a:xfrm>
            <a:off x="3048000" y="3429000"/>
            <a:ext cx="3225064" cy="3218967"/>
          </a:xfrm>
          <a:prstGeom prst="rect">
            <a:avLst/>
          </a:prstGeom>
        </p:spPr>
      </p:pic>
    </p:spTree>
    <p:extLst>
      <p:ext uri="{BB962C8B-B14F-4D97-AF65-F5344CB8AC3E}">
        <p14:creationId xmlns:p14="http://schemas.microsoft.com/office/powerpoint/2010/main" val="29187517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4BC527-F6A3-B940-A669-C6C7ABF10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150" y="673100"/>
            <a:ext cx="6743700" cy="6184900"/>
          </a:xfrm>
          <a:prstGeom prst="rect">
            <a:avLst/>
          </a:prstGeom>
        </p:spPr>
      </p:pic>
    </p:spTree>
    <p:extLst>
      <p:ext uri="{BB962C8B-B14F-4D97-AF65-F5344CB8AC3E}">
        <p14:creationId xmlns:p14="http://schemas.microsoft.com/office/powerpoint/2010/main" val="537209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7886700" cy="709695"/>
          </a:xfrm>
        </p:spPr>
        <p:txBody>
          <a:bodyPr>
            <a:normAutofit/>
          </a:bodyPr>
          <a:lstStyle/>
          <a:p>
            <a:r>
              <a:rPr lang="en-US" dirty="0"/>
              <a:t>Incremental Predictive Validity</a:t>
            </a:r>
            <a:endParaRPr lang="en-US" sz="4000" dirty="0"/>
          </a:p>
        </p:txBody>
      </p:sp>
      <p:pic>
        <p:nvPicPr>
          <p:cNvPr id="5" name="Picture 4">
            <a:extLst>
              <a:ext uri="{FF2B5EF4-FFF2-40B4-BE49-F238E27FC236}">
                <a16:creationId xmlns:a16="http://schemas.microsoft.com/office/drawing/2014/main" id="{CD281088-F1CD-4B49-8CFC-AA3028C58518}"/>
              </a:ext>
            </a:extLst>
          </p:cNvPr>
          <p:cNvPicPr>
            <a:picLocks noChangeAspect="1"/>
          </p:cNvPicPr>
          <p:nvPr/>
        </p:nvPicPr>
        <p:blipFill>
          <a:blip r:embed="rId3"/>
          <a:stretch>
            <a:fillRect/>
          </a:stretch>
        </p:blipFill>
        <p:spPr>
          <a:xfrm>
            <a:off x="672723" y="1182937"/>
            <a:ext cx="7798554" cy="5341068"/>
          </a:xfrm>
          <a:prstGeom prst="rect">
            <a:avLst/>
          </a:prstGeom>
        </p:spPr>
      </p:pic>
    </p:spTree>
    <p:extLst>
      <p:ext uri="{BB962C8B-B14F-4D97-AF65-F5344CB8AC3E}">
        <p14:creationId xmlns:p14="http://schemas.microsoft.com/office/powerpoint/2010/main" val="31453162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Diagnostic Utility</a:t>
            </a:r>
          </a:p>
        </p:txBody>
      </p:sp>
      <p:pic>
        <p:nvPicPr>
          <p:cNvPr id="7" name="Picture 21" descr="Figure 1-Hypothetical Distributions.pdf"/>
          <p:cNvPicPr>
            <a:picLocks noChangeAspect="1"/>
          </p:cNvPicPr>
          <p:nvPr/>
        </p:nvPicPr>
        <p:blipFill>
          <a:blip r:embed="rId3">
            <a:extLst>
              <a:ext uri="{28A0092B-C50C-407E-A947-70E740481C1C}">
                <a14:useLocalDpi xmlns:a14="http://schemas.microsoft.com/office/drawing/2010/main" val="0"/>
              </a:ext>
            </a:extLst>
          </a:blip>
          <a:srcRect l="13120" t="12766" r="7112" b="15970"/>
          <a:stretch>
            <a:fillRect/>
          </a:stretch>
        </p:blipFill>
        <p:spPr bwMode="auto">
          <a:xfrm>
            <a:off x="358775" y="2724294"/>
            <a:ext cx="3413125"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7" descr="Figure 1-Hypothetical Distributions.pdf"/>
          <p:cNvPicPr>
            <a:picLocks noChangeAspect="1"/>
          </p:cNvPicPr>
          <p:nvPr/>
        </p:nvPicPr>
        <p:blipFill>
          <a:blip r:embed="rId4">
            <a:extLst>
              <a:ext uri="{28A0092B-C50C-407E-A947-70E740481C1C}">
                <a14:useLocalDpi xmlns:a14="http://schemas.microsoft.com/office/drawing/2010/main" val="0"/>
              </a:ext>
            </a:extLst>
          </a:blip>
          <a:srcRect l="20052" t="13519" r="8202" b="16753"/>
          <a:stretch>
            <a:fillRect/>
          </a:stretch>
        </p:blipFill>
        <p:spPr bwMode="auto">
          <a:xfrm>
            <a:off x="1581150" y="4186381"/>
            <a:ext cx="2819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377825" y="1747981"/>
            <a:ext cx="327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600"/>
              <a:t>Liberal Decision Threshold </a:t>
            </a:r>
          </a:p>
          <a:p>
            <a:pPr eaLnBrk="1" hangingPunct="1"/>
            <a:r>
              <a:rPr lang="en-US" sz="1600"/>
              <a:t>(“casting a wide net”)</a:t>
            </a:r>
          </a:p>
        </p:txBody>
      </p:sp>
      <p:cxnSp>
        <p:nvCxnSpPr>
          <p:cNvPr id="10" name="Straight Connector 9"/>
          <p:cNvCxnSpPr>
            <a:cxnSpLocks noChangeShapeType="1"/>
          </p:cNvCxnSpPr>
          <p:nvPr/>
        </p:nvCxnSpPr>
        <p:spPr bwMode="auto">
          <a:xfrm>
            <a:off x="1749425" y="2890981"/>
            <a:ext cx="0" cy="2590800"/>
          </a:xfrm>
          <a:prstGeom prst="line">
            <a:avLst/>
          </a:prstGeom>
          <a:noFill/>
          <a:ln w="25400">
            <a:solidFill>
              <a:srgbClr val="000000"/>
            </a:solidFill>
            <a:prstDash val="sysDash"/>
            <a:round/>
            <a:headEnd/>
            <a:tailEnd/>
          </a:ln>
          <a:extLst>
            <a:ext uri="{909E8E84-426E-40DD-AFC4-6F175D3DCCD1}">
              <a14:hiddenFill xmlns:a14="http://schemas.microsoft.com/office/drawing/2010/main">
                <a:noFill/>
              </a14:hiddenFill>
            </a:ext>
          </a:extLst>
        </p:spPr>
      </p:cxnSp>
      <p:sp>
        <p:nvSpPr>
          <p:cNvPr id="11" name="Left Arrow 10"/>
          <p:cNvSpPr>
            <a:spLocks noChangeArrowheads="1"/>
          </p:cNvSpPr>
          <p:nvPr/>
        </p:nvSpPr>
        <p:spPr bwMode="auto">
          <a:xfrm flipH="1">
            <a:off x="1733550" y="4643581"/>
            <a:ext cx="381000" cy="685800"/>
          </a:xfrm>
          <a:prstGeom prst="leftArrow">
            <a:avLst>
              <a:gd name="adj1" fmla="val 50000"/>
              <a:gd name="adj2" fmla="val 51704"/>
            </a:avLst>
          </a:prstGeom>
          <a:solidFill>
            <a:schemeClr val="accent1">
              <a:alpha val="25098"/>
            </a:schemeClr>
          </a:solidFill>
          <a:ln w="25400">
            <a:solidFill>
              <a:srgbClr val="000000"/>
            </a:solidFill>
            <a:round/>
            <a:headEnd/>
            <a:tailEnd/>
          </a:ln>
        </p:spPr>
        <p:txBody>
          <a:bodyPr/>
          <a:lstStyle/>
          <a:p>
            <a:endParaRPr lang="en-US"/>
          </a:p>
        </p:txBody>
      </p:sp>
      <p:sp>
        <p:nvSpPr>
          <p:cNvPr id="12" name="TextBox 11"/>
          <p:cNvSpPr txBox="1">
            <a:spLocks noChangeArrowheads="1"/>
          </p:cNvSpPr>
          <p:nvPr/>
        </p:nvSpPr>
        <p:spPr bwMode="auto">
          <a:xfrm>
            <a:off x="682625" y="1747981"/>
            <a:ext cx="327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600" dirty="0"/>
              <a:t>Conservative Decision Threshold </a:t>
            </a:r>
          </a:p>
          <a:p>
            <a:pPr eaLnBrk="1" hangingPunct="1"/>
            <a:r>
              <a:rPr lang="en-US" sz="1600" dirty="0"/>
              <a:t>(“casting a narrow net”)</a:t>
            </a:r>
          </a:p>
        </p:txBody>
      </p:sp>
      <p:sp>
        <p:nvSpPr>
          <p:cNvPr id="13" name="TextBox 31"/>
          <p:cNvSpPr txBox="1">
            <a:spLocks noChangeArrowheads="1"/>
          </p:cNvSpPr>
          <p:nvPr/>
        </p:nvSpPr>
        <p:spPr bwMode="auto">
          <a:xfrm>
            <a:off x="2282825" y="3786955"/>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400" dirty="0"/>
              <a:t>SLD</a:t>
            </a:r>
          </a:p>
        </p:txBody>
      </p:sp>
      <p:sp>
        <p:nvSpPr>
          <p:cNvPr id="14" name="TextBox 40"/>
          <p:cNvSpPr txBox="1">
            <a:spLocks noChangeArrowheads="1"/>
          </p:cNvSpPr>
          <p:nvPr/>
        </p:nvSpPr>
        <p:spPr bwMode="auto">
          <a:xfrm>
            <a:off x="554033" y="2786131"/>
            <a:ext cx="129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dirty="0"/>
              <a:t>Typically </a:t>
            </a:r>
          </a:p>
          <a:p>
            <a:pPr eaLnBrk="1" hangingPunct="1"/>
            <a:r>
              <a:rPr lang="en-US" sz="1400" dirty="0"/>
              <a:t>Developing</a:t>
            </a:r>
          </a:p>
        </p:txBody>
      </p:sp>
      <p:sp>
        <p:nvSpPr>
          <p:cNvPr id="15" name="TextBox 14"/>
          <p:cNvSpPr txBox="1">
            <a:spLocks noChangeArrowheads="1"/>
          </p:cNvSpPr>
          <p:nvPr/>
        </p:nvSpPr>
        <p:spPr bwMode="auto">
          <a:xfrm>
            <a:off x="682625" y="5710381"/>
            <a:ext cx="3276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600"/>
              <a:t>High sensitivity, but low specificity</a:t>
            </a:r>
          </a:p>
        </p:txBody>
      </p:sp>
      <p:sp>
        <p:nvSpPr>
          <p:cNvPr id="16" name="TextBox 15"/>
          <p:cNvSpPr txBox="1">
            <a:spLocks noChangeArrowheads="1"/>
          </p:cNvSpPr>
          <p:nvPr/>
        </p:nvSpPr>
        <p:spPr bwMode="auto">
          <a:xfrm>
            <a:off x="758825" y="5710381"/>
            <a:ext cx="3276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600"/>
              <a:t>Low sensitivity, but high specificity</a:t>
            </a:r>
          </a:p>
        </p:txBody>
      </p:sp>
      <p:cxnSp>
        <p:nvCxnSpPr>
          <p:cNvPr id="17" name="Straight Connector 16"/>
          <p:cNvCxnSpPr>
            <a:cxnSpLocks noChangeShapeType="1"/>
          </p:cNvCxnSpPr>
          <p:nvPr/>
        </p:nvCxnSpPr>
        <p:spPr bwMode="auto">
          <a:xfrm>
            <a:off x="3349625" y="2890981"/>
            <a:ext cx="0" cy="2590800"/>
          </a:xfrm>
          <a:prstGeom prst="line">
            <a:avLst/>
          </a:prstGeom>
          <a:noFill/>
          <a:ln w="25400">
            <a:solidFill>
              <a:srgbClr val="000000"/>
            </a:solidFill>
            <a:prstDash val="sysDash"/>
            <a:round/>
            <a:headEnd/>
            <a:tailEnd/>
          </a:ln>
          <a:extLst>
            <a:ext uri="{909E8E84-426E-40DD-AFC4-6F175D3DCCD1}">
              <a14:hiddenFill xmlns:a14="http://schemas.microsoft.com/office/drawing/2010/main">
                <a:noFill/>
              </a14:hiddenFill>
            </a:ext>
          </a:extLst>
        </p:spPr>
      </p:cxnSp>
      <p:sp>
        <p:nvSpPr>
          <p:cNvPr id="18" name="Left Arrow 17"/>
          <p:cNvSpPr>
            <a:spLocks noChangeArrowheads="1"/>
          </p:cNvSpPr>
          <p:nvPr/>
        </p:nvSpPr>
        <p:spPr bwMode="auto">
          <a:xfrm flipH="1">
            <a:off x="3333750" y="4643581"/>
            <a:ext cx="381000" cy="685800"/>
          </a:xfrm>
          <a:prstGeom prst="leftArrow">
            <a:avLst>
              <a:gd name="adj1" fmla="val 50000"/>
              <a:gd name="adj2" fmla="val 51704"/>
            </a:avLst>
          </a:prstGeom>
          <a:solidFill>
            <a:schemeClr val="accent1">
              <a:alpha val="25098"/>
            </a:schemeClr>
          </a:solidFill>
          <a:ln w="25400">
            <a:solidFill>
              <a:srgbClr val="000000"/>
            </a:solidFill>
            <a:round/>
            <a:headEnd/>
            <a:tailEnd/>
          </a:ln>
        </p:spPr>
        <p:txBody>
          <a:bodyPr/>
          <a:lstStyle/>
          <a:p>
            <a:endParaRPr lang="en-US"/>
          </a:p>
        </p:txBody>
      </p:sp>
      <p:graphicFrame>
        <p:nvGraphicFramePr>
          <p:cNvPr id="19" name="Table 18"/>
          <p:cNvGraphicFramePr>
            <a:graphicFrameLocks noGrp="1"/>
          </p:cNvGraphicFramePr>
          <p:nvPr>
            <p:extLst/>
          </p:nvPr>
        </p:nvGraphicFramePr>
        <p:xfrm>
          <a:off x="4051300" y="1716855"/>
          <a:ext cx="3810000" cy="3886200"/>
        </p:xfrm>
        <a:graphic>
          <a:graphicData uri="http://schemas.openxmlformats.org/drawingml/2006/table">
            <a:tbl>
              <a:tblPr firstRow="1" bandRow="1">
                <a:tableStyleId>{2D5ABB26-0587-4C30-8999-92F81FD0307C}</a:tableStyleId>
              </a:tblPr>
              <a:tblGrid>
                <a:gridCol w="3810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tblGrid>
              <a:tr h="403702">
                <a:tc>
                  <a:txBody>
                    <a:bodyPr/>
                    <a:lstStyle/>
                    <a:p>
                      <a:pPr algn="ctr"/>
                      <a:endParaRPr lang="en-US" sz="1400" dirty="0">
                        <a:solidFill>
                          <a:schemeClr val="tx1">
                            <a:lumMod val="75000"/>
                            <a:lumOff val="2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400" dirty="0">
                        <a:solidFill>
                          <a:schemeClr val="tx1">
                            <a:lumMod val="75000"/>
                            <a:lumOff val="2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600" dirty="0">
                          <a:solidFill>
                            <a:schemeClr val="tx1">
                              <a:lumMod val="75000"/>
                              <a:lumOff val="25000"/>
                            </a:schemeClr>
                          </a:solidFill>
                        </a:rPr>
                        <a:t>PSW</a:t>
                      </a:r>
                      <a:r>
                        <a:rPr lang="en-US" sz="1600" baseline="0" dirty="0">
                          <a:solidFill>
                            <a:schemeClr val="tx1">
                              <a:lumMod val="75000"/>
                              <a:lumOff val="25000"/>
                            </a:schemeClr>
                          </a:solidFill>
                        </a:rPr>
                        <a:t> </a:t>
                      </a:r>
                      <a:r>
                        <a:rPr lang="en-US" sz="1600" dirty="0">
                          <a:solidFill>
                            <a:schemeClr val="tx1">
                              <a:lumMod val="75000"/>
                              <a:lumOff val="25000"/>
                            </a:schemeClr>
                          </a:solidFill>
                        </a:rPr>
                        <a:t>Decisions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ctr"/>
                      <a:endParaRPr lang="en-US" sz="1400" dirty="0">
                        <a:solidFill>
                          <a:schemeClr val="tx1">
                            <a:lumMod val="75000"/>
                            <a:lumOff val="25000"/>
                          </a:schemeClr>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755596">
                <a:tc>
                  <a:txBody>
                    <a:bodyPr/>
                    <a:lstStyle/>
                    <a:p>
                      <a:pPr algn="ctr"/>
                      <a:endParaRPr lang="en-US" sz="1400" dirty="0">
                        <a:solidFill>
                          <a:schemeClr val="tx1">
                            <a:lumMod val="75000"/>
                            <a:lumOff val="2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400" dirty="0">
                        <a:solidFill>
                          <a:schemeClr val="tx1">
                            <a:lumMod val="75000"/>
                            <a:lumOff val="2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400" b="1" i="0" baseline="0" dirty="0">
                          <a:solidFill>
                            <a:schemeClr val="tx1">
                              <a:lumMod val="75000"/>
                              <a:lumOff val="25000"/>
                            </a:schemeClr>
                          </a:solidFill>
                        </a:rPr>
                        <a:t>SLD</a:t>
                      </a:r>
                    </a:p>
                    <a:p>
                      <a:pPr algn="ctr"/>
                      <a:r>
                        <a:rPr lang="en-US" sz="1400" baseline="0" dirty="0">
                          <a:solidFill>
                            <a:schemeClr val="tx1">
                              <a:lumMod val="75000"/>
                              <a:lumOff val="25000"/>
                            </a:schemeClr>
                          </a:solidFill>
                        </a:rPr>
                        <a:t>(i.e., PSW) </a:t>
                      </a:r>
                      <a:endParaRPr lang="en-US" sz="1400" dirty="0">
                        <a:solidFill>
                          <a:schemeClr val="tx1">
                            <a:lumMod val="75000"/>
                            <a:lumOff val="2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400" b="1" i="0" baseline="0" dirty="0">
                          <a:solidFill>
                            <a:schemeClr val="tx1">
                              <a:lumMod val="75000"/>
                              <a:lumOff val="25000"/>
                            </a:schemeClr>
                          </a:solidFill>
                        </a:rPr>
                        <a:t>No SLD</a:t>
                      </a:r>
                    </a:p>
                    <a:p>
                      <a:pPr algn="ctr"/>
                      <a:r>
                        <a:rPr lang="en-US" sz="1400" baseline="0" dirty="0">
                          <a:solidFill>
                            <a:schemeClr val="tx1">
                              <a:lumMod val="75000"/>
                              <a:lumOff val="25000"/>
                            </a:schemeClr>
                          </a:solidFill>
                        </a:rPr>
                        <a:t>(i.e., no PSW)</a:t>
                      </a:r>
                      <a:endParaRPr lang="en-US" sz="1400" dirty="0">
                        <a:solidFill>
                          <a:schemeClr val="tx1">
                            <a:lumMod val="75000"/>
                            <a:lumOff val="2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1363451">
                <a:tc rowSpan="2">
                  <a:txBody>
                    <a:bodyPr/>
                    <a:lstStyle/>
                    <a:p>
                      <a:pPr algn="ctr"/>
                      <a:r>
                        <a:rPr lang="en-US" sz="1600" dirty="0">
                          <a:solidFill>
                            <a:schemeClr val="tx1">
                              <a:lumMod val="75000"/>
                              <a:lumOff val="25000"/>
                            </a:schemeClr>
                          </a:solidFill>
                        </a:rPr>
                        <a:t>True State of the World</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400" b="1" i="0" dirty="0">
                          <a:solidFill>
                            <a:schemeClr val="tx1">
                              <a:lumMod val="75000"/>
                              <a:lumOff val="25000"/>
                            </a:schemeClr>
                          </a:solidFill>
                        </a:rPr>
                        <a:t>SLD</a:t>
                      </a:r>
                    </a:p>
                    <a:p>
                      <a:pPr algn="ctr"/>
                      <a:r>
                        <a:rPr lang="en-US" sz="1400" dirty="0">
                          <a:solidFill>
                            <a:schemeClr val="tx1">
                              <a:lumMod val="75000"/>
                              <a:lumOff val="25000"/>
                            </a:schemeClr>
                          </a:solidFill>
                        </a:rPr>
                        <a:t> (i.e., PSW)</a:t>
                      </a:r>
                    </a:p>
                  </a:txBody>
                  <a:tcPr vert="vert27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2800" b="0" dirty="0">
                          <a:solidFill>
                            <a:schemeClr val="tx1">
                              <a:lumMod val="75000"/>
                              <a:lumOff val="25000"/>
                            </a:schemeClr>
                          </a:solidFill>
                        </a:rPr>
                        <a:t>TP</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algn="ctr"/>
                      <a:r>
                        <a:rPr lang="en-US" sz="2800" b="0" dirty="0">
                          <a:solidFill>
                            <a:schemeClr val="tx1">
                              <a:lumMod val="75000"/>
                              <a:lumOff val="25000"/>
                            </a:schemeClr>
                          </a:solidFill>
                        </a:rPr>
                        <a:t>FN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363451">
                <a:tc vMerge="1">
                  <a:txBody>
                    <a:bodyPr/>
                    <a:lstStyle/>
                    <a:p>
                      <a:pPr algn="ctr"/>
                      <a:endParaRPr lang="en-US" sz="1400" dirty="0">
                        <a:solidFill>
                          <a:schemeClr val="tx1">
                            <a:lumMod val="75000"/>
                            <a:lumOff val="25000"/>
                          </a:schemeClr>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i="0" dirty="0">
                          <a:solidFill>
                            <a:schemeClr val="tx1">
                              <a:lumMod val="75000"/>
                              <a:lumOff val="25000"/>
                            </a:schemeClr>
                          </a:solidFill>
                        </a:rPr>
                        <a:t>No SLD</a:t>
                      </a:r>
                    </a:p>
                    <a:p>
                      <a:pPr algn="ctr"/>
                      <a:r>
                        <a:rPr lang="en-US" sz="1400" baseline="0" dirty="0">
                          <a:solidFill>
                            <a:schemeClr val="tx1">
                              <a:lumMod val="75000"/>
                              <a:lumOff val="25000"/>
                            </a:schemeClr>
                          </a:solidFill>
                        </a:rPr>
                        <a:t>(i.e., no PSW)</a:t>
                      </a:r>
                      <a:endParaRPr lang="en-US" sz="1400" dirty="0">
                        <a:solidFill>
                          <a:schemeClr val="tx1">
                            <a:lumMod val="75000"/>
                            <a:lumOff val="25000"/>
                          </a:schemeClr>
                        </a:solidFill>
                      </a:endParaRPr>
                    </a:p>
                  </a:txBody>
                  <a:tcPr vert="vert27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2800" b="0" dirty="0">
                          <a:solidFill>
                            <a:schemeClr val="tx1">
                              <a:lumMod val="75000"/>
                              <a:lumOff val="25000"/>
                            </a:schemeClr>
                          </a:solidFill>
                        </a:rPr>
                        <a:t>FP</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b="0" dirty="0">
                          <a:solidFill>
                            <a:schemeClr val="tx1">
                              <a:lumMod val="75000"/>
                              <a:lumOff val="25000"/>
                            </a:schemeClr>
                          </a:solidFill>
                        </a:rPr>
                        <a:t>TN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20" name="Object 4"/>
          <p:cNvGraphicFramePr>
            <a:graphicFrameLocks noChangeAspect="1"/>
          </p:cNvGraphicFramePr>
          <p:nvPr>
            <p:extLst/>
          </p:nvPr>
        </p:nvGraphicFramePr>
        <p:xfrm>
          <a:off x="8013700" y="3164655"/>
          <a:ext cx="736600" cy="622300"/>
        </p:xfrm>
        <a:graphic>
          <a:graphicData uri="http://schemas.openxmlformats.org/presentationml/2006/ole">
            <mc:AlternateContent xmlns:mc="http://schemas.openxmlformats.org/markup-compatibility/2006">
              <mc:Choice xmlns:v="urn:schemas-microsoft-com:vml" Requires="v">
                <p:oleObj spid="_x0000_s1081" name="Equation" r:id="rId5" imgW="736600" imgH="622300" progId="Equation.3">
                  <p:embed/>
                </p:oleObj>
              </mc:Choice>
              <mc:Fallback>
                <p:oleObj name="Equation" r:id="rId5" imgW="736600" imgH="622300" progId="Equation.3">
                  <p:embed/>
                  <p:pic>
                    <p:nvPicPr>
                      <p:cNvPr id="2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3700" y="3164655"/>
                        <a:ext cx="7366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5"/>
          <p:cNvGraphicFramePr>
            <a:graphicFrameLocks noChangeAspect="1"/>
          </p:cNvGraphicFramePr>
          <p:nvPr>
            <p:extLst/>
          </p:nvPr>
        </p:nvGraphicFramePr>
        <p:xfrm>
          <a:off x="8013700" y="4460055"/>
          <a:ext cx="736600" cy="622300"/>
        </p:xfrm>
        <a:graphic>
          <a:graphicData uri="http://schemas.openxmlformats.org/presentationml/2006/ole">
            <mc:AlternateContent xmlns:mc="http://schemas.openxmlformats.org/markup-compatibility/2006">
              <mc:Choice xmlns:v="urn:schemas-microsoft-com:vml" Requires="v">
                <p:oleObj spid="_x0000_s1082" name="Equation" r:id="rId7" imgW="736600" imgH="622300" progId="Equation.3">
                  <p:embed/>
                </p:oleObj>
              </mc:Choice>
              <mc:Fallback>
                <p:oleObj name="Equation" r:id="rId7" imgW="736600" imgH="622300" progId="Equation.3">
                  <p:embed/>
                  <p:pic>
                    <p:nvPicPr>
                      <p:cNvPr id="21"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3700" y="4460055"/>
                        <a:ext cx="7366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6"/>
          <p:cNvGraphicFramePr>
            <a:graphicFrameLocks noChangeAspect="1"/>
          </p:cNvGraphicFramePr>
          <p:nvPr>
            <p:extLst/>
          </p:nvPr>
        </p:nvGraphicFramePr>
        <p:xfrm>
          <a:off x="5118100" y="5679255"/>
          <a:ext cx="1066800" cy="419100"/>
        </p:xfrm>
        <a:graphic>
          <a:graphicData uri="http://schemas.openxmlformats.org/presentationml/2006/ole">
            <mc:AlternateContent xmlns:mc="http://schemas.openxmlformats.org/markup-compatibility/2006">
              <mc:Choice xmlns:v="urn:schemas-microsoft-com:vml" Requires="v">
                <p:oleObj spid="_x0000_s1083" name="Equation" r:id="rId9" imgW="1066800" imgH="419100" progId="Equation.3">
                  <p:embed/>
                </p:oleObj>
              </mc:Choice>
              <mc:Fallback>
                <p:oleObj name="Equation" r:id="rId9" imgW="1066800" imgH="419100" progId="Equation.3">
                  <p:embed/>
                  <p:pic>
                    <p:nvPicPr>
                      <p:cNvPr id="22"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18100" y="5679255"/>
                        <a:ext cx="10668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10"/>
          <p:cNvGraphicFramePr>
            <a:graphicFrameLocks noChangeAspect="1"/>
          </p:cNvGraphicFramePr>
          <p:nvPr>
            <p:extLst/>
          </p:nvPr>
        </p:nvGraphicFramePr>
        <p:xfrm>
          <a:off x="6565900" y="5679255"/>
          <a:ext cx="1079500" cy="419100"/>
        </p:xfrm>
        <a:graphic>
          <a:graphicData uri="http://schemas.openxmlformats.org/presentationml/2006/ole">
            <mc:AlternateContent xmlns:mc="http://schemas.openxmlformats.org/markup-compatibility/2006">
              <mc:Choice xmlns:v="urn:schemas-microsoft-com:vml" Requires="v">
                <p:oleObj spid="_x0000_s1084" name="Equation" r:id="rId11" imgW="1079500" imgH="419100" progId="Equation.3">
                  <p:embed/>
                </p:oleObj>
              </mc:Choice>
              <mc:Fallback>
                <p:oleObj name="Equation" r:id="rId11" imgW="1079500" imgH="419100" progId="Equation.3">
                  <p:embed/>
                  <p:pic>
                    <p:nvPicPr>
                      <p:cNvPr id="23"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65900" y="5679255"/>
                        <a:ext cx="10795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7373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animBg="1"/>
      <p:bldP spid="11" grpId="1" animBg="1"/>
      <p:bldP spid="12" grpId="0"/>
      <p:bldP spid="15" grpId="0"/>
      <p:bldP spid="15" grpId="1"/>
      <p:bldP spid="16" grpId="0"/>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7" y="1641329"/>
            <a:ext cx="9144000" cy="5216671"/>
          </a:xfrm>
        </p:spPr>
        <p:txBody>
          <a:bodyPr>
            <a:normAutofit/>
          </a:bodyPr>
          <a:lstStyle/>
          <a:p>
            <a:r>
              <a:rPr lang="en-US" u="sng" dirty="0"/>
              <a:t>Subtest profiles</a:t>
            </a:r>
            <a:r>
              <a:rPr lang="en-US" dirty="0"/>
              <a:t> fail to accurately distinguish between clinical and non-clinical subgroups (e.g., </a:t>
            </a:r>
            <a:r>
              <a:rPr lang="en-US" dirty="0" err="1"/>
              <a:t>Kavale</a:t>
            </a:r>
            <a:r>
              <a:rPr lang="en-US" dirty="0"/>
              <a:t> &amp; </a:t>
            </a:r>
            <a:r>
              <a:rPr lang="en-US" dirty="0" err="1"/>
              <a:t>Forness</a:t>
            </a:r>
            <a:r>
              <a:rPr lang="en-US" dirty="0"/>
              <a:t>, 1984; </a:t>
            </a:r>
            <a:r>
              <a:rPr lang="en-US" dirty="0" err="1"/>
              <a:t>Macmann</a:t>
            </a:r>
            <a:r>
              <a:rPr lang="en-US" dirty="0"/>
              <a:t> &amp; Barnett, 1997; Watkins, 2000)</a:t>
            </a:r>
          </a:p>
          <a:p>
            <a:r>
              <a:rPr lang="en-US" u="sng" dirty="0"/>
              <a:t>Index profiles</a:t>
            </a:r>
            <a:r>
              <a:rPr lang="en-US" dirty="0"/>
              <a:t> fail to distinguish between clinical and non-clinical subgroups (e.g., Smith &amp; Watkins, 2004; </a:t>
            </a:r>
            <a:r>
              <a:rPr lang="en-US" dirty="0" err="1"/>
              <a:t>Devena</a:t>
            </a:r>
            <a:r>
              <a:rPr lang="en-US" dirty="0"/>
              <a:t> &amp; Watkins, 2012) </a:t>
            </a:r>
          </a:p>
          <a:p>
            <a:r>
              <a:rPr lang="en-US" i="1" dirty="0"/>
              <a:t>Illusory correlation</a:t>
            </a:r>
            <a:r>
              <a:rPr lang="en-US" dirty="0"/>
              <a:t>– the false belief that two variables are related (Chapman &amp; Chapman, 1967) </a:t>
            </a:r>
          </a:p>
        </p:txBody>
      </p:sp>
      <p:sp>
        <p:nvSpPr>
          <p:cNvPr id="4" name="Title 1"/>
          <p:cNvSpPr txBox="1">
            <a:spLocks/>
          </p:cNvSpPr>
          <p:nvPr/>
        </p:nvSpPr>
        <p:spPr>
          <a:xfrm>
            <a:off x="304800" y="455607"/>
            <a:ext cx="7886700" cy="66156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Unique Profiles as a Diagnostic Sign</a:t>
            </a:r>
          </a:p>
        </p:txBody>
      </p:sp>
    </p:spTree>
    <p:extLst>
      <p:ext uri="{BB962C8B-B14F-4D97-AF65-F5344CB8AC3E}">
        <p14:creationId xmlns:p14="http://schemas.microsoft.com/office/powerpoint/2010/main" val="1683722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PSW Methods Aren’t New</a:t>
            </a:r>
          </a:p>
        </p:txBody>
      </p:sp>
      <p:sp>
        <p:nvSpPr>
          <p:cNvPr id="3" name="Content Placeholder 2"/>
          <p:cNvSpPr>
            <a:spLocks noGrp="1"/>
          </p:cNvSpPr>
          <p:nvPr>
            <p:ph idx="1"/>
          </p:nvPr>
        </p:nvSpPr>
        <p:spPr/>
        <p:txBody>
          <a:bodyPr>
            <a:normAutofit/>
          </a:bodyPr>
          <a:lstStyle/>
          <a:p>
            <a:r>
              <a:rPr lang="en-US" dirty="0"/>
              <a:t>Numerous patterns and profiles have been preferred over the last 40 years to identify LD (e.g. Kaufman, 1993).</a:t>
            </a:r>
          </a:p>
          <a:p>
            <a:pPr lvl="1"/>
            <a:r>
              <a:rPr lang="en-US" dirty="0"/>
              <a:t>Bannatyne Profile</a:t>
            </a:r>
          </a:p>
          <a:p>
            <a:pPr lvl="1"/>
            <a:r>
              <a:rPr lang="en-US" dirty="0"/>
              <a:t>ACID Profile</a:t>
            </a:r>
          </a:p>
          <a:p>
            <a:pPr lvl="1"/>
            <a:r>
              <a:rPr lang="en-US" dirty="0"/>
              <a:t>SCAD Profile</a:t>
            </a:r>
          </a:p>
          <a:p>
            <a:pPr lvl="1"/>
            <a:r>
              <a:rPr lang="en-US" dirty="0"/>
              <a:t>LD Index</a:t>
            </a:r>
          </a:p>
          <a:p>
            <a:pPr lvl="1"/>
            <a:r>
              <a:rPr lang="en-US" dirty="0"/>
              <a:t>Cognitive scatter analysis</a:t>
            </a:r>
          </a:p>
        </p:txBody>
      </p:sp>
    </p:spTree>
    <p:extLst>
      <p:ext uri="{BB962C8B-B14F-4D97-AF65-F5344CB8AC3E}">
        <p14:creationId xmlns:p14="http://schemas.microsoft.com/office/powerpoint/2010/main" val="7620239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2E49-C992-2849-B7BF-7FAEEC629241}"/>
              </a:ext>
            </a:extLst>
          </p:cNvPr>
          <p:cNvSpPr>
            <a:spLocks noGrp="1"/>
          </p:cNvSpPr>
          <p:nvPr>
            <p:ph type="title"/>
          </p:nvPr>
        </p:nvSpPr>
        <p:spPr/>
        <p:txBody>
          <a:bodyPr>
            <a:normAutofit fontScale="90000"/>
          </a:bodyPr>
          <a:lstStyle/>
          <a:p>
            <a:r>
              <a:rPr lang="en-US" dirty="0"/>
              <a:t>Does Scatter Matter (McGill, 2016; 2018)?</a:t>
            </a:r>
          </a:p>
        </p:txBody>
      </p:sp>
      <p:pic>
        <p:nvPicPr>
          <p:cNvPr id="3" name="Picture 2">
            <a:extLst>
              <a:ext uri="{FF2B5EF4-FFF2-40B4-BE49-F238E27FC236}">
                <a16:creationId xmlns:a16="http://schemas.microsoft.com/office/drawing/2014/main" id="{CC6C9854-6FE2-C944-9DE3-6166031B4350}"/>
              </a:ext>
            </a:extLst>
          </p:cNvPr>
          <p:cNvPicPr/>
          <p:nvPr/>
        </p:nvPicPr>
        <p:blipFill>
          <a:blip r:embed="rId2"/>
          <a:stretch>
            <a:fillRect/>
          </a:stretch>
        </p:blipFill>
        <p:spPr>
          <a:xfrm>
            <a:off x="172453" y="1752600"/>
            <a:ext cx="4399547" cy="4147410"/>
          </a:xfrm>
          <a:prstGeom prst="rect">
            <a:avLst/>
          </a:prstGeom>
        </p:spPr>
      </p:pic>
      <p:pic>
        <p:nvPicPr>
          <p:cNvPr id="4" name="Picture 3">
            <a:extLst>
              <a:ext uri="{FF2B5EF4-FFF2-40B4-BE49-F238E27FC236}">
                <a16:creationId xmlns:a16="http://schemas.microsoft.com/office/drawing/2014/main" id="{C804EECA-830C-E94A-BA75-DDFD1EA5DC87}"/>
              </a:ext>
            </a:extLst>
          </p:cNvPr>
          <p:cNvPicPr>
            <a:picLocks noChangeAspect="1"/>
          </p:cNvPicPr>
          <p:nvPr/>
        </p:nvPicPr>
        <p:blipFill>
          <a:blip r:embed="rId3"/>
          <a:stretch>
            <a:fillRect/>
          </a:stretch>
        </p:blipFill>
        <p:spPr>
          <a:xfrm>
            <a:off x="4546600" y="1905000"/>
            <a:ext cx="4312904" cy="3244850"/>
          </a:xfrm>
          <a:prstGeom prst="rect">
            <a:avLst/>
          </a:prstGeom>
        </p:spPr>
      </p:pic>
      <p:sp>
        <p:nvSpPr>
          <p:cNvPr id="5" name="TextBox 4">
            <a:extLst>
              <a:ext uri="{FF2B5EF4-FFF2-40B4-BE49-F238E27FC236}">
                <a16:creationId xmlns:a16="http://schemas.microsoft.com/office/drawing/2014/main" id="{36B76D60-2137-7946-B4B3-C47D9C954008}"/>
              </a:ext>
            </a:extLst>
          </p:cNvPr>
          <p:cNvSpPr txBox="1"/>
          <p:nvPr/>
        </p:nvSpPr>
        <p:spPr>
          <a:xfrm>
            <a:off x="2559481" y="2395144"/>
            <a:ext cx="4025037" cy="2862322"/>
          </a:xfrm>
          <a:prstGeom prst="rect">
            <a:avLst/>
          </a:prstGeom>
          <a:solidFill>
            <a:schemeClr val="bg1"/>
          </a:solidFill>
        </p:spPr>
        <p:txBody>
          <a:bodyPr wrap="square" rtlCol="0">
            <a:spAutoFit/>
          </a:bodyPr>
          <a:lstStyle/>
          <a:p>
            <a:r>
              <a:rPr lang="en-US" dirty="0"/>
              <a:t>Presently there is no compelling evidence to indicate that scatter impacts the structural or predictive validity of composite scores. No evidence that scatter is a useful diagnostic sign for LD.</a:t>
            </a:r>
          </a:p>
          <a:p>
            <a:endParaRPr lang="en-US" dirty="0"/>
          </a:p>
          <a:p>
            <a:r>
              <a:rPr lang="en-US" dirty="0"/>
              <a:t>As a result, Kaufman, Flanagan, and, to some extent, Sattler have no de-emphasized the use of scatter analysis in recent writings (</a:t>
            </a:r>
            <a:r>
              <a:rPr lang="en-US" b="1" dirty="0">
                <a:solidFill>
                  <a:srgbClr val="FF0000"/>
                </a:solidFill>
              </a:rPr>
              <a:t>sort of</a:t>
            </a:r>
            <a:r>
              <a:rPr lang="en-US" dirty="0"/>
              <a:t>). </a:t>
            </a:r>
          </a:p>
        </p:txBody>
      </p:sp>
    </p:spTree>
    <p:extLst>
      <p:ext uri="{BB962C8B-B14F-4D97-AF65-F5344CB8AC3E}">
        <p14:creationId xmlns:p14="http://schemas.microsoft.com/office/powerpoint/2010/main" val="12590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7886700" cy="860612"/>
          </a:xfrm>
        </p:spPr>
        <p:txBody>
          <a:bodyPr>
            <a:normAutofit/>
          </a:bodyPr>
          <a:lstStyle/>
          <a:p>
            <a:r>
              <a:rPr lang="en-US" sz="3600" dirty="0"/>
              <a:t>Is Test Scatter Useful at Any Level?</a:t>
            </a:r>
          </a:p>
        </p:txBody>
      </p:sp>
      <p:pic>
        <p:nvPicPr>
          <p:cNvPr id="3" name="Picture 2"/>
          <p:cNvPicPr>
            <a:picLocks noChangeAspect="1"/>
          </p:cNvPicPr>
          <p:nvPr/>
        </p:nvPicPr>
        <p:blipFill>
          <a:blip r:embed="rId3"/>
          <a:stretch>
            <a:fillRect/>
          </a:stretch>
        </p:blipFill>
        <p:spPr>
          <a:xfrm>
            <a:off x="100523" y="1981200"/>
            <a:ext cx="9023812" cy="3429000"/>
          </a:xfrm>
          <a:prstGeom prst="rect">
            <a:avLst/>
          </a:prstGeom>
        </p:spPr>
      </p:pic>
    </p:spTree>
    <p:extLst>
      <p:ext uri="{BB962C8B-B14F-4D97-AF65-F5344CB8AC3E}">
        <p14:creationId xmlns:p14="http://schemas.microsoft.com/office/powerpoint/2010/main" val="31915081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Diagnostic Utility of PSW</a:t>
            </a:r>
          </a:p>
        </p:txBody>
      </p:sp>
      <p:pic>
        <p:nvPicPr>
          <p:cNvPr id="3" name="Picture 2">
            <a:extLst>
              <a:ext uri="{FF2B5EF4-FFF2-40B4-BE49-F238E27FC236}">
                <a16:creationId xmlns:a16="http://schemas.microsoft.com/office/drawing/2014/main" id="{E0FE2D20-512D-3E44-80FB-0096C1CA4D58}"/>
              </a:ext>
            </a:extLst>
          </p:cNvPr>
          <p:cNvPicPr>
            <a:picLocks noChangeAspect="1"/>
          </p:cNvPicPr>
          <p:nvPr/>
        </p:nvPicPr>
        <p:blipFill>
          <a:blip r:embed="rId2"/>
          <a:stretch>
            <a:fillRect/>
          </a:stretch>
        </p:blipFill>
        <p:spPr>
          <a:xfrm>
            <a:off x="457200" y="2209800"/>
            <a:ext cx="3906695" cy="3200400"/>
          </a:xfrm>
          <a:prstGeom prst="rect">
            <a:avLst/>
          </a:prstGeom>
        </p:spPr>
      </p:pic>
      <p:sp>
        <p:nvSpPr>
          <p:cNvPr id="4" name="TextBox 3">
            <a:extLst>
              <a:ext uri="{FF2B5EF4-FFF2-40B4-BE49-F238E27FC236}">
                <a16:creationId xmlns:a16="http://schemas.microsoft.com/office/drawing/2014/main" id="{4B129E5D-3BF3-3E49-AE6F-96C7ED157214}"/>
              </a:ext>
            </a:extLst>
          </p:cNvPr>
          <p:cNvSpPr txBox="1"/>
          <p:nvPr/>
        </p:nvSpPr>
        <p:spPr>
          <a:xfrm>
            <a:off x="4746240" y="2824877"/>
            <a:ext cx="3276600" cy="2585323"/>
          </a:xfrm>
          <a:prstGeom prst="rect">
            <a:avLst/>
          </a:prstGeom>
          <a:noFill/>
        </p:spPr>
        <p:txBody>
          <a:bodyPr wrap="square" rtlCol="0">
            <a:spAutoFit/>
          </a:bodyPr>
          <a:lstStyle/>
          <a:p>
            <a:pPr marL="285750" indent="-285750">
              <a:buFont typeface="Arial" panose="020B0604020202020204" pitchFamily="34" charset="0"/>
              <a:buChar char="•"/>
            </a:pPr>
            <a:r>
              <a:rPr lang="en-US" dirty="0"/>
              <a:t>Simulated 5,000 cases of assessment data and evaluated technical adequacy of C/DM, D/CM, and DD/C methods.</a:t>
            </a:r>
          </a:p>
          <a:p>
            <a:pPr marL="285750" indent="-285750">
              <a:buFont typeface="Arial" panose="020B0604020202020204" pitchFamily="34" charset="0"/>
              <a:buChar char="•"/>
            </a:pPr>
            <a:r>
              <a:rPr lang="en-US" dirty="0"/>
              <a:t>Poor overlap between methods.</a:t>
            </a:r>
          </a:p>
          <a:p>
            <a:pPr marL="285750" indent="-285750">
              <a:buFont typeface="Arial" panose="020B0604020202020204" pitchFamily="34" charset="0"/>
              <a:buChar char="•"/>
            </a:pPr>
            <a:r>
              <a:rPr lang="en-US" dirty="0"/>
              <a:t>1%-2% base rate.</a:t>
            </a:r>
          </a:p>
          <a:p>
            <a:pPr marL="285750" indent="-285750">
              <a:buFont typeface="Arial" panose="020B0604020202020204" pitchFamily="34" charset="0"/>
              <a:buChar char="•"/>
            </a:pPr>
            <a:r>
              <a:rPr lang="en-US" dirty="0"/>
              <a:t>Excellent NPV, very low PPV.</a:t>
            </a:r>
          </a:p>
        </p:txBody>
      </p:sp>
      <p:sp>
        <p:nvSpPr>
          <p:cNvPr id="5" name="TextBox 4">
            <a:extLst>
              <a:ext uri="{FF2B5EF4-FFF2-40B4-BE49-F238E27FC236}">
                <a16:creationId xmlns:a16="http://schemas.microsoft.com/office/drawing/2014/main" id="{D1182453-40F3-5A41-9586-D2D8B69DC25A}"/>
              </a:ext>
            </a:extLst>
          </p:cNvPr>
          <p:cNvSpPr txBox="1"/>
          <p:nvPr/>
        </p:nvSpPr>
        <p:spPr>
          <a:xfrm>
            <a:off x="1334272" y="2132379"/>
            <a:ext cx="6059245" cy="3970318"/>
          </a:xfrm>
          <a:prstGeom prst="rect">
            <a:avLst/>
          </a:prstGeom>
          <a:solidFill>
            <a:schemeClr val="bg1">
              <a:lumMod val="95000"/>
            </a:schemeClr>
          </a:solidFill>
        </p:spPr>
        <p:txBody>
          <a:bodyPr wrap="square" rtlCol="0">
            <a:spAutoFit/>
          </a:bodyPr>
          <a:lstStyle/>
          <a:p>
            <a:pPr marL="285750" indent="-285750">
              <a:buFont typeface="Arial" panose="020B0604020202020204" pitchFamily="34" charset="0"/>
              <a:buChar char="•"/>
            </a:pPr>
            <a:r>
              <a:rPr lang="en-US" dirty="0"/>
              <a:t>These findings have been replicated in every subsequent study examining DV of various PSW methods and permutations (</a:t>
            </a:r>
            <a:r>
              <a:rPr lang="en-US" dirty="0" err="1"/>
              <a:t>Kranzler</a:t>
            </a:r>
            <a:r>
              <a:rPr lang="en-US" dirty="0"/>
              <a:t> et al., 2016, 2019; McGill, </a:t>
            </a:r>
            <a:r>
              <a:rPr lang="en-US" dirty="0" err="1"/>
              <a:t>Conoyer</a:t>
            </a:r>
            <a:r>
              <a:rPr lang="en-US" dirty="0"/>
              <a:t>, &amp; </a:t>
            </a:r>
            <a:r>
              <a:rPr lang="en-US" dirty="0" err="1"/>
              <a:t>Fefer</a:t>
            </a:r>
            <a:r>
              <a:rPr lang="en-US" dirty="0"/>
              <a:t>, 2018, </a:t>
            </a:r>
            <a:r>
              <a:rPr lang="en-US" dirty="0" err="1"/>
              <a:t>Miciak</a:t>
            </a:r>
            <a:r>
              <a:rPr lang="en-US" dirty="0"/>
              <a:t> et al., 2014, </a:t>
            </a:r>
            <a:r>
              <a:rPr lang="en-US" dirty="0" err="1"/>
              <a:t>Miciak</a:t>
            </a:r>
            <a:r>
              <a:rPr lang="en-US" dirty="0"/>
              <a:t>, Taylor, Denton, &amp; Fletcher, 2015; Taylor, </a:t>
            </a:r>
            <a:r>
              <a:rPr lang="en-US" dirty="0" err="1"/>
              <a:t>Miciak</a:t>
            </a:r>
            <a:r>
              <a:rPr lang="en-US" dirty="0"/>
              <a:t>, Fletcher, &amp; </a:t>
            </a:r>
            <a:r>
              <a:rPr lang="en-US" dirty="0" err="1"/>
              <a:t>Francus</a:t>
            </a:r>
            <a:r>
              <a:rPr lang="en-US" dirty="0"/>
              <a:t> 2017).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 comparable study reporting positive findings has been produced.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Factors that degrade decision utility:</a:t>
            </a:r>
          </a:p>
          <a:p>
            <a:pPr marL="742950" lvl="1" indent="-285750">
              <a:buFont typeface="Arial" panose="020B0604020202020204" pitchFamily="34" charset="0"/>
              <a:buChar char="•"/>
            </a:pPr>
            <a:r>
              <a:rPr lang="en-US" dirty="0"/>
              <a:t>Test selection.</a:t>
            </a:r>
          </a:p>
          <a:p>
            <a:pPr marL="742950" lvl="1" indent="-285750">
              <a:buFont typeface="Arial" panose="020B0604020202020204" pitchFamily="34" charset="0"/>
              <a:buChar char="•"/>
            </a:pPr>
            <a:r>
              <a:rPr lang="en-US" dirty="0"/>
              <a:t>More assessment.</a:t>
            </a:r>
          </a:p>
          <a:p>
            <a:pPr marL="1200150" lvl="2" indent="-285750">
              <a:buFont typeface="Arial" panose="020B0604020202020204" pitchFamily="34" charset="0"/>
              <a:buChar char="•"/>
            </a:pPr>
            <a:r>
              <a:rPr lang="en-US" dirty="0"/>
              <a:t>Dilution effect (Faust, 1989; Nisbett et al., 1981)</a:t>
            </a:r>
          </a:p>
        </p:txBody>
      </p:sp>
    </p:spTree>
    <p:extLst>
      <p:ext uri="{BB962C8B-B14F-4D97-AF65-F5344CB8AC3E}">
        <p14:creationId xmlns:p14="http://schemas.microsoft.com/office/powerpoint/2010/main" val="361268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23FDB-D6EF-E948-B375-86E487C3AF51}"/>
              </a:ext>
            </a:extLst>
          </p:cNvPr>
          <p:cNvSpPr>
            <a:spLocks noGrp="1"/>
          </p:cNvSpPr>
          <p:nvPr>
            <p:ph type="title"/>
          </p:nvPr>
        </p:nvSpPr>
        <p:spPr/>
        <p:txBody>
          <a:bodyPr/>
          <a:lstStyle/>
          <a:p>
            <a:r>
              <a:rPr lang="en-US" dirty="0"/>
              <a:t>McGill, </a:t>
            </a:r>
            <a:r>
              <a:rPr lang="en-US" dirty="0" err="1"/>
              <a:t>Conoyer</a:t>
            </a:r>
            <a:r>
              <a:rPr lang="en-US" dirty="0"/>
              <a:t>, &amp; </a:t>
            </a:r>
            <a:r>
              <a:rPr lang="en-US" dirty="0" err="1"/>
              <a:t>Fefer</a:t>
            </a:r>
            <a:r>
              <a:rPr lang="en-US" dirty="0"/>
              <a:t> (2018)</a:t>
            </a:r>
          </a:p>
        </p:txBody>
      </p:sp>
      <p:pic>
        <p:nvPicPr>
          <p:cNvPr id="3" name="Picture 2">
            <a:extLst>
              <a:ext uri="{FF2B5EF4-FFF2-40B4-BE49-F238E27FC236}">
                <a16:creationId xmlns:a16="http://schemas.microsoft.com/office/drawing/2014/main" id="{0CBF8149-92E5-2643-9531-6A95238A151C}"/>
              </a:ext>
            </a:extLst>
          </p:cNvPr>
          <p:cNvPicPr>
            <a:picLocks noChangeAspect="1"/>
          </p:cNvPicPr>
          <p:nvPr/>
        </p:nvPicPr>
        <p:blipFill>
          <a:blip r:embed="rId2"/>
          <a:stretch>
            <a:fillRect/>
          </a:stretch>
        </p:blipFill>
        <p:spPr>
          <a:xfrm>
            <a:off x="707302" y="1653118"/>
            <a:ext cx="8013365" cy="5145615"/>
          </a:xfrm>
          <a:prstGeom prst="rect">
            <a:avLst/>
          </a:prstGeom>
        </p:spPr>
      </p:pic>
    </p:spTree>
    <p:extLst>
      <p:ext uri="{BB962C8B-B14F-4D97-AF65-F5344CB8AC3E}">
        <p14:creationId xmlns:p14="http://schemas.microsoft.com/office/powerpoint/2010/main" val="16472705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42157"/>
            <a:ext cx="7886700" cy="473074"/>
          </a:xfrm>
        </p:spPr>
        <p:txBody>
          <a:bodyPr>
            <a:normAutofit fontScale="90000"/>
          </a:bodyPr>
          <a:lstStyle/>
          <a:p>
            <a:r>
              <a:rPr lang="en-US" dirty="0"/>
              <a:t>Issues with PSW/XBA Software</a:t>
            </a:r>
          </a:p>
        </p:txBody>
      </p:sp>
      <p:sp>
        <p:nvSpPr>
          <p:cNvPr id="3" name="Content Placeholder 2"/>
          <p:cNvSpPr>
            <a:spLocks noGrp="1"/>
          </p:cNvSpPr>
          <p:nvPr>
            <p:ph idx="1"/>
          </p:nvPr>
        </p:nvSpPr>
        <p:spPr>
          <a:xfrm>
            <a:off x="0" y="1825625"/>
            <a:ext cx="8515350" cy="5032374"/>
          </a:xfrm>
        </p:spPr>
        <p:txBody>
          <a:bodyPr>
            <a:normAutofit/>
          </a:bodyPr>
          <a:lstStyle/>
          <a:p>
            <a:r>
              <a:rPr lang="en-US" dirty="0"/>
              <a:t>Pairwise comparisons and reliability of difference scores (Edwards, 2001)</a:t>
            </a:r>
          </a:p>
          <a:p>
            <a:r>
              <a:rPr lang="en-US" dirty="0"/>
              <a:t>Score comparisons are not conservative tests. </a:t>
            </a:r>
          </a:p>
          <a:p>
            <a:pPr lvl="1"/>
            <a:r>
              <a:rPr lang="en-US" dirty="0"/>
              <a:t>SE diff (McGill et al., 2016)</a:t>
            </a:r>
          </a:p>
          <a:p>
            <a:pPr lvl="1"/>
            <a:r>
              <a:rPr lang="en-US" dirty="0"/>
              <a:t>Multiple comparisons/Type I error</a:t>
            </a:r>
          </a:p>
          <a:p>
            <a:r>
              <a:rPr lang="en-US" dirty="0"/>
              <a:t>Correlations between measures</a:t>
            </a:r>
          </a:p>
          <a:p>
            <a:pPr lvl="1"/>
            <a:r>
              <a:rPr lang="en-US" dirty="0"/>
              <a:t>Disclosure</a:t>
            </a:r>
          </a:p>
          <a:p>
            <a:pPr lvl="1"/>
            <a:r>
              <a:rPr lang="en-US" dirty="0"/>
              <a:t>Adequate updating</a:t>
            </a:r>
          </a:p>
          <a:p>
            <a:pPr lvl="1"/>
            <a:r>
              <a:rPr lang="en-US" dirty="0"/>
              <a:t>Sample sizes</a:t>
            </a:r>
          </a:p>
          <a:p>
            <a:r>
              <a:rPr lang="en-US" dirty="0"/>
              <a:t>Subjective judgement </a:t>
            </a:r>
          </a:p>
          <a:p>
            <a:r>
              <a:rPr lang="en-US" dirty="0"/>
              <a:t>Absence of diagnostic utility information (Kranzler et al., 2016)</a:t>
            </a:r>
          </a:p>
        </p:txBody>
      </p:sp>
      <p:pic>
        <p:nvPicPr>
          <p:cNvPr id="2050" name="Picture 2" descr="Cross-Battery Assessment Software System (X-BASS) Access Card (111905639X) cover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299" y="2317523"/>
            <a:ext cx="1316473" cy="16938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schoolhouseeducationalservices.com/wp-content/uploads/2016/10/ppatest_mac-400x400.png?1d428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5736" y="4038600"/>
            <a:ext cx="1625600" cy="162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673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Black Box Warning</a:t>
            </a:r>
          </a:p>
        </p:txBody>
      </p:sp>
      <p:sp>
        <p:nvSpPr>
          <p:cNvPr id="3" name="Content Placeholder 2"/>
          <p:cNvSpPr>
            <a:spLocks noGrp="1"/>
          </p:cNvSpPr>
          <p:nvPr>
            <p:ph idx="1"/>
          </p:nvPr>
        </p:nvSpPr>
        <p:spPr/>
        <p:txBody>
          <a:bodyPr/>
          <a:lstStyle/>
          <a:p>
            <a:pPr marL="0" indent="0">
              <a:buNone/>
            </a:pPr>
            <a:r>
              <a:rPr lang="en-US" dirty="0"/>
              <a:t>“cognitive profile analysis in all of its forms has long been implicated as psychometrically flawed (Canivez, 2013; Kranzler et al., 2016, </a:t>
            </a:r>
            <a:r>
              <a:rPr lang="en-US" dirty="0" err="1"/>
              <a:t>Macmann</a:t>
            </a:r>
            <a:r>
              <a:rPr lang="en-US" dirty="0"/>
              <a:t> &amp; Barnett, 1997; McDermott et al., 1990, 1992; Watkins, 2000) and the ecological/treatment utility of the strengths and weaknesses generated from these analyses has historically been poor (Burns et al., 2016; Elliott &amp; </a:t>
            </a:r>
            <a:r>
              <a:rPr lang="en-US" dirty="0" err="1"/>
              <a:t>Resing</a:t>
            </a:r>
            <a:r>
              <a:rPr lang="en-US" dirty="0"/>
              <a:t>, 2015; Fletcher &amp; Miciak, 2016). As a result, the scores associated with these analyses and the methodologies where employed should be interpreted with caution.”</a:t>
            </a:r>
          </a:p>
          <a:p>
            <a:pPr marL="0" indent="0">
              <a:buNone/>
            </a:pPr>
            <a:endParaRPr lang="en-US" dirty="0"/>
          </a:p>
        </p:txBody>
      </p:sp>
    </p:spTree>
    <p:extLst>
      <p:ext uri="{BB962C8B-B14F-4D97-AF65-F5344CB8AC3E}">
        <p14:creationId xmlns:p14="http://schemas.microsoft.com/office/powerpoint/2010/main" val="24813070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Reliability of Difference Scores</a:t>
            </a:r>
          </a:p>
        </p:txBody>
      </p:sp>
      <p:sp>
        <p:nvSpPr>
          <p:cNvPr id="3" name="Content Placeholder 2"/>
          <p:cNvSpPr>
            <a:spLocks noGrp="1"/>
          </p:cNvSpPr>
          <p:nvPr>
            <p:ph idx="1"/>
          </p:nvPr>
        </p:nvSpPr>
        <p:spPr/>
        <p:txBody>
          <a:bodyPr/>
          <a:lstStyle/>
          <a:p>
            <a:r>
              <a:rPr lang="en-US" dirty="0"/>
              <a:t>DIFF scores are always less reliable than there constituent parts. </a:t>
            </a:r>
          </a:p>
          <a:p>
            <a:r>
              <a:rPr lang="en-US" dirty="0"/>
              <a:t>Test A (.90); observed score = 100</a:t>
            </a:r>
          </a:p>
          <a:p>
            <a:r>
              <a:rPr lang="en-US" dirty="0"/>
              <a:t>Test B (.90); observed score = 77</a:t>
            </a:r>
          </a:p>
          <a:p>
            <a:r>
              <a:rPr lang="en-US" dirty="0"/>
              <a:t>Correlation between Test A and Test B  (.75)</a:t>
            </a:r>
          </a:p>
          <a:p>
            <a:r>
              <a:rPr lang="en-US" dirty="0"/>
              <a:t>Reliability of difference score (.60); observed difference = 23</a:t>
            </a:r>
          </a:p>
          <a:p>
            <a:r>
              <a:rPr lang="en-US" dirty="0"/>
              <a:t>~95% CI for difference score  = (4-42)</a:t>
            </a:r>
          </a:p>
        </p:txBody>
      </p:sp>
    </p:spTree>
    <p:extLst>
      <p:ext uri="{BB962C8B-B14F-4D97-AF65-F5344CB8AC3E}">
        <p14:creationId xmlns:p14="http://schemas.microsoft.com/office/powerpoint/2010/main" val="37658122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PSW </a:t>
            </a:r>
            <a:r>
              <a:rPr lang="en-US" i="1" dirty="0"/>
              <a:t>Evidence-Based</a:t>
            </a:r>
            <a:r>
              <a:rPr lang="en-US" dirty="0"/>
              <a:t>?</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“Flanagan and colleagues first presented their initial operational definition of SLD almost 15 years ago (Flanagan, Ortiz, Alfonso, &amp; </a:t>
            </a:r>
            <a:r>
              <a:rPr lang="en-US" dirty="0" err="1"/>
              <a:t>Mascolo</a:t>
            </a:r>
            <a:r>
              <a:rPr lang="en-US" dirty="0"/>
              <a:t>, 2002). Have the proponents of the XBA PSW method evaded peer review since then? What evidence has been published in the peer-reviewed literature to support the PSW methods? </a:t>
            </a:r>
            <a:r>
              <a:rPr lang="en-US" u="sng" dirty="0">
                <a:solidFill>
                  <a:srgbClr val="FF0000"/>
                </a:solidFill>
              </a:rPr>
              <a:t>According to results of a </a:t>
            </a:r>
            <a:r>
              <a:rPr lang="en-US" u="sng" dirty="0" err="1">
                <a:solidFill>
                  <a:srgbClr val="FF0000"/>
                </a:solidFill>
              </a:rPr>
              <a:t>PsychINFO</a:t>
            </a:r>
            <a:r>
              <a:rPr lang="en-US" u="sng" dirty="0">
                <a:solidFill>
                  <a:srgbClr val="FF0000"/>
                </a:solidFill>
              </a:rPr>
              <a:t> search of the principal authors of the XBA PSW approach, we found only two articles that were published in peer-reviewed journals since 2001 and both were “thought pieces” and not empirical studies (viz., Decker, Hale, &amp; Flanagan, 2013; Flanagan, Ortiz, Alfonso, &amp; </a:t>
            </a:r>
            <a:r>
              <a:rPr lang="en-US" u="sng" dirty="0" err="1">
                <a:solidFill>
                  <a:srgbClr val="FF0000"/>
                </a:solidFill>
              </a:rPr>
              <a:t>Dynda</a:t>
            </a:r>
            <a:r>
              <a:rPr lang="en-US" u="sng" dirty="0">
                <a:solidFill>
                  <a:srgbClr val="FF0000"/>
                </a:solidFill>
              </a:rPr>
              <a:t>, 2006). </a:t>
            </a:r>
            <a:r>
              <a:rPr lang="en-US" dirty="0"/>
              <a:t>Employing such search terms as “patterns of strengths and weaknesses,” “dual discrepancy/consistency method,” and “cross-battery assessment” resulted in numerous hits for most terms, but few peer-refereed journal articles reporting empirical research. Moreover, the empirical research that has been published in journals does not support the XBA PSW method (Miciak et al., 2014; </a:t>
            </a:r>
            <a:r>
              <a:rPr lang="en-US" dirty="0" err="1"/>
              <a:t>Stuebing</a:t>
            </a:r>
            <a:r>
              <a:rPr lang="en-US" dirty="0"/>
              <a:t> et al., 2012).”</a:t>
            </a:r>
          </a:p>
          <a:p>
            <a:endParaRPr lang="en-US" dirty="0"/>
          </a:p>
        </p:txBody>
      </p:sp>
    </p:spTree>
    <p:extLst>
      <p:ext uri="{BB962C8B-B14F-4D97-AF65-F5344CB8AC3E}">
        <p14:creationId xmlns:p14="http://schemas.microsoft.com/office/powerpoint/2010/main" val="33525432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Treatment Utility: Can 200 Studies Be Wrong?</a:t>
            </a:r>
          </a:p>
        </p:txBody>
      </p:sp>
      <p:pic>
        <p:nvPicPr>
          <p:cNvPr id="3" name="Picture 2"/>
          <p:cNvPicPr>
            <a:picLocks noChangeAspect="1"/>
          </p:cNvPicPr>
          <p:nvPr/>
        </p:nvPicPr>
        <p:blipFill>
          <a:blip r:embed="rId2"/>
          <a:stretch>
            <a:fillRect/>
          </a:stretch>
        </p:blipFill>
        <p:spPr>
          <a:xfrm>
            <a:off x="1295400" y="1676400"/>
            <a:ext cx="6553200" cy="4778906"/>
          </a:xfrm>
          <a:prstGeom prst="rect">
            <a:avLst/>
          </a:prstGeom>
        </p:spPr>
      </p:pic>
    </p:spTree>
    <p:extLst>
      <p:ext uri="{BB962C8B-B14F-4D97-AF65-F5344CB8AC3E}">
        <p14:creationId xmlns:p14="http://schemas.microsoft.com/office/powerpoint/2010/main" val="6009048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Schneider &amp; Kaufman (2017)</a:t>
            </a:r>
          </a:p>
        </p:txBody>
      </p:sp>
      <p:sp>
        <p:nvSpPr>
          <p:cNvPr id="3" name="Content Placeholder 2"/>
          <p:cNvSpPr>
            <a:spLocks noGrp="1"/>
          </p:cNvSpPr>
          <p:nvPr>
            <p:ph idx="1"/>
          </p:nvPr>
        </p:nvSpPr>
        <p:spPr/>
        <p:txBody>
          <a:bodyPr>
            <a:normAutofit/>
          </a:bodyPr>
          <a:lstStyle/>
          <a:p>
            <a:pPr marL="0" indent="0">
              <a:buNone/>
            </a:pPr>
            <a:r>
              <a:rPr lang="en-US" dirty="0"/>
              <a:t>Most defenders of the role of cognitive assessment in the diagnosis and treatment of learning disabilities believe that a comprehensive cognitive assessment is essential and that knowing about a person’s cognitive abilities leads to better decisions about interventions (Hale et al., 2010). </a:t>
            </a:r>
            <a:r>
              <a:rPr lang="en-US" b="1" u="sng" dirty="0">
                <a:solidFill>
                  <a:srgbClr val="FF0000"/>
                </a:solidFill>
              </a:rPr>
              <a:t>After rereading dozens of papers defending such assertions, including our own, we can say that this position is mostly backed by rhetoric in which assertions are backed by citations of other scholars making assertions backed by citations of still other scholars making assertions.</a:t>
            </a:r>
            <a:r>
              <a:rPr lang="en-US" dirty="0"/>
              <a:t> There is nothing wrong with making and citing assertions, but to confuse such assertions with epistemological bedrock is to be epistemologically confused and groundless” (p. 8).</a:t>
            </a:r>
          </a:p>
        </p:txBody>
      </p:sp>
    </p:spTree>
    <p:extLst>
      <p:ext uri="{BB962C8B-B14F-4D97-AF65-F5344CB8AC3E}">
        <p14:creationId xmlns:p14="http://schemas.microsoft.com/office/powerpoint/2010/main" val="35056260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11E2F-1193-354E-909E-22E27799E664}"/>
              </a:ext>
            </a:extLst>
          </p:cNvPr>
          <p:cNvSpPr>
            <a:spLocks noGrp="1"/>
          </p:cNvSpPr>
          <p:nvPr>
            <p:ph type="title"/>
          </p:nvPr>
        </p:nvSpPr>
        <p:spPr/>
        <p:txBody>
          <a:bodyPr>
            <a:normAutofit/>
          </a:bodyPr>
          <a:lstStyle/>
          <a:p>
            <a:r>
              <a:rPr lang="en-US" sz="2800" dirty="0"/>
              <a:t>The Additivity Problem (</a:t>
            </a:r>
            <a:r>
              <a:rPr lang="en-US" sz="2800" dirty="0" err="1"/>
              <a:t>Beaujean</a:t>
            </a:r>
            <a:r>
              <a:rPr lang="en-US" sz="2800" dirty="0"/>
              <a:t> et al. 2018)</a:t>
            </a:r>
          </a:p>
        </p:txBody>
      </p:sp>
      <p:pic>
        <p:nvPicPr>
          <p:cNvPr id="4" name="Picture 3">
            <a:extLst>
              <a:ext uri="{FF2B5EF4-FFF2-40B4-BE49-F238E27FC236}">
                <a16:creationId xmlns:a16="http://schemas.microsoft.com/office/drawing/2014/main" id="{50CC4595-9FAD-B94D-A8F8-D0A59A061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1512539"/>
            <a:ext cx="7696200" cy="5325887"/>
          </a:xfrm>
          <a:prstGeom prst="rect">
            <a:avLst/>
          </a:prstGeom>
        </p:spPr>
      </p:pic>
    </p:spTree>
    <p:extLst>
      <p:ext uri="{BB962C8B-B14F-4D97-AF65-F5344CB8AC3E}">
        <p14:creationId xmlns:p14="http://schemas.microsoft.com/office/powerpoint/2010/main" val="2118828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C118C-B628-1E46-86B9-A1AFA79AF275}"/>
              </a:ext>
            </a:extLst>
          </p:cNvPr>
          <p:cNvSpPr>
            <a:spLocks noGrp="1"/>
          </p:cNvSpPr>
          <p:nvPr>
            <p:ph type="title"/>
          </p:nvPr>
        </p:nvSpPr>
        <p:spPr/>
        <p:txBody>
          <a:bodyPr>
            <a:normAutofit fontScale="90000"/>
          </a:bodyPr>
          <a:lstStyle/>
          <a:p>
            <a:r>
              <a:rPr lang="en-US" dirty="0"/>
              <a:t>Are Profile Analysis Methods Cost Effective?</a:t>
            </a:r>
          </a:p>
        </p:txBody>
      </p:sp>
      <p:pic>
        <p:nvPicPr>
          <p:cNvPr id="4" name="Picture 3">
            <a:extLst>
              <a:ext uri="{FF2B5EF4-FFF2-40B4-BE49-F238E27FC236}">
                <a16:creationId xmlns:a16="http://schemas.microsoft.com/office/drawing/2014/main" id="{A85972EB-114E-EB4A-99D6-A541A2D692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458" y="1752600"/>
            <a:ext cx="6109083" cy="4914900"/>
          </a:xfrm>
          <a:prstGeom prst="rect">
            <a:avLst/>
          </a:prstGeom>
        </p:spPr>
      </p:pic>
    </p:spTree>
    <p:extLst>
      <p:ext uri="{BB962C8B-B14F-4D97-AF65-F5344CB8AC3E}">
        <p14:creationId xmlns:p14="http://schemas.microsoft.com/office/powerpoint/2010/main" val="2751899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D2E96-ECF9-3445-AC87-0D08CD1F606B}"/>
              </a:ext>
            </a:extLst>
          </p:cNvPr>
          <p:cNvSpPr>
            <a:spLocks noGrp="1"/>
          </p:cNvSpPr>
          <p:nvPr>
            <p:ph type="title"/>
          </p:nvPr>
        </p:nvSpPr>
        <p:spPr/>
        <p:txBody>
          <a:bodyPr>
            <a:normAutofit fontScale="90000"/>
          </a:bodyPr>
          <a:lstStyle/>
          <a:p>
            <a:r>
              <a:rPr lang="en-US" dirty="0"/>
              <a:t>Is CHC a Viable Theory? AME Special Issue (Geisinger, 2019)</a:t>
            </a:r>
          </a:p>
        </p:txBody>
      </p:sp>
      <p:pic>
        <p:nvPicPr>
          <p:cNvPr id="3" name="Picture 2">
            <a:extLst>
              <a:ext uri="{FF2B5EF4-FFF2-40B4-BE49-F238E27FC236}">
                <a16:creationId xmlns:a16="http://schemas.microsoft.com/office/drawing/2014/main" id="{E055C76F-5AB5-9E43-B5BD-D56F9E40CAF4}"/>
              </a:ext>
            </a:extLst>
          </p:cNvPr>
          <p:cNvPicPr>
            <a:picLocks noChangeAspect="1"/>
          </p:cNvPicPr>
          <p:nvPr/>
        </p:nvPicPr>
        <p:blipFill>
          <a:blip r:embed="rId2"/>
          <a:stretch>
            <a:fillRect/>
          </a:stretch>
        </p:blipFill>
        <p:spPr>
          <a:xfrm>
            <a:off x="4288173" y="1981201"/>
            <a:ext cx="4855827" cy="3505200"/>
          </a:xfrm>
          <a:prstGeom prst="rect">
            <a:avLst/>
          </a:prstGeom>
        </p:spPr>
      </p:pic>
      <p:pic>
        <p:nvPicPr>
          <p:cNvPr id="4" name="Picture 3">
            <a:extLst>
              <a:ext uri="{FF2B5EF4-FFF2-40B4-BE49-F238E27FC236}">
                <a16:creationId xmlns:a16="http://schemas.microsoft.com/office/drawing/2014/main" id="{BBB5FE98-53EC-FF45-A5CE-C02179B6F539}"/>
              </a:ext>
            </a:extLst>
          </p:cNvPr>
          <p:cNvPicPr>
            <a:picLocks noChangeAspect="1"/>
          </p:cNvPicPr>
          <p:nvPr/>
        </p:nvPicPr>
        <p:blipFill>
          <a:blip r:embed="rId3"/>
          <a:stretch>
            <a:fillRect/>
          </a:stretch>
        </p:blipFill>
        <p:spPr>
          <a:xfrm>
            <a:off x="0" y="1981201"/>
            <a:ext cx="4337149" cy="3505200"/>
          </a:xfrm>
          <a:prstGeom prst="rect">
            <a:avLst/>
          </a:prstGeom>
        </p:spPr>
      </p:pic>
      <p:pic>
        <p:nvPicPr>
          <p:cNvPr id="5" name="Picture 4">
            <a:extLst>
              <a:ext uri="{FF2B5EF4-FFF2-40B4-BE49-F238E27FC236}">
                <a16:creationId xmlns:a16="http://schemas.microsoft.com/office/drawing/2014/main" id="{D58FC0AB-015A-4447-BA4C-70A347E12D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077" y="2673302"/>
            <a:ext cx="8581845" cy="2120998"/>
          </a:xfrm>
          <a:prstGeom prst="rect">
            <a:avLst/>
          </a:prstGeom>
        </p:spPr>
      </p:pic>
    </p:spTree>
    <p:extLst>
      <p:ext uri="{BB962C8B-B14F-4D97-AF65-F5344CB8AC3E}">
        <p14:creationId xmlns:p14="http://schemas.microsoft.com/office/powerpoint/2010/main" val="372479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0544EF5-F636-5745-8413-153FECEA940F}"/>
              </a:ext>
            </a:extLst>
          </p:cNvPr>
          <p:cNvSpPr txBox="1">
            <a:spLocks/>
          </p:cNvSpPr>
          <p:nvPr/>
        </p:nvSpPr>
        <p:spPr>
          <a:xfrm>
            <a:off x="0" y="381000"/>
            <a:ext cx="9144000" cy="609600"/>
          </a:xfrm>
          <a:prstGeom prst="rect">
            <a:avLst/>
          </a:prstGeom>
        </p:spPr>
        <p:txBody>
          <a:bodyPr>
            <a:normAutofit fontScale="97500"/>
          </a:bodyPr>
          <a:lstStyle>
            <a:lvl1pPr algn="l" defTabSz="914400" rtl="0" eaLnBrk="1" latinLnBrk="0" hangingPunct="1">
              <a:spcBef>
                <a:spcPct val="0"/>
              </a:spcBef>
              <a:buNone/>
              <a:defRPr sz="4000" b="1" kern="1200" spc="-100" baseline="0">
                <a:solidFill>
                  <a:schemeClr val="tx2"/>
                </a:solidFill>
                <a:latin typeface="+mj-lt"/>
                <a:ea typeface="+mj-ea"/>
                <a:cs typeface="+mj-cs"/>
              </a:defRPr>
            </a:lvl1pPr>
          </a:lstStyle>
          <a:p>
            <a:r>
              <a:rPr lang="en-US" sz="3200" dirty="0"/>
              <a:t>Wherefore Art Thou Carroll? (McGrew, 2014)</a:t>
            </a:r>
          </a:p>
        </p:txBody>
      </p:sp>
      <p:pic>
        <p:nvPicPr>
          <p:cNvPr id="4" name="Picture 3">
            <a:extLst>
              <a:ext uri="{FF2B5EF4-FFF2-40B4-BE49-F238E27FC236}">
                <a16:creationId xmlns:a16="http://schemas.microsoft.com/office/drawing/2014/main" id="{541BAB77-D9EE-5A4D-9B6F-A7782F78AFF1}"/>
              </a:ext>
            </a:extLst>
          </p:cNvPr>
          <p:cNvPicPr>
            <a:picLocks noChangeAspect="1"/>
          </p:cNvPicPr>
          <p:nvPr/>
        </p:nvPicPr>
        <p:blipFill>
          <a:blip r:embed="rId3"/>
          <a:stretch>
            <a:fillRect/>
          </a:stretch>
        </p:blipFill>
        <p:spPr>
          <a:xfrm>
            <a:off x="533400" y="990600"/>
            <a:ext cx="7696200" cy="5789269"/>
          </a:xfrm>
          <a:prstGeom prst="rect">
            <a:avLst/>
          </a:prstGeom>
        </p:spPr>
      </p:pic>
      <p:sp>
        <p:nvSpPr>
          <p:cNvPr id="5" name="Rectangle 4">
            <a:extLst>
              <a:ext uri="{FF2B5EF4-FFF2-40B4-BE49-F238E27FC236}">
                <a16:creationId xmlns:a16="http://schemas.microsoft.com/office/drawing/2014/main" id="{5CD5439C-5AF4-7647-8DC3-B5E361D846BA}"/>
              </a:ext>
            </a:extLst>
          </p:cNvPr>
          <p:cNvSpPr/>
          <p:nvPr/>
        </p:nvSpPr>
        <p:spPr>
          <a:xfrm>
            <a:off x="685800" y="5560669"/>
            <a:ext cx="3124200" cy="1066800"/>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E80135F-1859-B147-9E60-6FDC6404B857}"/>
              </a:ext>
            </a:extLst>
          </p:cNvPr>
          <p:cNvSpPr txBox="1"/>
          <p:nvPr/>
        </p:nvSpPr>
        <p:spPr>
          <a:xfrm>
            <a:off x="6553200" y="6102531"/>
            <a:ext cx="2284023" cy="584775"/>
          </a:xfrm>
          <a:prstGeom prst="rect">
            <a:avLst/>
          </a:prstGeom>
          <a:noFill/>
        </p:spPr>
        <p:txBody>
          <a:bodyPr wrap="none" rtlCol="0">
            <a:spAutoFit/>
          </a:bodyPr>
          <a:lstStyle/>
          <a:p>
            <a:r>
              <a:rPr lang="en-US" sz="3200" dirty="0">
                <a:solidFill>
                  <a:srgbClr val="FF0000"/>
                </a:solidFill>
              </a:rPr>
              <a:t>Where is </a:t>
            </a:r>
            <a:r>
              <a:rPr lang="en-US" sz="3200" i="1" dirty="0">
                <a:solidFill>
                  <a:srgbClr val="FF0000"/>
                </a:solidFill>
              </a:rPr>
              <a:t>g</a:t>
            </a:r>
            <a:r>
              <a:rPr lang="en-US" sz="3200" dirty="0">
                <a:solidFill>
                  <a:srgbClr val="FF0000"/>
                </a:solidFill>
              </a:rPr>
              <a:t> ?</a:t>
            </a:r>
          </a:p>
        </p:txBody>
      </p:sp>
    </p:spTree>
    <p:extLst>
      <p:ext uri="{BB962C8B-B14F-4D97-AF65-F5344CB8AC3E}">
        <p14:creationId xmlns:p14="http://schemas.microsoft.com/office/powerpoint/2010/main" val="8792632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E9080A-4901-E84F-B152-48C529831F6C}"/>
              </a:ext>
            </a:extLst>
          </p:cNvPr>
          <p:cNvPicPr>
            <a:picLocks noChangeAspect="1"/>
          </p:cNvPicPr>
          <p:nvPr/>
        </p:nvPicPr>
        <p:blipFill>
          <a:blip r:embed="rId2"/>
          <a:stretch>
            <a:fillRect/>
          </a:stretch>
        </p:blipFill>
        <p:spPr>
          <a:xfrm>
            <a:off x="1590" y="1981200"/>
            <a:ext cx="9140822" cy="4775682"/>
          </a:xfrm>
          <a:prstGeom prst="rect">
            <a:avLst/>
          </a:prstGeom>
        </p:spPr>
      </p:pic>
      <p:sp>
        <p:nvSpPr>
          <p:cNvPr id="4" name="Rectangle 3">
            <a:extLst>
              <a:ext uri="{FF2B5EF4-FFF2-40B4-BE49-F238E27FC236}">
                <a16:creationId xmlns:a16="http://schemas.microsoft.com/office/drawing/2014/main" id="{A76C9DB2-9263-474C-AC38-BCBF4510DFD1}"/>
              </a:ext>
            </a:extLst>
          </p:cNvPr>
          <p:cNvSpPr/>
          <p:nvPr/>
        </p:nvSpPr>
        <p:spPr>
          <a:xfrm>
            <a:off x="228600" y="410282"/>
            <a:ext cx="7604839" cy="523092"/>
          </a:xfrm>
          <a:prstGeom prst="rect">
            <a:avLst/>
          </a:prstGeom>
        </p:spPr>
        <p:txBody>
          <a:bodyPr wrap="none">
            <a:spAutoFit/>
          </a:bodyPr>
          <a:lstStyle/>
          <a:p>
            <a:r>
              <a:rPr lang="en-US" sz="2799" dirty="0"/>
              <a:t>Using CHC Theory to Inform XBA Interpretation</a:t>
            </a:r>
          </a:p>
        </p:txBody>
      </p:sp>
      <p:sp>
        <p:nvSpPr>
          <p:cNvPr id="5" name="Rectangle 4">
            <a:extLst>
              <a:ext uri="{FF2B5EF4-FFF2-40B4-BE49-F238E27FC236}">
                <a16:creationId xmlns:a16="http://schemas.microsoft.com/office/drawing/2014/main" id="{87B7A3B0-D5D6-6542-A754-DE42CF5A5FC6}"/>
              </a:ext>
            </a:extLst>
          </p:cNvPr>
          <p:cNvSpPr/>
          <p:nvPr/>
        </p:nvSpPr>
        <p:spPr>
          <a:xfrm>
            <a:off x="0" y="1057870"/>
            <a:ext cx="9140822" cy="923330"/>
          </a:xfrm>
          <a:prstGeom prst="rect">
            <a:avLst/>
          </a:prstGeom>
        </p:spPr>
        <p:txBody>
          <a:bodyPr wrap="square">
            <a:spAutoFit/>
          </a:bodyPr>
          <a:lstStyle/>
          <a:p>
            <a:r>
              <a:rPr lang="en-US" dirty="0"/>
              <a:t>McGrew, K. S. (2014). CHC Theory &amp; Assessment: Best practices and what we've (I've) learned in the past 25 years.  </a:t>
            </a:r>
            <a:r>
              <a:rPr lang="en-US" dirty="0" err="1"/>
              <a:t>Powerpoint</a:t>
            </a:r>
            <a:r>
              <a:rPr lang="en-US" dirty="0"/>
              <a:t> slides retrieved from http://conference.esc13.net/assets/hci14/docs/McGrewAM_HCI14.pdf</a:t>
            </a:r>
          </a:p>
        </p:txBody>
      </p:sp>
      <p:sp>
        <p:nvSpPr>
          <p:cNvPr id="6" name="Rectangle 5">
            <a:extLst>
              <a:ext uri="{FF2B5EF4-FFF2-40B4-BE49-F238E27FC236}">
                <a16:creationId xmlns:a16="http://schemas.microsoft.com/office/drawing/2014/main" id="{60FD7D88-1DFA-104C-B805-59E855FDDA15}"/>
              </a:ext>
            </a:extLst>
          </p:cNvPr>
          <p:cNvSpPr/>
          <p:nvPr/>
        </p:nvSpPr>
        <p:spPr>
          <a:xfrm>
            <a:off x="424230" y="4207935"/>
            <a:ext cx="8482290" cy="766651"/>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AA8A47C-25A7-C14A-8705-B09622137959}"/>
              </a:ext>
            </a:extLst>
          </p:cNvPr>
          <p:cNvSpPr/>
          <p:nvPr/>
        </p:nvSpPr>
        <p:spPr>
          <a:xfrm>
            <a:off x="424230" y="5099082"/>
            <a:ext cx="8482290" cy="766651"/>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8582123"/>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F9CB7-5730-6448-8195-2371AA1773DF}"/>
              </a:ext>
            </a:extLst>
          </p:cNvPr>
          <p:cNvSpPr>
            <a:spLocks noGrp="1"/>
          </p:cNvSpPr>
          <p:nvPr>
            <p:ph type="title"/>
          </p:nvPr>
        </p:nvSpPr>
        <p:spPr>
          <a:xfrm>
            <a:off x="685800" y="947371"/>
            <a:ext cx="7772400" cy="2200275"/>
          </a:xfrm>
        </p:spPr>
        <p:txBody>
          <a:bodyPr>
            <a:normAutofit fontScale="90000"/>
          </a:bodyPr>
          <a:lstStyle/>
          <a:p>
            <a:r>
              <a:rPr lang="en-US" dirty="0"/>
              <a:t>Are Profile Analysis Methods Impervious to Scientific Debunking?</a:t>
            </a:r>
          </a:p>
        </p:txBody>
      </p:sp>
      <p:pic>
        <p:nvPicPr>
          <p:cNvPr id="3" name="Picture 2" descr="Image result for let's keep doing the same thing over again meme">
            <a:extLst>
              <a:ext uri="{FF2B5EF4-FFF2-40B4-BE49-F238E27FC236}">
                <a16:creationId xmlns:a16="http://schemas.microsoft.com/office/drawing/2014/main" id="{877B1CCE-C6A5-8C43-A1C3-DF3A9EB30B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3429000"/>
            <a:ext cx="25908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534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799"/>
            <a:ext cx="8515350" cy="685801"/>
          </a:xfrm>
        </p:spPr>
        <p:txBody>
          <a:bodyPr>
            <a:normAutofit/>
          </a:bodyPr>
          <a:lstStyle/>
          <a:p>
            <a:r>
              <a:rPr lang="en-US" sz="3200" dirty="0"/>
              <a:t>Guiding Principle 1: Sources of Evidence</a:t>
            </a:r>
          </a:p>
        </p:txBody>
      </p:sp>
      <p:sp>
        <p:nvSpPr>
          <p:cNvPr id="3" name="Content Placeholder 2"/>
          <p:cNvSpPr>
            <a:spLocks noGrp="1"/>
          </p:cNvSpPr>
          <p:nvPr>
            <p:ph idx="1"/>
          </p:nvPr>
        </p:nvSpPr>
        <p:spPr>
          <a:xfrm>
            <a:off x="0" y="990600"/>
            <a:ext cx="9144000" cy="5867399"/>
          </a:xfrm>
        </p:spPr>
        <p:txBody>
          <a:bodyPr>
            <a:normAutofit/>
          </a:bodyPr>
          <a:lstStyle/>
          <a:p>
            <a:r>
              <a:rPr lang="en-US" altLang="x-none" sz="2400" dirty="0">
                <a:ea typeface="ＭＳ Ｐゴシック" charset="-128"/>
              </a:rPr>
              <a:t>Test publishers</a:t>
            </a:r>
            <a:r>
              <a:rPr lang="ja-JP" altLang="en-US" sz="2400" dirty="0"/>
              <a:t>’</a:t>
            </a:r>
            <a:r>
              <a:rPr lang="en-US" altLang="ja-JP" sz="2400" dirty="0"/>
              <a:t> catalogs</a:t>
            </a:r>
          </a:p>
          <a:p>
            <a:r>
              <a:rPr lang="en-US" altLang="ja-JP" sz="2400" dirty="0"/>
              <a:t>Test manuals, Workshops</a:t>
            </a:r>
          </a:p>
          <a:p>
            <a:r>
              <a:rPr lang="en-US" altLang="ja-JP" sz="2400" dirty="0"/>
              <a:t>Mental Measurements Yearbook </a:t>
            </a:r>
          </a:p>
          <a:p>
            <a:r>
              <a:rPr lang="en-US" altLang="ja-JP" sz="2400" dirty="0"/>
              <a:t>Professional Newsletters</a:t>
            </a:r>
          </a:p>
          <a:p>
            <a:r>
              <a:rPr lang="en-US" sz="2400" dirty="0"/>
              <a:t>Peer-referred studies/</a:t>
            </a:r>
            <a:r>
              <a:rPr lang="en-US" altLang="ja-JP" sz="2400" dirty="0"/>
              <a:t>Journals</a:t>
            </a:r>
            <a:endParaRPr lang="en-US" sz="2400" dirty="0"/>
          </a:p>
          <a:p>
            <a:pPr lvl="1"/>
            <a:r>
              <a:rPr lang="en-US" sz="2000" dirty="0"/>
              <a:t>Gold standard but not above reproach</a:t>
            </a:r>
          </a:p>
          <a:p>
            <a:pPr lvl="1"/>
            <a:r>
              <a:rPr lang="en-US" sz="2000" dirty="0"/>
              <a:t>Journal quality</a:t>
            </a:r>
          </a:p>
          <a:p>
            <a:pPr lvl="1"/>
            <a:r>
              <a:rPr lang="en-US" sz="2000" dirty="0"/>
              <a:t>Type of article (empirical study vs lit review)</a:t>
            </a:r>
          </a:p>
          <a:p>
            <a:r>
              <a:rPr lang="en-US" sz="2400" dirty="0"/>
              <a:t>Publisher manuals/continuing ed.</a:t>
            </a:r>
          </a:p>
          <a:p>
            <a:pPr lvl="1"/>
            <a:r>
              <a:rPr lang="en-US" dirty="0"/>
              <a:t>Conflicts of interest.</a:t>
            </a:r>
            <a:endParaRPr lang="en-US" sz="2000" dirty="0"/>
          </a:p>
          <a:p>
            <a:r>
              <a:rPr lang="en-US" sz="2400" dirty="0"/>
              <a:t>White papers and other technical literature</a:t>
            </a:r>
          </a:p>
          <a:p>
            <a:r>
              <a:rPr lang="en-US" sz="2400" dirty="0"/>
              <a:t>Informal sources</a:t>
            </a:r>
          </a:p>
          <a:p>
            <a:endParaRPr lang="en-US" dirty="0"/>
          </a:p>
        </p:txBody>
      </p:sp>
      <p:sp>
        <p:nvSpPr>
          <p:cNvPr id="4" name="Title 1"/>
          <p:cNvSpPr txBox="1">
            <a:spLocks/>
          </p:cNvSpPr>
          <p:nvPr/>
        </p:nvSpPr>
        <p:spPr>
          <a:xfrm>
            <a:off x="0" y="0"/>
            <a:ext cx="8515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dirty="0"/>
          </a:p>
        </p:txBody>
      </p:sp>
    </p:spTree>
    <p:extLst>
      <p:ext uri="{BB962C8B-B14F-4D97-AF65-F5344CB8AC3E}">
        <p14:creationId xmlns:p14="http://schemas.microsoft.com/office/powerpoint/2010/main" val="23869592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813F6-EC2D-4C44-AE4B-AE1AB74B28B8}"/>
              </a:ext>
            </a:extLst>
          </p:cNvPr>
          <p:cNvSpPr>
            <a:spLocks noGrp="1"/>
          </p:cNvSpPr>
          <p:nvPr>
            <p:ph type="title"/>
          </p:nvPr>
        </p:nvSpPr>
        <p:spPr/>
        <p:txBody>
          <a:bodyPr/>
          <a:lstStyle/>
          <a:p>
            <a:r>
              <a:rPr lang="en-US" dirty="0"/>
              <a:t>How Popular is Profile Analysis?</a:t>
            </a:r>
          </a:p>
        </p:txBody>
      </p:sp>
      <p:sp>
        <p:nvSpPr>
          <p:cNvPr id="3" name="Content Placeholder 2">
            <a:extLst>
              <a:ext uri="{FF2B5EF4-FFF2-40B4-BE49-F238E27FC236}">
                <a16:creationId xmlns:a16="http://schemas.microsoft.com/office/drawing/2014/main" id="{AF333791-F2C5-BB42-96A0-4AA7AD4A6AA3}"/>
              </a:ext>
            </a:extLst>
          </p:cNvPr>
          <p:cNvSpPr>
            <a:spLocks noGrp="1"/>
          </p:cNvSpPr>
          <p:nvPr>
            <p:ph idx="1"/>
          </p:nvPr>
        </p:nvSpPr>
        <p:spPr/>
        <p:txBody>
          <a:bodyPr>
            <a:normAutofit lnSpcReduction="10000"/>
          </a:bodyPr>
          <a:lstStyle/>
          <a:p>
            <a:r>
              <a:rPr lang="en-US" dirty="0"/>
              <a:t>Contemporary surveys continue to indicate that it remains extremely popular among practitioners (Benson et al., 2018; Sotelo &amp; </a:t>
            </a:r>
            <a:r>
              <a:rPr lang="en-US" dirty="0" err="1"/>
              <a:t>Dynega</a:t>
            </a:r>
            <a:r>
              <a:rPr lang="en-US" dirty="0"/>
              <a:t> Dixon, 2014).</a:t>
            </a:r>
          </a:p>
          <a:p>
            <a:pPr lvl="1"/>
            <a:r>
              <a:rPr lang="en-US" dirty="0"/>
              <a:t>~50-70% of respondents report using index-level profile analysis on a routine basis. </a:t>
            </a:r>
          </a:p>
          <a:p>
            <a:pPr lvl="1"/>
            <a:r>
              <a:rPr lang="en-US" dirty="0"/>
              <a:t>Over 25% indicate that they continue to interpret subtest-level profiles.</a:t>
            </a:r>
          </a:p>
          <a:p>
            <a:pPr lvl="1"/>
            <a:r>
              <a:rPr lang="en-US" dirty="0"/>
              <a:t>Over half indicate that they rely exclusively on the levels-of-analysis approach championed by Kaufman and Sattler. </a:t>
            </a:r>
          </a:p>
          <a:p>
            <a:pPr lvl="1"/>
            <a:r>
              <a:rPr lang="en-US" dirty="0"/>
              <a:t>46% indicate that they </a:t>
            </a:r>
            <a:r>
              <a:rPr lang="en-US" i="1" dirty="0"/>
              <a:t>never </a:t>
            </a:r>
            <a:r>
              <a:rPr lang="en-US" dirty="0"/>
              <a:t>interpret the FSIQ when there is significant scatter.</a:t>
            </a:r>
          </a:p>
          <a:p>
            <a:r>
              <a:rPr lang="en-US" dirty="0"/>
              <a:t>~70% of training programs emphasize intelligent testing and/or XBA.</a:t>
            </a:r>
          </a:p>
          <a:p>
            <a:r>
              <a:rPr lang="en-US" dirty="0"/>
              <a:t>PSW models are gaining significant momentum in developing countries for the identification of SLD.</a:t>
            </a:r>
          </a:p>
          <a:p>
            <a:endParaRPr lang="en-US" dirty="0"/>
          </a:p>
        </p:txBody>
      </p:sp>
    </p:spTree>
    <p:extLst>
      <p:ext uri="{BB962C8B-B14F-4D97-AF65-F5344CB8AC3E}">
        <p14:creationId xmlns:p14="http://schemas.microsoft.com/office/powerpoint/2010/main" val="20493801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E2456-AF50-3248-B492-62F350376B5D}"/>
              </a:ext>
            </a:extLst>
          </p:cNvPr>
          <p:cNvSpPr>
            <a:spLocks noGrp="1"/>
          </p:cNvSpPr>
          <p:nvPr>
            <p:ph type="title"/>
          </p:nvPr>
        </p:nvSpPr>
        <p:spPr/>
        <p:txBody>
          <a:bodyPr>
            <a:normAutofit fontScale="90000"/>
          </a:bodyPr>
          <a:lstStyle/>
          <a:p>
            <a:r>
              <a:rPr lang="en-US" dirty="0"/>
              <a:t>Interpretive Guidance in Popular Texts (McGill &amp; </a:t>
            </a:r>
            <a:r>
              <a:rPr lang="en-US" dirty="0" err="1"/>
              <a:t>Canivez</a:t>
            </a:r>
            <a:r>
              <a:rPr lang="en-US" dirty="0"/>
              <a:t>, 2019)</a:t>
            </a:r>
          </a:p>
        </p:txBody>
      </p:sp>
      <p:pic>
        <p:nvPicPr>
          <p:cNvPr id="4" name="Picture 3">
            <a:extLst>
              <a:ext uri="{FF2B5EF4-FFF2-40B4-BE49-F238E27FC236}">
                <a16:creationId xmlns:a16="http://schemas.microsoft.com/office/drawing/2014/main" id="{EEA5F7FC-94AA-0241-A905-975D3A5E707E}"/>
              </a:ext>
            </a:extLst>
          </p:cNvPr>
          <p:cNvPicPr>
            <a:picLocks noChangeAspect="1"/>
          </p:cNvPicPr>
          <p:nvPr/>
        </p:nvPicPr>
        <p:blipFill>
          <a:blip r:embed="rId2"/>
          <a:stretch>
            <a:fillRect/>
          </a:stretch>
        </p:blipFill>
        <p:spPr>
          <a:xfrm>
            <a:off x="876300" y="1524000"/>
            <a:ext cx="7391400" cy="5078919"/>
          </a:xfrm>
          <a:prstGeom prst="rect">
            <a:avLst/>
          </a:prstGeom>
        </p:spPr>
      </p:pic>
    </p:spTree>
    <p:extLst>
      <p:ext uri="{BB962C8B-B14F-4D97-AF65-F5344CB8AC3E}">
        <p14:creationId xmlns:p14="http://schemas.microsoft.com/office/powerpoint/2010/main" val="11483376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B60B62-59B0-B149-A45E-2A76FD2F179F}"/>
              </a:ext>
            </a:extLst>
          </p:cNvPr>
          <p:cNvPicPr>
            <a:picLocks noChangeAspect="1"/>
          </p:cNvPicPr>
          <p:nvPr/>
        </p:nvPicPr>
        <p:blipFill>
          <a:blip r:embed="rId2"/>
          <a:stretch>
            <a:fillRect/>
          </a:stretch>
        </p:blipFill>
        <p:spPr>
          <a:xfrm>
            <a:off x="986258" y="800100"/>
            <a:ext cx="7171484" cy="5257800"/>
          </a:xfrm>
          <a:prstGeom prst="rect">
            <a:avLst/>
          </a:prstGeom>
        </p:spPr>
      </p:pic>
    </p:spTree>
    <p:extLst>
      <p:ext uri="{BB962C8B-B14F-4D97-AF65-F5344CB8AC3E}">
        <p14:creationId xmlns:p14="http://schemas.microsoft.com/office/powerpoint/2010/main" val="42100028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C87C-AF21-C843-B62A-7716A38D368C}"/>
              </a:ext>
            </a:extLst>
          </p:cNvPr>
          <p:cNvSpPr>
            <a:spLocks noGrp="1"/>
          </p:cNvSpPr>
          <p:nvPr>
            <p:ph type="title"/>
          </p:nvPr>
        </p:nvSpPr>
        <p:spPr/>
        <p:txBody>
          <a:bodyPr/>
          <a:lstStyle/>
          <a:p>
            <a:r>
              <a:rPr lang="en-US" dirty="0"/>
              <a:t>Sunk Cost Fallacy</a:t>
            </a:r>
          </a:p>
        </p:txBody>
      </p:sp>
      <p:pic>
        <p:nvPicPr>
          <p:cNvPr id="3" name="Picture 2">
            <a:extLst>
              <a:ext uri="{FF2B5EF4-FFF2-40B4-BE49-F238E27FC236}">
                <a16:creationId xmlns:a16="http://schemas.microsoft.com/office/drawing/2014/main" id="{EC91B9EB-99B9-7141-8929-856A050D7666}"/>
              </a:ext>
            </a:extLst>
          </p:cNvPr>
          <p:cNvPicPr>
            <a:picLocks noChangeAspect="1"/>
          </p:cNvPicPr>
          <p:nvPr/>
        </p:nvPicPr>
        <p:blipFill>
          <a:blip r:embed="rId2"/>
          <a:stretch>
            <a:fillRect/>
          </a:stretch>
        </p:blipFill>
        <p:spPr>
          <a:xfrm>
            <a:off x="1841500" y="1633955"/>
            <a:ext cx="5461000" cy="5187950"/>
          </a:xfrm>
          <a:prstGeom prst="rect">
            <a:avLst/>
          </a:prstGeom>
        </p:spPr>
      </p:pic>
    </p:spTree>
    <p:extLst>
      <p:ext uri="{BB962C8B-B14F-4D97-AF65-F5344CB8AC3E}">
        <p14:creationId xmlns:p14="http://schemas.microsoft.com/office/powerpoint/2010/main" val="22869526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7886700" cy="677611"/>
          </a:xfrm>
        </p:spPr>
        <p:txBody>
          <a:bodyPr>
            <a:normAutofit fontScale="90000"/>
          </a:bodyPr>
          <a:lstStyle/>
          <a:p>
            <a:r>
              <a:rPr lang="en-US" dirty="0"/>
              <a:t>Potential Financial Conflicts of Interest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524000"/>
            <a:ext cx="4921626" cy="5012378"/>
          </a:xfrm>
          <a:prstGeom prst="rect">
            <a:avLst/>
          </a:prstGeom>
        </p:spPr>
      </p:pic>
    </p:spTree>
    <p:extLst>
      <p:ext uri="{BB962C8B-B14F-4D97-AF65-F5344CB8AC3E}">
        <p14:creationId xmlns:p14="http://schemas.microsoft.com/office/powerpoint/2010/main" val="17708393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74F0A-A146-BA42-8D61-7ECCAC51CAAD}"/>
              </a:ext>
            </a:extLst>
          </p:cNvPr>
          <p:cNvSpPr>
            <a:spLocks noGrp="1"/>
          </p:cNvSpPr>
          <p:nvPr>
            <p:ph type="title"/>
          </p:nvPr>
        </p:nvSpPr>
        <p:spPr/>
        <p:txBody>
          <a:bodyPr>
            <a:normAutofit fontScale="90000"/>
          </a:bodyPr>
          <a:lstStyle/>
          <a:p>
            <a:r>
              <a:rPr lang="en-US" dirty="0"/>
              <a:t>Reflecting on the State of “Intelligent Testing” in the Field</a:t>
            </a:r>
          </a:p>
        </p:txBody>
      </p:sp>
      <p:sp>
        <p:nvSpPr>
          <p:cNvPr id="3" name="Content Placeholder 2">
            <a:extLst>
              <a:ext uri="{FF2B5EF4-FFF2-40B4-BE49-F238E27FC236}">
                <a16:creationId xmlns:a16="http://schemas.microsoft.com/office/drawing/2014/main" id="{10551956-5481-144B-B5E9-910A57F913A5}"/>
              </a:ext>
            </a:extLst>
          </p:cNvPr>
          <p:cNvSpPr>
            <a:spLocks noGrp="1"/>
          </p:cNvSpPr>
          <p:nvPr>
            <p:ph idx="1"/>
          </p:nvPr>
        </p:nvSpPr>
        <p:spPr/>
        <p:txBody>
          <a:bodyPr/>
          <a:lstStyle/>
          <a:p>
            <a:pPr marL="0" indent="0">
              <a:buNone/>
            </a:pPr>
            <a:r>
              <a:rPr lang="en-US" dirty="0"/>
              <a:t>“I am convinced by recent papers showing WJ is a one-factor test, the lack of evidence for cross battery assessment, the expansion of the number of subtests in WISC-V, the over-emphasis on subtest analysis, the illusion that subtests can be combined across tests without regard for differences in standardization samples, the view that someone can look at a test and decide what it measures, the misuse of factor analysis of WISC subtests old and new to decide the structure of intelligence, and the over-interpretation of tests from a ‘neuropsychological’ perspective that our field has gone down a path that will not help children” (</a:t>
            </a:r>
            <a:r>
              <a:rPr lang="en-US" dirty="0" err="1"/>
              <a:t>Naglieri</a:t>
            </a:r>
            <a:r>
              <a:rPr lang="en-US" dirty="0"/>
              <a:t>, personal communication, as cited in Kaufman, Raiford, &amp; Coalson, 2016 pp. 18-19). </a:t>
            </a:r>
          </a:p>
          <a:p>
            <a:pPr marL="0" indent="0">
              <a:buNone/>
            </a:pPr>
            <a:endParaRPr lang="en-US" dirty="0"/>
          </a:p>
        </p:txBody>
      </p:sp>
    </p:spTree>
    <p:extLst>
      <p:ext uri="{BB962C8B-B14F-4D97-AF65-F5344CB8AC3E}">
        <p14:creationId xmlns:p14="http://schemas.microsoft.com/office/powerpoint/2010/main" val="6054303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F45AB-59BA-214C-B026-0D11745C35FA}"/>
              </a:ext>
            </a:extLst>
          </p:cNvPr>
          <p:cNvSpPr>
            <a:spLocks noGrp="1"/>
          </p:cNvSpPr>
          <p:nvPr>
            <p:ph type="title"/>
          </p:nvPr>
        </p:nvSpPr>
        <p:spPr/>
        <p:txBody>
          <a:bodyPr/>
          <a:lstStyle/>
          <a:p>
            <a:r>
              <a:rPr lang="en-US" dirty="0"/>
              <a:t>Concluding Thoughts</a:t>
            </a:r>
          </a:p>
        </p:txBody>
      </p:sp>
      <p:sp>
        <p:nvSpPr>
          <p:cNvPr id="3" name="Content Placeholder 2">
            <a:extLst>
              <a:ext uri="{FF2B5EF4-FFF2-40B4-BE49-F238E27FC236}">
                <a16:creationId xmlns:a16="http://schemas.microsoft.com/office/drawing/2014/main" id="{93AF5C5B-F35E-4049-BAF3-5F812B358AAF}"/>
              </a:ext>
            </a:extLst>
          </p:cNvPr>
          <p:cNvSpPr>
            <a:spLocks noGrp="1"/>
          </p:cNvSpPr>
          <p:nvPr>
            <p:ph idx="1"/>
          </p:nvPr>
        </p:nvSpPr>
        <p:spPr/>
        <p:txBody>
          <a:bodyPr>
            <a:normAutofit fontScale="92500" lnSpcReduction="20000"/>
          </a:bodyPr>
          <a:lstStyle/>
          <a:p>
            <a:r>
              <a:rPr lang="en-US" dirty="0"/>
              <a:t>A number of measurement issues continue to complicate the use of any variant of cognitive profile analysis.</a:t>
            </a:r>
          </a:p>
          <a:p>
            <a:pPr lvl="1"/>
            <a:r>
              <a:rPr lang="en-US" dirty="0"/>
              <a:t>Adequate disclosure?</a:t>
            </a:r>
          </a:p>
          <a:p>
            <a:r>
              <a:rPr lang="en-US" dirty="0"/>
              <a:t>Theory is not a type of validity.</a:t>
            </a:r>
          </a:p>
          <a:p>
            <a:r>
              <a:rPr lang="en-US" dirty="0"/>
              <a:t>“Clinical judgement” as magical incantation.</a:t>
            </a:r>
          </a:p>
          <a:p>
            <a:pPr lvl="1"/>
            <a:r>
              <a:rPr lang="en-US" dirty="0"/>
              <a:t>High validity environment.</a:t>
            </a:r>
          </a:p>
          <a:p>
            <a:pPr lvl="1"/>
            <a:r>
              <a:rPr lang="en-US" dirty="0"/>
              <a:t>Systematic feedback. </a:t>
            </a:r>
          </a:p>
          <a:p>
            <a:pPr lvl="1"/>
            <a:r>
              <a:rPr lang="en-US" dirty="0"/>
              <a:t>Lake Woebegone.</a:t>
            </a:r>
          </a:p>
          <a:p>
            <a:r>
              <a:rPr lang="en-US" dirty="0"/>
              <a:t>Things that are intuitively appealing require strong forms of evidence due to our propensity for confirmation bias (Nickerson, 1998). </a:t>
            </a:r>
          </a:p>
          <a:p>
            <a:r>
              <a:rPr lang="en-US" dirty="0"/>
              <a:t>Implications for informed consent (Posada, 2004). </a:t>
            </a:r>
          </a:p>
          <a:p>
            <a:endParaRPr lang="en-US" dirty="0"/>
          </a:p>
          <a:p>
            <a:pPr marL="0" indent="0" algn="ctr">
              <a:buNone/>
            </a:pPr>
            <a:r>
              <a:rPr lang="en-US" dirty="0">
                <a:solidFill>
                  <a:srgbClr val="FF0000"/>
                </a:solidFill>
              </a:rPr>
              <a:t>“He that forsakes measure, measure forsakes him”</a:t>
            </a:r>
          </a:p>
          <a:p>
            <a:pPr marL="0" indent="0" algn="r">
              <a:buNone/>
            </a:pPr>
            <a:r>
              <a:rPr lang="en-US" dirty="0">
                <a:solidFill>
                  <a:srgbClr val="FF0000"/>
                </a:solidFill>
              </a:rPr>
              <a:t>-Scottish Proverb</a:t>
            </a:r>
          </a:p>
          <a:p>
            <a:pPr marL="0" indent="0">
              <a:buNone/>
            </a:pPr>
            <a:endParaRPr lang="en-US" dirty="0"/>
          </a:p>
        </p:txBody>
      </p:sp>
    </p:spTree>
    <p:extLst>
      <p:ext uri="{BB962C8B-B14F-4D97-AF65-F5344CB8AC3E}">
        <p14:creationId xmlns:p14="http://schemas.microsoft.com/office/powerpoint/2010/main" val="27648334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 You Go From Here?</a:t>
            </a:r>
          </a:p>
        </p:txBody>
      </p:sp>
      <p:pic>
        <p:nvPicPr>
          <p:cNvPr id="1026" name="Picture 2" descr="Image result for red pill blue pill mo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37" y="1676400"/>
            <a:ext cx="8127998"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4036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533400"/>
            <a:ext cx="4162743" cy="2308324"/>
          </a:xfrm>
          <a:prstGeom prst="rect">
            <a:avLst/>
          </a:prstGeom>
          <a:noFill/>
          <a:ln>
            <a:noFill/>
          </a:ln>
        </p:spPr>
        <p:txBody>
          <a:bodyPr wrap="none" rtlCol="0">
            <a:spAutoFit/>
          </a:bodyPr>
          <a:lstStyle/>
          <a:p>
            <a:r>
              <a:rPr lang="en-US" b="1" u="sng" dirty="0">
                <a:latin typeface="+mj-lt"/>
              </a:rPr>
              <a:t>Contact Information:</a:t>
            </a:r>
          </a:p>
          <a:p>
            <a:endParaRPr lang="en-US" dirty="0">
              <a:latin typeface="+mj-lt"/>
            </a:endParaRPr>
          </a:p>
          <a:p>
            <a:r>
              <a:rPr lang="en-US" dirty="0">
                <a:latin typeface="+mj-lt"/>
              </a:rPr>
              <a:t>Ryan J. McGill, Ph.D., BCBA-D, NCSP</a:t>
            </a:r>
          </a:p>
          <a:p>
            <a:r>
              <a:rPr lang="en-US" dirty="0">
                <a:latin typeface="+mj-lt"/>
              </a:rPr>
              <a:t>Assistant Professor of School Psychology</a:t>
            </a:r>
          </a:p>
          <a:p>
            <a:r>
              <a:rPr lang="en-US" dirty="0">
                <a:latin typeface="+mj-lt"/>
              </a:rPr>
              <a:t>William &amp; Mary School of Education</a:t>
            </a:r>
            <a:endParaRPr lang="en-US" b="1" dirty="0">
              <a:latin typeface="+mj-lt"/>
            </a:endParaRPr>
          </a:p>
          <a:p>
            <a:r>
              <a:rPr lang="en-US" b="1" dirty="0">
                <a:latin typeface="+mj-lt"/>
              </a:rPr>
              <a:t>Professional Website: </a:t>
            </a:r>
            <a:r>
              <a:rPr lang="en-US" dirty="0">
                <a:solidFill>
                  <a:srgbClr val="115740"/>
                </a:solidFill>
                <a:latin typeface="+mj-lt"/>
              </a:rPr>
              <a:t>www.rjmcgill.com</a:t>
            </a:r>
          </a:p>
          <a:p>
            <a:r>
              <a:rPr lang="en-US" b="1" dirty="0">
                <a:latin typeface="+mj-lt"/>
              </a:rPr>
              <a:t>E-Mail: </a:t>
            </a:r>
            <a:r>
              <a:rPr lang="en-US" dirty="0">
                <a:solidFill>
                  <a:srgbClr val="115740"/>
                </a:solidFill>
                <a:latin typeface="+mj-lt"/>
              </a:rPr>
              <a:t>rmcgill@wm.edu</a:t>
            </a:r>
          </a:p>
          <a:p>
            <a:endParaRPr lang="en-US" dirty="0">
              <a:latin typeface="+mj-lt"/>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4303533"/>
            <a:ext cx="3048000" cy="2554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8E6E9B27-2539-EA42-B216-CC3BE4360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838200"/>
            <a:ext cx="1109980" cy="1447800"/>
          </a:xfrm>
          <a:prstGeom prst="rect">
            <a:avLst/>
          </a:prstGeom>
        </p:spPr>
      </p:pic>
    </p:spTree>
    <p:extLst>
      <p:ext uri="{BB962C8B-B14F-4D97-AF65-F5344CB8AC3E}">
        <p14:creationId xmlns:p14="http://schemas.microsoft.com/office/powerpoint/2010/main" val="1612430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9144000" cy="5867399"/>
          </a:xfrm>
        </p:spPr>
        <p:txBody>
          <a:bodyPr>
            <a:normAutofit/>
          </a:bodyPr>
          <a:lstStyle/>
          <a:p>
            <a:r>
              <a:rPr lang="en-US" i="1" dirty="0"/>
              <a:t>Evidentiary</a:t>
            </a:r>
            <a:r>
              <a:rPr lang="en-US" dirty="0"/>
              <a:t> sources are not equal.</a:t>
            </a:r>
          </a:p>
          <a:p>
            <a:pPr lvl="1"/>
            <a:r>
              <a:rPr lang="en-US" dirty="0"/>
              <a:t>Sometimes they should not even be regarded as evidence.</a:t>
            </a:r>
          </a:p>
          <a:p>
            <a:r>
              <a:rPr lang="en-US" dirty="0"/>
              <a:t>Things to consider:</a:t>
            </a:r>
          </a:p>
          <a:p>
            <a:pPr lvl="1"/>
            <a:r>
              <a:rPr lang="en-US" dirty="0"/>
              <a:t>Quality of the source.</a:t>
            </a:r>
          </a:p>
          <a:p>
            <a:pPr lvl="1"/>
            <a:r>
              <a:rPr lang="en-US" dirty="0"/>
              <a:t>Empirical versus non-empirical.</a:t>
            </a:r>
          </a:p>
          <a:p>
            <a:pPr lvl="1"/>
            <a:r>
              <a:rPr lang="en-US" dirty="0"/>
              <a:t>Peer reviewed.</a:t>
            </a:r>
          </a:p>
          <a:p>
            <a:pPr lvl="1"/>
            <a:r>
              <a:rPr lang="en-US" dirty="0"/>
              <a:t>Are claims supported.</a:t>
            </a:r>
          </a:p>
          <a:p>
            <a:pPr lvl="1"/>
            <a:r>
              <a:rPr lang="en-US" dirty="0"/>
              <a:t>Potential conflicts of interest.</a:t>
            </a:r>
          </a:p>
          <a:p>
            <a:r>
              <a:rPr lang="en-US" sz="2400" u="sng" dirty="0">
                <a:solidFill>
                  <a:srgbClr val="FF0000"/>
                </a:solidFill>
              </a:rPr>
              <a:t>Imperative to consider quality of sources when evaluating the evidence base for a claim.</a:t>
            </a:r>
          </a:p>
          <a:p>
            <a:endParaRPr lang="en-US" dirty="0"/>
          </a:p>
        </p:txBody>
      </p:sp>
      <p:sp>
        <p:nvSpPr>
          <p:cNvPr id="4" name="Title 1"/>
          <p:cNvSpPr txBox="1">
            <a:spLocks/>
          </p:cNvSpPr>
          <p:nvPr/>
        </p:nvSpPr>
        <p:spPr>
          <a:xfrm>
            <a:off x="0" y="0"/>
            <a:ext cx="8515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dirty="0"/>
          </a:p>
        </p:txBody>
      </p:sp>
    </p:spTree>
    <p:extLst>
      <p:ext uri="{BB962C8B-B14F-4D97-AF65-F5344CB8AC3E}">
        <p14:creationId xmlns:p14="http://schemas.microsoft.com/office/powerpoint/2010/main" val="3698848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3"/>
          <p:cNvSpPr>
            <a:spLocks noGrp="1" noChangeArrowheads="1"/>
          </p:cNvSpPr>
          <p:nvPr>
            <p:ph type="title"/>
          </p:nvPr>
        </p:nvSpPr>
        <p:spPr bwMode="auto">
          <a:xfrm>
            <a:off x="1" y="0"/>
            <a:ext cx="91440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b" anchorCtr="0" compatLnSpc="1">
            <a:prstTxWarp prst="textNoShape">
              <a:avLst/>
            </a:prstTxWarp>
            <a:normAutofit/>
          </a:bodyPr>
          <a:lstStyle/>
          <a:p>
            <a:pPr eaLnBrk="1" hangingPunct="1"/>
            <a:r>
              <a:rPr lang="en-US" altLang="x-none" sz="3600" dirty="0">
                <a:solidFill>
                  <a:srgbClr val="000000"/>
                </a:solidFill>
                <a:ea typeface="ＭＳ Ｐゴシック" charset="-128"/>
              </a:rPr>
              <a:t>Guiding Principle 2: Measurement Matters </a:t>
            </a:r>
          </a:p>
        </p:txBody>
      </p:sp>
      <p:sp>
        <p:nvSpPr>
          <p:cNvPr id="48130" name="Rectangle 14"/>
          <p:cNvSpPr>
            <a:spLocks noGrp="1" noChangeArrowheads="1"/>
          </p:cNvSpPr>
          <p:nvPr>
            <p:ph idx="1"/>
          </p:nvPr>
        </p:nvSpPr>
        <p:spPr bwMode="auto">
          <a:xfrm>
            <a:off x="1" y="1371600"/>
            <a:ext cx="9143999" cy="42254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r>
              <a:rPr lang="en-US" altLang="x-none" sz="2778" dirty="0">
                <a:ea typeface="ＭＳ Ｐゴシック" charset="-128"/>
              </a:rPr>
              <a:t>Reliability (Consistency in scores/measurement).</a:t>
            </a:r>
          </a:p>
          <a:p>
            <a:pPr eaLnBrk="1" hangingPunct="1"/>
            <a:r>
              <a:rPr lang="en-US" altLang="x-none" sz="2778" dirty="0">
                <a:ea typeface="ＭＳ Ｐゴシック" charset="-128"/>
              </a:rPr>
              <a:t>Validity (Appropriateness of inferences based on test scores).</a:t>
            </a:r>
          </a:p>
          <a:p>
            <a:pPr eaLnBrk="1" hangingPunct="1"/>
            <a:r>
              <a:rPr lang="en-US" altLang="x-none" sz="2778" dirty="0">
                <a:ea typeface="ＭＳ Ｐゴシック" charset="-128"/>
              </a:rPr>
              <a:t>Diagnostic Utility (Individual applications: prediction for the individual, diagnostic utility, classification of individuals).</a:t>
            </a:r>
          </a:p>
          <a:p>
            <a:pPr eaLnBrk="1" hangingPunct="1"/>
            <a:r>
              <a:rPr lang="en-US" altLang="x-none" sz="2778" dirty="0">
                <a:ea typeface="ＭＳ Ｐゴシック" charset="-128"/>
              </a:rPr>
              <a:t>Treatment Validity (Link between a test score or score comparison that reliably indicates some specific treatment or differential application produces differential improvement.</a:t>
            </a:r>
          </a:p>
        </p:txBody>
      </p:sp>
      <p:sp>
        <p:nvSpPr>
          <p:cNvPr id="5" name="Rectangle 4"/>
          <p:cNvSpPr/>
          <p:nvPr/>
        </p:nvSpPr>
        <p:spPr>
          <a:xfrm>
            <a:off x="513347" y="5486400"/>
            <a:ext cx="8117305" cy="923330"/>
          </a:xfrm>
          <a:prstGeom prst="rect">
            <a:avLst/>
          </a:prstGeom>
        </p:spPr>
        <p:txBody>
          <a:bodyPr wrap="square">
            <a:spAutoFit/>
          </a:bodyPr>
          <a:lstStyle/>
          <a:p>
            <a:pPr algn="just"/>
            <a:r>
              <a:rPr lang="en-US" dirty="0">
                <a:solidFill>
                  <a:srgbClr val="FF0000"/>
                </a:solidFill>
              </a:rPr>
              <a:t>Procedures used for diagnostic decision-making in school psychology must be supported with appropriate scientific evidence above and beyond a subjective belief that such procedures are valid (</a:t>
            </a:r>
            <a:r>
              <a:rPr lang="en-US" dirty="0" err="1">
                <a:solidFill>
                  <a:srgbClr val="FF0000"/>
                </a:solidFill>
              </a:rPr>
              <a:t>Lilienfeld</a:t>
            </a:r>
            <a:r>
              <a:rPr lang="en-US" dirty="0">
                <a:solidFill>
                  <a:srgbClr val="FF0000"/>
                </a:solidFill>
              </a:rPr>
              <a:t>, </a:t>
            </a:r>
            <a:r>
              <a:rPr lang="en-US" dirty="0" err="1">
                <a:solidFill>
                  <a:srgbClr val="FF0000"/>
                </a:solidFill>
              </a:rPr>
              <a:t>Ammirati</a:t>
            </a:r>
            <a:r>
              <a:rPr lang="en-US" dirty="0">
                <a:solidFill>
                  <a:srgbClr val="FF0000"/>
                </a:solidFill>
              </a:rPr>
              <a:t>, &amp; David, 2012). </a:t>
            </a:r>
          </a:p>
        </p:txBody>
      </p:sp>
    </p:spTree>
    <p:extLst>
      <p:ext uri="{BB962C8B-B14F-4D97-AF65-F5344CB8AC3E}">
        <p14:creationId xmlns:p14="http://schemas.microsoft.com/office/powerpoint/2010/main" val="34072202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1">
      <a:dk1>
        <a:sysClr val="windowText" lastClr="000000"/>
      </a:dk1>
      <a:lt1>
        <a:sysClr val="window" lastClr="FFFFFF"/>
      </a:lt1>
      <a:dk2>
        <a:srgbClr val="3E3D2D"/>
      </a:dk2>
      <a:lt2>
        <a:srgbClr val="CAF278"/>
      </a:lt2>
      <a:accent1>
        <a:srgbClr val="11574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Presentation">
      <a:majorFont>
        <a:latin typeface="Bell MT"/>
        <a:ea typeface=""/>
        <a:cs typeface=""/>
      </a:majorFont>
      <a:minorFont>
        <a:latin typeface="Bell MT"/>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2081</TotalTime>
  <Words>3958</Words>
  <Application>Microsoft Macintosh PowerPoint</Application>
  <PresentationFormat>On-screen Show (4:3)</PresentationFormat>
  <Paragraphs>363</Paragraphs>
  <Slides>78</Slides>
  <Notes>11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88" baseType="lpstr">
      <vt:lpstr>Arial</vt:lpstr>
      <vt:lpstr>Bell MT</vt:lpstr>
      <vt:lpstr>Calibri</vt:lpstr>
      <vt:lpstr>Cambria Math</vt:lpstr>
      <vt:lpstr>Futura</vt:lpstr>
      <vt:lpstr>Gill Sans</vt:lpstr>
      <vt:lpstr>Times New Roman</vt:lpstr>
      <vt:lpstr>Vrinda</vt:lpstr>
      <vt:lpstr>Clarity</vt:lpstr>
      <vt:lpstr>Equation</vt:lpstr>
      <vt:lpstr>Cognitive Profile Analysis in School Psychology: Caveat Emptor</vt:lpstr>
      <vt:lpstr>About Me</vt:lpstr>
      <vt:lpstr>Overview and Goals</vt:lpstr>
      <vt:lpstr>PowerPoint Presentation</vt:lpstr>
      <vt:lpstr>Some Caveats…</vt:lpstr>
      <vt:lpstr>Black Box Warning</vt:lpstr>
      <vt:lpstr>Guiding Principle 1: Sources of Evidence</vt:lpstr>
      <vt:lpstr>PowerPoint Presentation</vt:lpstr>
      <vt:lpstr>Guiding Principle 2: Measurement Matters </vt:lpstr>
      <vt:lpstr>Guiding Principle 3: Ethics Matter </vt:lpstr>
      <vt:lpstr>Professional Standards </vt:lpstr>
      <vt:lpstr>Profile Analysis 1.0 (1930-1999) </vt:lpstr>
      <vt:lpstr>Development and Historical Influences</vt:lpstr>
      <vt:lpstr>History of Intelligence Test Interpretation (Kamphaus, Winsor, Rowe, &amp; Kim, 2005) </vt:lpstr>
      <vt:lpstr>1.0 Methods </vt:lpstr>
      <vt:lpstr>Intelligent Testing (IT; Kaufman, 1979; 1993)</vt:lpstr>
      <vt:lpstr>Impact of IT on Test Interpretation</vt:lpstr>
      <vt:lpstr>Rise of Multiple Battery Assessment (Woodcock, 1990)</vt:lpstr>
      <vt:lpstr>PowerPoint Presentation</vt:lpstr>
      <vt:lpstr>Key Elements of 1.0 Approaches</vt:lpstr>
      <vt:lpstr>Challenges to Historical Approaches</vt:lpstr>
      <vt:lpstr>“Just Say No” (McDermott et al., 1990)</vt:lpstr>
      <vt:lpstr>A Prelude of Things to Come… (Cohen, 1959)</vt:lpstr>
      <vt:lpstr>Illusions of Meaning (McDermott et al., 1992)</vt:lpstr>
      <vt:lpstr>Myth of the Master Detective (Macmann &amp; Barnett, 1997)</vt:lpstr>
      <vt:lpstr> </vt:lpstr>
      <vt:lpstr>Shared Professional Myth (Watkins, 2000) </vt:lpstr>
      <vt:lpstr>Provisional Limitations of XBA (Watkins, Youngstrom, &amp; Glutting, 2002)</vt:lpstr>
      <vt:lpstr>”Just Say No” Part Two (Schneider &amp; McGrew, 2011)</vt:lpstr>
      <vt:lpstr>Profile Analysis 2.0 (2000-present)</vt:lpstr>
      <vt:lpstr>Cattell-Horn-Carroll Theory of Cognitive Abilities (Schneider &amp; McGrew, 2012)</vt:lpstr>
      <vt:lpstr>Impact of CHC on Test Development</vt:lpstr>
      <vt:lpstr>CHC Citations Since 2000</vt:lpstr>
      <vt:lpstr>2.0 Methods </vt:lpstr>
      <vt:lpstr>Assumptions of 2.0 Approaches</vt:lpstr>
      <vt:lpstr>Psychometric and Conceptual limitations of 2.0 Approaches</vt:lpstr>
      <vt:lpstr>PowerPoint Presentation</vt:lpstr>
      <vt:lpstr>Factor Extraction Criteria for Ability Measures (more test recent versions)</vt:lpstr>
      <vt:lpstr>Applied EFA Example Featuring the WJ-IV (Dombrowski et al., 2018)</vt:lpstr>
      <vt:lpstr>PowerPoint Presentation</vt:lpstr>
      <vt:lpstr>PowerPoint Presentation</vt:lpstr>
      <vt:lpstr>PowerPoint Presentation</vt:lpstr>
      <vt:lpstr>PowerPoint Presentation</vt:lpstr>
      <vt:lpstr>Another Potential Confound (1993;1997)</vt:lpstr>
      <vt:lpstr>Scale Reliability</vt:lpstr>
      <vt:lpstr>PowerPoint Presentation</vt:lpstr>
      <vt:lpstr>PowerPoint Presentation</vt:lpstr>
      <vt:lpstr>Stability of Composite Scores </vt:lpstr>
      <vt:lpstr>PowerPoint Presentation</vt:lpstr>
      <vt:lpstr>PowerPoint Presentation</vt:lpstr>
      <vt:lpstr>Incremental Predictive Validity</vt:lpstr>
      <vt:lpstr>Diagnostic Utility</vt:lpstr>
      <vt:lpstr>PowerPoint Presentation</vt:lpstr>
      <vt:lpstr>PSW Methods Aren’t New</vt:lpstr>
      <vt:lpstr>Does Scatter Matter (McGill, 2016; 2018)?</vt:lpstr>
      <vt:lpstr>Is Test Scatter Useful at Any Level?</vt:lpstr>
      <vt:lpstr>Diagnostic Utility of PSW</vt:lpstr>
      <vt:lpstr>McGill, Conoyer, &amp; Fefer (2018)</vt:lpstr>
      <vt:lpstr>Issues with PSW/XBA Software</vt:lpstr>
      <vt:lpstr>Reliability of Difference Scores</vt:lpstr>
      <vt:lpstr>Is PSW Evidence-Based?</vt:lpstr>
      <vt:lpstr>Treatment Utility: Can 200 Studies Be Wrong?</vt:lpstr>
      <vt:lpstr>Schneider &amp; Kaufman (2017)</vt:lpstr>
      <vt:lpstr>The Additivity Problem (Beaujean et al. 2018)</vt:lpstr>
      <vt:lpstr>Are Profile Analysis Methods Cost Effective?</vt:lpstr>
      <vt:lpstr>Is CHC a Viable Theory? AME Special Issue (Geisinger, 2019)</vt:lpstr>
      <vt:lpstr>PowerPoint Presentation</vt:lpstr>
      <vt:lpstr>PowerPoint Presentation</vt:lpstr>
      <vt:lpstr>Are Profile Analysis Methods Impervious to Scientific Debunking?</vt:lpstr>
      <vt:lpstr>How Popular is Profile Analysis?</vt:lpstr>
      <vt:lpstr>Interpretive Guidance in Popular Texts (McGill &amp; Canivez, 2019)</vt:lpstr>
      <vt:lpstr>PowerPoint Presentation</vt:lpstr>
      <vt:lpstr>Sunk Cost Fallacy</vt:lpstr>
      <vt:lpstr>Potential Financial Conflicts of Interest  </vt:lpstr>
      <vt:lpstr>Reflecting on the State of “Intelligent Testing” in the Field</vt:lpstr>
      <vt:lpstr>Concluding Thoughts</vt:lpstr>
      <vt:lpstr>Where Do You Go From Here?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Properties of the WISC-V</dc:title>
  <dc:creator>Ryan McGill</dc:creator>
  <cp:lastModifiedBy>Ryan McGill</cp:lastModifiedBy>
  <cp:revision>111</cp:revision>
  <dcterms:created xsi:type="dcterms:W3CDTF">2015-04-30T18:19:28Z</dcterms:created>
  <dcterms:modified xsi:type="dcterms:W3CDTF">2020-01-15T20:06:41Z</dcterms:modified>
</cp:coreProperties>
</file>